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charts/chart1.xml" ContentType="application/vnd.openxmlformats-officedocument.drawingml.chart+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3.xml" ContentType="application/vnd.openxmlformats-officedocument.presentationml.tags+xml"/>
  <Override PartName="/ppt/notesSlides/notesSlide27.xml" ContentType="application/vnd.openxmlformats-officedocument.presentationml.notesSlide+xml"/>
  <Override PartName="/ppt/tags/tag14.xml" ContentType="application/vnd.openxmlformats-officedocument.presentationml.tags+xml"/>
  <Override PartName="/ppt/notesSlides/notesSlide28.xml" ContentType="application/vnd.openxmlformats-officedocument.presentationml.notesSlide+xml"/>
  <Override PartName="/ppt/tags/tag15.xml" ContentType="application/vnd.openxmlformats-officedocument.presentationml.tags+xml"/>
  <Override PartName="/ppt/notesSlides/notesSlide29.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32.xml" ContentType="application/vnd.openxmlformats-officedocument.presentationml.notesSlide+xml"/>
  <Override PartName="/ppt/tags/tag43.xml" ContentType="application/vnd.openxmlformats-officedocument.presentationml.tags+xml"/>
  <Override PartName="/ppt/notesSlides/notesSlide33.xml" ContentType="application/vnd.openxmlformats-officedocument.presentationml.notesSlide+xml"/>
  <Override PartName="/ppt/tags/tag44.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7.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37.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38.xml" ContentType="application/vnd.openxmlformats-officedocument.presentationml.notesSlide+xml"/>
  <Override PartName="/ppt/tags/tag56.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39.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40.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41.xml" ContentType="application/vnd.openxmlformats-officedocument.presentationml.notesSlide+xml"/>
  <Override PartName="/ppt/tags/tag68.xml" ContentType="application/vnd.openxmlformats-officedocument.presentationml.tags+xml"/>
  <Override PartName="/ppt/notesSlides/notesSlide42.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43.xml" ContentType="application/vnd.openxmlformats-officedocument.presentationml.notesSlide+xml"/>
  <Override PartName="/ppt/tags/tag72.xml" ContentType="application/vnd.openxmlformats-officedocument.presentationml.tags+xml"/>
  <Override PartName="/ppt/notesSlides/notesSlide4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73.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3" r:id="rId2"/>
    <p:sldMasterId id="2147483675" r:id="rId3"/>
    <p:sldMasterId id="2147483687" r:id="rId4"/>
    <p:sldMasterId id="2147483700" r:id="rId5"/>
  </p:sldMasterIdLst>
  <p:notesMasterIdLst>
    <p:notesMasterId r:id="rId154"/>
  </p:notesMasterIdLst>
  <p:handoutMasterIdLst>
    <p:handoutMasterId r:id="rId155"/>
  </p:handoutMasterIdLst>
  <p:sldIdLst>
    <p:sldId id="529" r:id="rId6"/>
    <p:sldId id="1606" r:id="rId7"/>
    <p:sldId id="844" r:id="rId8"/>
    <p:sldId id="934" r:id="rId9"/>
    <p:sldId id="972" r:id="rId10"/>
    <p:sldId id="973" r:id="rId11"/>
    <p:sldId id="1610" r:id="rId12"/>
    <p:sldId id="1638" r:id="rId13"/>
    <p:sldId id="653" r:id="rId14"/>
    <p:sldId id="655" r:id="rId15"/>
    <p:sldId id="990" r:id="rId16"/>
    <p:sldId id="992" r:id="rId17"/>
    <p:sldId id="991" r:id="rId18"/>
    <p:sldId id="1583" r:id="rId19"/>
    <p:sldId id="1587" r:id="rId20"/>
    <p:sldId id="1578" r:id="rId21"/>
    <p:sldId id="686" r:id="rId22"/>
    <p:sldId id="687" r:id="rId23"/>
    <p:sldId id="1556" r:id="rId24"/>
    <p:sldId id="1558" r:id="rId25"/>
    <p:sldId id="806" r:id="rId26"/>
    <p:sldId id="1399" r:id="rId27"/>
    <p:sldId id="1656" r:id="rId28"/>
    <p:sldId id="445" r:id="rId29"/>
    <p:sldId id="803" r:id="rId30"/>
    <p:sldId id="807" r:id="rId31"/>
    <p:sldId id="333" r:id="rId32"/>
    <p:sldId id="334" r:id="rId33"/>
    <p:sldId id="812" r:id="rId34"/>
    <p:sldId id="505" r:id="rId35"/>
    <p:sldId id="1549" r:id="rId36"/>
    <p:sldId id="690" r:id="rId37"/>
    <p:sldId id="344" r:id="rId38"/>
    <p:sldId id="506" r:id="rId39"/>
    <p:sldId id="813" r:id="rId40"/>
    <p:sldId id="814" r:id="rId41"/>
    <p:sldId id="815" r:id="rId42"/>
    <p:sldId id="816" r:id="rId43"/>
    <p:sldId id="1611" r:id="rId44"/>
    <p:sldId id="1612" r:id="rId45"/>
    <p:sldId id="496" r:id="rId46"/>
    <p:sldId id="1605" r:id="rId47"/>
    <p:sldId id="695" r:id="rId48"/>
    <p:sldId id="922" r:id="rId49"/>
    <p:sldId id="697" r:id="rId50"/>
    <p:sldId id="698" r:id="rId51"/>
    <p:sldId id="699" r:id="rId52"/>
    <p:sldId id="1657" r:id="rId53"/>
    <p:sldId id="1658" r:id="rId54"/>
    <p:sldId id="1659" r:id="rId55"/>
    <p:sldId id="1660" r:id="rId56"/>
    <p:sldId id="1661" r:id="rId57"/>
    <p:sldId id="1662" r:id="rId58"/>
    <p:sldId id="1663" r:id="rId59"/>
    <p:sldId id="1664" r:id="rId60"/>
    <p:sldId id="1665" r:id="rId61"/>
    <p:sldId id="1666" r:id="rId62"/>
    <p:sldId id="1667" r:id="rId63"/>
    <p:sldId id="1613" r:id="rId64"/>
    <p:sldId id="1614" r:id="rId65"/>
    <p:sldId id="1615" r:id="rId66"/>
    <p:sldId id="1616" r:id="rId67"/>
    <p:sldId id="431" r:id="rId68"/>
    <p:sldId id="757" r:id="rId69"/>
    <p:sldId id="537" r:id="rId70"/>
    <p:sldId id="849" r:id="rId71"/>
    <p:sldId id="850" r:id="rId72"/>
    <p:sldId id="851" r:id="rId73"/>
    <p:sldId id="861" r:id="rId74"/>
    <p:sldId id="862" r:id="rId75"/>
    <p:sldId id="866" r:id="rId76"/>
    <p:sldId id="867" r:id="rId77"/>
    <p:sldId id="1617" r:id="rId78"/>
    <p:sldId id="1618" r:id="rId79"/>
    <p:sldId id="1619" r:id="rId80"/>
    <p:sldId id="1620" r:id="rId81"/>
    <p:sldId id="877" r:id="rId82"/>
    <p:sldId id="1575" r:id="rId83"/>
    <p:sldId id="1600" r:id="rId84"/>
    <p:sldId id="1621" r:id="rId85"/>
    <p:sldId id="1622" r:id="rId86"/>
    <p:sldId id="1601" r:id="rId87"/>
    <p:sldId id="1602" r:id="rId88"/>
    <p:sldId id="1603" r:id="rId89"/>
    <p:sldId id="1604" r:id="rId90"/>
    <p:sldId id="700" r:id="rId91"/>
    <p:sldId id="1577" r:id="rId92"/>
    <p:sldId id="1647" r:id="rId93"/>
    <p:sldId id="1648" r:id="rId94"/>
    <p:sldId id="1649" r:id="rId95"/>
    <p:sldId id="1568" r:id="rId96"/>
    <p:sldId id="1569" r:id="rId97"/>
    <p:sldId id="1652" r:id="rId98"/>
    <p:sldId id="1570" r:id="rId99"/>
    <p:sldId id="1550" r:id="rId100"/>
    <p:sldId id="1559" r:id="rId101"/>
    <p:sldId id="1572" r:id="rId102"/>
    <p:sldId id="1551" r:id="rId103"/>
    <p:sldId id="1552" r:id="rId104"/>
    <p:sldId id="1000" r:id="rId105"/>
    <p:sldId id="1553" r:id="rId106"/>
    <p:sldId id="1554" r:id="rId107"/>
    <p:sldId id="1639" r:id="rId108"/>
    <p:sldId id="1640" r:id="rId109"/>
    <p:sldId id="1625" r:id="rId110"/>
    <p:sldId id="1641" r:id="rId111"/>
    <p:sldId id="1653" r:id="rId112"/>
    <p:sldId id="1654" r:id="rId113"/>
    <p:sldId id="1655" r:id="rId114"/>
    <p:sldId id="1644" r:id="rId115"/>
    <p:sldId id="1645" r:id="rId116"/>
    <p:sldId id="1646" r:id="rId117"/>
    <p:sldId id="1628" r:id="rId118"/>
    <p:sldId id="1629" r:id="rId119"/>
    <p:sldId id="1630" r:id="rId120"/>
    <p:sldId id="1631" r:id="rId121"/>
    <p:sldId id="1632" r:id="rId122"/>
    <p:sldId id="1633" r:id="rId123"/>
    <p:sldId id="1634" r:id="rId124"/>
    <p:sldId id="1635" r:id="rId125"/>
    <p:sldId id="1636" r:id="rId126"/>
    <p:sldId id="1637" r:id="rId127"/>
    <p:sldId id="1643" r:id="rId128"/>
    <p:sldId id="1650" r:id="rId129"/>
    <p:sldId id="964" r:id="rId130"/>
    <p:sldId id="1588" r:id="rId131"/>
    <p:sldId id="1598" r:id="rId132"/>
    <p:sldId id="1599" r:id="rId133"/>
    <p:sldId id="1589" r:id="rId134"/>
    <p:sldId id="1590" r:id="rId135"/>
    <p:sldId id="1591" r:id="rId136"/>
    <p:sldId id="1592" r:id="rId137"/>
    <p:sldId id="928" r:id="rId138"/>
    <p:sldId id="1593" r:id="rId139"/>
    <p:sldId id="1594" r:id="rId140"/>
    <p:sldId id="910" r:id="rId141"/>
    <p:sldId id="1595" r:id="rId142"/>
    <p:sldId id="1596" r:id="rId143"/>
    <p:sldId id="1597" r:id="rId144"/>
    <p:sldId id="820" r:id="rId145"/>
    <p:sldId id="975" r:id="rId146"/>
    <p:sldId id="821" r:id="rId147"/>
    <p:sldId id="822" r:id="rId148"/>
    <p:sldId id="1651" r:id="rId149"/>
    <p:sldId id="804" r:id="rId150"/>
    <p:sldId id="634" r:id="rId151"/>
    <p:sldId id="781" r:id="rId152"/>
    <p:sldId id="899" r:id="rId153"/>
  </p:sldIdLst>
  <p:sldSz cx="12192000" cy="6858000"/>
  <p:notesSz cx="6797675" cy="9928225"/>
  <p:defaultTextStyle>
    <a:defPPr>
      <a:defRPr lang="zh-TW"/>
    </a:defPPr>
    <a:lvl1pPr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15:guide id="1" orient="horz" pos="3128"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66FF"/>
    <a:srgbClr val="FFCC99"/>
    <a:srgbClr val="FFFFFF"/>
    <a:srgbClr val="FFCCFF"/>
    <a:srgbClr val="CCFFFF"/>
    <a:srgbClr val="99FFCC"/>
    <a:srgbClr val="990000"/>
    <a:srgbClr val="FF99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8130" autoAdjust="0"/>
    <p:restoredTop sz="93005" autoAdjust="0"/>
  </p:normalViewPr>
  <p:slideViewPr>
    <p:cSldViewPr>
      <p:cViewPr>
        <p:scale>
          <a:sx n="80" d="100"/>
          <a:sy n="80" d="100"/>
        </p:scale>
        <p:origin x="-444" y="-72"/>
      </p:cViewPr>
      <p:guideLst>
        <p:guide orient="horz" pos="2160"/>
        <p:guide pos="3840"/>
      </p:guideLst>
    </p:cSldViewPr>
  </p:slideViewPr>
  <p:outlineViewPr>
    <p:cViewPr>
      <p:scale>
        <a:sx n="33" d="100"/>
        <a:sy n="33" d="100"/>
      </p:scale>
      <p:origin x="0" y="-26078"/>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190" d="100"/>
        <a:sy n="190" d="100"/>
      </p:scale>
      <p:origin x="0" y="-14154"/>
    </p:cViewPr>
  </p:sorterViewPr>
  <p:notesViewPr>
    <p:cSldViewPr>
      <p:cViewPr varScale="1">
        <p:scale>
          <a:sx n="78" d="100"/>
          <a:sy n="78" d="100"/>
        </p:scale>
        <p:origin x="-3966" y="-90"/>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tableStyles" Target="tableStyle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handoutMaster" Target="handoutMasters/handoutMaster1.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presProps" Target="pres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notesMaster" Target="notesMasters/notesMaster1.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s>
</file>

<file path=ppt/_rels/viewProps.xml.rels><?xml version="1.0" encoding="UTF-8" standalone="yes"?>
<Relationships xmlns="http://schemas.openxmlformats.org/package/2006/relationships"><Relationship Id="rId3" Type="http://schemas.openxmlformats.org/officeDocument/2006/relationships/slide" Target="slides/slide117.xml"/><Relationship Id="rId2" Type="http://schemas.openxmlformats.org/officeDocument/2006/relationships/slide" Target="slides/slide115.xml"/><Relationship Id="rId1" Type="http://schemas.openxmlformats.org/officeDocument/2006/relationships/slide" Target="slides/slide114.xml"/><Relationship Id="rId5" Type="http://schemas.openxmlformats.org/officeDocument/2006/relationships/slide" Target="slides/slide120.xml"/><Relationship Id="rId4" Type="http://schemas.openxmlformats.org/officeDocument/2006/relationships/slide" Target="slides/slide118.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27784;&#33804;&#26126;\Desktop\111&#25307;&#29983;\12&#24180;&#22283;&#25945;\&#26691;&#22290;&#24066;&#36817;13&#24180;&#20061;&#24180;&#32026;&#20154;&#25976;&#32113;&#3533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numRef>
              <c:f>'工作表1 (2)'!$Q$2:$Q$14</c:f>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f>'工作表1 (2)'!$R$2:$R$14</c:f>
              <c:numCache>
                <c:formatCode>#,##0</c:formatCode>
                <c:ptCount val="13"/>
                <c:pt idx="0">
                  <c:v>28554</c:v>
                </c:pt>
                <c:pt idx="1">
                  <c:v>27885</c:v>
                </c:pt>
                <c:pt idx="2">
                  <c:v>24907</c:v>
                </c:pt>
                <c:pt idx="3">
                  <c:v>23518</c:v>
                </c:pt>
                <c:pt idx="4">
                  <c:v>22102</c:v>
                </c:pt>
                <c:pt idx="5">
                  <c:v>21839</c:v>
                </c:pt>
                <c:pt idx="6">
                  <c:v>21008</c:v>
                </c:pt>
                <c:pt idx="7">
                  <c:v>20741</c:v>
                </c:pt>
                <c:pt idx="8">
                  <c:v>21094</c:v>
                </c:pt>
                <c:pt idx="9">
                  <c:v>20373</c:v>
                </c:pt>
                <c:pt idx="10">
                  <c:v>18365</c:v>
                </c:pt>
                <c:pt idx="11">
                  <c:v>19808</c:v>
                </c:pt>
                <c:pt idx="12">
                  <c:v>23231</c:v>
                </c:pt>
              </c:numCache>
            </c:numRef>
          </c:val>
          <c:extLst xmlns:c16r2="http://schemas.microsoft.com/office/drawing/2015/06/chart">
            <c:ext xmlns:c16="http://schemas.microsoft.com/office/drawing/2014/chart" uri="{C3380CC4-5D6E-409C-BE32-E72D297353CC}">
              <c16:uniqueId val="{00000000-FCFF-4C16-94B2-BD431F69B2E2}"/>
            </c:ext>
          </c:extLst>
        </c:ser>
        <c:dLbls>
          <c:showLegendKey val="0"/>
          <c:showVal val="1"/>
          <c:showCatName val="0"/>
          <c:showSerName val="0"/>
          <c:showPercent val="0"/>
          <c:showBubbleSize val="0"/>
        </c:dLbls>
        <c:gapWidth val="219"/>
        <c:overlap val="-27"/>
        <c:axId val="207098880"/>
        <c:axId val="203197248"/>
        <c:extLst xmlns:c16r2="http://schemas.microsoft.com/office/drawing/2015/06/char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val>
                <c:extLst>
                  <c:ext xmlns:c16="http://schemas.microsoft.com/office/drawing/2014/chart" uri="{C3380CC4-5D6E-409C-BE32-E72D297353CC}">
                    <c16:uniqueId val="{00000001-FCFF-4C16-94B2-BD431F69B2E2}"/>
                  </c:ext>
                </c:extLst>
              </c15:ser>
            </c15:filteredBarSeries>
          </c:ext>
        </c:extLst>
      </c:barChart>
      <c:catAx>
        <c:axId val="2070988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zh-TW" altLang="en-US"/>
                  <a:t>年度</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203197248"/>
        <c:crosses val="autoZero"/>
        <c:auto val="1"/>
        <c:lblAlgn val="ctr"/>
        <c:lblOffset val="100"/>
        <c:noMultiLvlLbl val="0"/>
      </c:catAx>
      <c:valAx>
        <c:axId val="2031972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2070988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D2AFB2-FD43-4A34-86BA-0007DA796AEA}" type="doc">
      <dgm:prSet loTypeId="urn:microsoft.com/office/officeart/2005/8/layout/gear1" loCatId="cycle" qsTypeId="urn:microsoft.com/office/officeart/2005/8/quickstyle/simple1#1" qsCatId="simple" csTypeId="urn:microsoft.com/office/officeart/2005/8/colors/colorful5" csCatId="colorful" phldr="1"/>
      <dgm:spPr/>
    </dgm:pt>
    <dgm:pt modelId="{B4FB02AD-08B9-409B-B0FF-73FE9AEBAFF7}">
      <dgm:prSet phldrT="[文字]" custT="1"/>
      <dgm:spPr>
        <a:solidFill>
          <a:srgbClr val="92D050"/>
        </a:solidFill>
        <a:ln w="38100">
          <a:solidFill>
            <a:srgbClr val="00B050"/>
          </a:solidFill>
        </a:ln>
      </dgm:spPr>
      <dgm:t>
        <a:bodyPr/>
        <a:lstStyle/>
        <a:p>
          <a:r>
            <a:rPr lang="zh-TW" altLang="en-US" sz="4600" dirty="0">
              <a:solidFill>
                <a:schemeClr val="tx1"/>
              </a:solidFill>
              <a:latin typeface="標楷體" pitchFamily="65" charset="-120"/>
              <a:ea typeface="標楷體" pitchFamily="65" charset="-120"/>
            </a:rPr>
            <a:t>學生</a:t>
          </a:r>
        </a:p>
      </dgm:t>
    </dgm:pt>
    <dgm:pt modelId="{730665FC-8387-40AF-9993-CCE2BE20AFC0}" type="parTrans" cxnId="{17701676-6ADD-4BA7-9387-15B17CF6B3D1}">
      <dgm:prSet/>
      <dgm:spPr/>
      <dgm:t>
        <a:bodyPr/>
        <a:lstStyle/>
        <a:p>
          <a:endParaRPr lang="zh-TW" altLang="en-US"/>
        </a:p>
      </dgm:t>
    </dgm:pt>
    <dgm:pt modelId="{3470786B-4CF0-454C-B04A-ABA9B7104ABE}" type="sibTrans" cxnId="{17701676-6ADD-4BA7-9387-15B17CF6B3D1}">
      <dgm:prSet/>
      <dgm:spPr>
        <a:solidFill>
          <a:srgbClr val="92D050"/>
        </a:solidFill>
      </dgm:spPr>
      <dgm:t>
        <a:bodyPr/>
        <a:lstStyle/>
        <a:p>
          <a:endParaRPr lang="zh-TW" altLang="en-US"/>
        </a:p>
      </dgm:t>
    </dgm:pt>
    <dgm:pt modelId="{1C1AFDA2-63C7-4AD0-89A0-B98A32F6C7A6}">
      <dgm:prSet phldrT="[文字]" custT="1"/>
      <dgm:spPr>
        <a:solidFill>
          <a:srgbClr val="00B0F0"/>
        </a:solidFill>
        <a:ln w="38100">
          <a:solidFill>
            <a:srgbClr val="0070C0"/>
          </a:solidFill>
        </a:ln>
      </dgm:spPr>
      <dgm:t>
        <a:bodyPr/>
        <a:lstStyle/>
        <a:p>
          <a:r>
            <a:rPr lang="zh-TW" altLang="en-US" sz="2800" b="1" dirty="0">
              <a:solidFill>
                <a:schemeClr val="tx1"/>
              </a:solidFill>
              <a:latin typeface="標楷體" pitchFamily="65" charset="-120"/>
              <a:ea typeface="標楷體" pitchFamily="65" charset="-120"/>
            </a:rPr>
            <a:t>家長</a:t>
          </a:r>
        </a:p>
      </dgm:t>
    </dgm:pt>
    <dgm:pt modelId="{A46CD4A1-B816-4044-9DFF-048F90ACD2D5}" type="parTrans" cxnId="{25F9F29F-6EB8-4ED0-8332-30CBE1DBE80A}">
      <dgm:prSet/>
      <dgm:spPr/>
      <dgm:t>
        <a:bodyPr/>
        <a:lstStyle/>
        <a:p>
          <a:endParaRPr lang="zh-TW" altLang="en-US"/>
        </a:p>
      </dgm:t>
    </dgm:pt>
    <dgm:pt modelId="{5697CCAE-7FCF-4B4E-8D15-84A209426511}" type="sibTrans" cxnId="{25F9F29F-6EB8-4ED0-8332-30CBE1DBE80A}">
      <dgm:prSet/>
      <dgm:spPr>
        <a:solidFill>
          <a:srgbClr val="00B0F0"/>
        </a:solidFill>
      </dgm:spPr>
      <dgm:t>
        <a:bodyPr/>
        <a:lstStyle/>
        <a:p>
          <a:endParaRPr lang="zh-TW" altLang="en-US"/>
        </a:p>
      </dgm:t>
    </dgm:pt>
    <dgm:pt modelId="{A9872E36-200C-414B-A98E-56A74450DCF3}">
      <dgm:prSet phldrT="[文字]" custT="1"/>
      <dgm:spPr>
        <a:solidFill>
          <a:srgbClr val="FFC000"/>
        </a:solidFill>
        <a:ln>
          <a:solidFill>
            <a:srgbClr val="FF6600"/>
          </a:solidFill>
        </a:ln>
      </dgm:spPr>
      <dgm:t>
        <a:bodyPr/>
        <a:lstStyle/>
        <a:p>
          <a:r>
            <a:rPr lang="zh-TW" altLang="en-US" sz="2800" b="1" dirty="0">
              <a:solidFill>
                <a:schemeClr val="tx1"/>
              </a:solidFill>
              <a:latin typeface="標楷體" pitchFamily="65" charset="-120"/>
              <a:ea typeface="標楷體" pitchFamily="65" charset="-120"/>
            </a:rPr>
            <a:t>重要他人</a:t>
          </a:r>
        </a:p>
      </dgm:t>
    </dgm:pt>
    <dgm:pt modelId="{52735724-C630-4EB9-B5C0-E3698E324D00}" type="parTrans" cxnId="{379F4DC1-A4F5-4FF0-86E9-4B5A3BB5F9F9}">
      <dgm:prSet/>
      <dgm:spPr/>
      <dgm:t>
        <a:bodyPr/>
        <a:lstStyle/>
        <a:p>
          <a:endParaRPr lang="zh-TW" altLang="en-US"/>
        </a:p>
      </dgm:t>
    </dgm:pt>
    <dgm:pt modelId="{87D56500-3079-486D-8BCF-126CAA0E949C}" type="sibTrans" cxnId="{379F4DC1-A4F5-4FF0-86E9-4B5A3BB5F9F9}">
      <dgm:prSet/>
      <dgm:spPr>
        <a:solidFill>
          <a:srgbClr val="FF0000"/>
        </a:solidFill>
      </dgm:spPr>
      <dgm:t>
        <a:bodyPr/>
        <a:lstStyle/>
        <a:p>
          <a:endParaRPr lang="zh-TW" altLang="en-US"/>
        </a:p>
      </dgm:t>
    </dgm:pt>
    <dgm:pt modelId="{77213D52-446C-4140-8541-6AFE309C443B}" type="pres">
      <dgm:prSet presAssocID="{78D2AFB2-FD43-4A34-86BA-0007DA796AEA}" presName="composite" presStyleCnt="0">
        <dgm:presLayoutVars>
          <dgm:chMax val="3"/>
          <dgm:animLvl val="lvl"/>
          <dgm:resizeHandles val="exact"/>
        </dgm:presLayoutVars>
      </dgm:prSet>
      <dgm:spPr/>
    </dgm:pt>
    <dgm:pt modelId="{EA14BC18-6F9A-4AEC-A8EC-D16895436963}" type="pres">
      <dgm:prSet presAssocID="{B4FB02AD-08B9-409B-B0FF-73FE9AEBAFF7}" presName="gear1" presStyleLbl="node1" presStyleIdx="0" presStyleCnt="3">
        <dgm:presLayoutVars>
          <dgm:chMax val="1"/>
          <dgm:bulletEnabled val="1"/>
        </dgm:presLayoutVars>
      </dgm:prSet>
      <dgm:spPr/>
      <dgm:t>
        <a:bodyPr/>
        <a:lstStyle/>
        <a:p>
          <a:endParaRPr lang="zh-TW" altLang="en-US"/>
        </a:p>
      </dgm:t>
    </dgm:pt>
    <dgm:pt modelId="{9F153B0A-7DF6-4B2E-B56B-D769C8F404E5}" type="pres">
      <dgm:prSet presAssocID="{B4FB02AD-08B9-409B-B0FF-73FE9AEBAFF7}" presName="gear1srcNode" presStyleLbl="node1" presStyleIdx="0" presStyleCnt="3"/>
      <dgm:spPr/>
      <dgm:t>
        <a:bodyPr/>
        <a:lstStyle/>
        <a:p>
          <a:endParaRPr lang="zh-TW" altLang="en-US"/>
        </a:p>
      </dgm:t>
    </dgm:pt>
    <dgm:pt modelId="{54688A6F-0242-43D0-A1DF-708CE7AC4083}" type="pres">
      <dgm:prSet presAssocID="{B4FB02AD-08B9-409B-B0FF-73FE9AEBAFF7}" presName="gear1dstNode" presStyleLbl="node1" presStyleIdx="0" presStyleCnt="3"/>
      <dgm:spPr/>
      <dgm:t>
        <a:bodyPr/>
        <a:lstStyle/>
        <a:p>
          <a:endParaRPr lang="zh-TW" altLang="en-US"/>
        </a:p>
      </dgm:t>
    </dgm:pt>
    <dgm:pt modelId="{D105F10A-51D5-4D3B-B1A0-3A14020FD9B7}" type="pres">
      <dgm:prSet presAssocID="{1C1AFDA2-63C7-4AD0-89A0-B98A32F6C7A6}" presName="gear2" presStyleLbl="node1" presStyleIdx="1" presStyleCnt="3">
        <dgm:presLayoutVars>
          <dgm:chMax val="1"/>
          <dgm:bulletEnabled val="1"/>
        </dgm:presLayoutVars>
      </dgm:prSet>
      <dgm:spPr/>
      <dgm:t>
        <a:bodyPr/>
        <a:lstStyle/>
        <a:p>
          <a:endParaRPr lang="zh-TW" altLang="en-US"/>
        </a:p>
      </dgm:t>
    </dgm:pt>
    <dgm:pt modelId="{6C90B0CC-3B31-499A-B891-8189C81B71A3}" type="pres">
      <dgm:prSet presAssocID="{1C1AFDA2-63C7-4AD0-89A0-B98A32F6C7A6}" presName="gear2srcNode" presStyleLbl="node1" presStyleIdx="1" presStyleCnt="3"/>
      <dgm:spPr/>
      <dgm:t>
        <a:bodyPr/>
        <a:lstStyle/>
        <a:p>
          <a:endParaRPr lang="zh-TW" altLang="en-US"/>
        </a:p>
      </dgm:t>
    </dgm:pt>
    <dgm:pt modelId="{49DBCEC0-B24F-4704-9997-AE88600187D9}" type="pres">
      <dgm:prSet presAssocID="{1C1AFDA2-63C7-4AD0-89A0-B98A32F6C7A6}" presName="gear2dstNode" presStyleLbl="node1" presStyleIdx="1" presStyleCnt="3"/>
      <dgm:spPr/>
      <dgm:t>
        <a:bodyPr/>
        <a:lstStyle/>
        <a:p>
          <a:endParaRPr lang="zh-TW" altLang="en-US"/>
        </a:p>
      </dgm:t>
    </dgm:pt>
    <dgm:pt modelId="{FF1FAC84-064E-49BA-9CD8-6DBD84D94F14}" type="pres">
      <dgm:prSet presAssocID="{A9872E36-200C-414B-A98E-56A74450DCF3}" presName="gear3" presStyleLbl="node1" presStyleIdx="2" presStyleCnt="3"/>
      <dgm:spPr/>
      <dgm:t>
        <a:bodyPr/>
        <a:lstStyle/>
        <a:p>
          <a:endParaRPr lang="zh-TW" altLang="en-US"/>
        </a:p>
      </dgm:t>
    </dgm:pt>
    <dgm:pt modelId="{8D0BA86D-5344-4DC3-82C6-410D35DC4E59}" type="pres">
      <dgm:prSet presAssocID="{A9872E36-200C-414B-A98E-56A74450DCF3}" presName="gear3tx" presStyleLbl="node1" presStyleIdx="2" presStyleCnt="3">
        <dgm:presLayoutVars>
          <dgm:chMax val="1"/>
          <dgm:bulletEnabled val="1"/>
        </dgm:presLayoutVars>
      </dgm:prSet>
      <dgm:spPr/>
      <dgm:t>
        <a:bodyPr/>
        <a:lstStyle/>
        <a:p>
          <a:endParaRPr lang="zh-TW" altLang="en-US"/>
        </a:p>
      </dgm:t>
    </dgm:pt>
    <dgm:pt modelId="{767314A7-65DB-40E8-B560-D548B2553B85}" type="pres">
      <dgm:prSet presAssocID="{A9872E36-200C-414B-A98E-56A74450DCF3}" presName="gear3srcNode" presStyleLbl="node1" presStyleIdx="2" presStyleCnt="3"/>
      <dgm:spPr/>
      <dgm:t>
        <a:bodyPr/>
        <a:lstStyle/>
        <a:p>
          <a:endParaRPr lang="zh-TW" altLang="en-US"/>
        </a:p>
      </dgm:t>
    </dgm:pt>
    <dgm:pt modelId="{24FA9A56-9A3C-4D32-A90F-5B49B746662F}" type="pres">
      <dgm:prSet presAssocID="{A9872E36-200C-414B-A98E-56A74450DCF3}" presName="gear3dstNode" presStyleLbl="node1" presStyleIdx="2" presStyleCnt="3"/>
      <dgm:spPr/>
      <dgm:t>
        <a:bodyPr/>
        <a:lstStyle/>
        <a:p>
          <a:endParaRPr lang="zh-TW" altLang="en-US"/>
        </a:p>
      </dgm:t>
    </dgm:pt>
    <dgm:pt modelId="{F24AAD2B-BF64-4451-B2DA-F9A32DACBA19}" type="pres">
      <dgm:prSet presAssocID="{3470786B-4CF0-454C-B04A-ABA9B7104ABE}" presName="connector1" presStyleLbl="sibTrans2D1" presStyleIdx="0" presStyleCnt="3"/>
      <dgm:spPr/>
      <dgm:t>
        <a:bodyPr/>
        <a:lstStyle/>
        <a:p>
          <a:endParaRPr lang="zh-TW" altLang="en-US"/>
        </a:p>
      </dgm:t>
    </dgm:pt>
    <dgm:pt modelId="{D571822E-360D-43D3-86E3-A75DAD1CD3A5}" type="pres">
      <dgm:prSet presAssocID="{5697CCAE-7FCF-4B4E-8D15-84A209426511}" presName="connector2" presStyleLbl="sibTrans2D1" presStyleIdx="1" presStyleCnt="3"/>
      <dgm:spPr/>
      <dgm:t>
        <a:bodyPr/>
        <a:lstStyle/>
        <a:p>
          <a:endParaRPr lang="zh-TW" altLang="en-US"/>
        </a:p>
      </dgm:t>
    </dgm:pt>
    <dgm:pt modelId="{68271545-1811-4712-A500-FC0FC419A452}" type="pres">
      <dgm:prSet presAssocID="{87D56500-3079-486D-8BCF-126CAA0E949C}" presName="connector3" presStyleLbl="sibTrans2D1" presStyleIdx="2" presStyleCnt="3"/>
      <dgm:spPr/>
      <dgm:t>
        <a:bodyPr/>
        <a:lstStyle/>
        <a:p>
          <a:endParaRPr lang="zh-TW" altLang="en-US"/>
        </a:p>
      </dgm:t>
    </dgm:pt>
  </dgm:ptLst>
  <dgm:cxnLst>
    <dgm:cxn modelId="{2B202EE1-FD52-4379-8D4E-571D2A6FF42B}" type="presOf" srcId="{1C1AFDA2-63C7-4AD0-89A0-B98A32F6C7A6}" destId="{49DBCEC0-B24F-4704-9997-AE88600187D9}" srcOrd="2" destOrd="0" presId="urn:microsoft.com/office/officeart/2005/8/layout/gear1"/>
    <dgm:cxn modelId="{9AEE56C5-CD70-4133-A5B5-D0A8929A37AE}" type="presOf" srcId="{1C1AFDA2-63C7-4AD0-89A0-B98A32F6C7A6}" destId="{6C90B0CC-3B31-499A-B891-8189C81B71A3}" srcOrd="1" destOrd="0" presId="urn:microsoft.com/office/officeart/2005/8/layout/gear1"/>
    <dgm:cxn modelId="{3970CFFE-A186-42FA-88B6-7739FB3AD97E}" type="presOf" srcId="{87D56500-3079-486D-8BCF-126CAA0E949C}" destId="{68271545-1811-4712-A500-FC0FC419A452}" srcOrd="0" destOrd="0" presId="urn:microsoft.com/office/officeart/2005/8/layout/gear1"/>
    <dgm:cxn modelId="{4E4F7CD8-09EA-489A-B2BB-67E191BC215B}" type="presOf" srcId="{B4FB02AD-08B9-409B-B0FF-73FE9AEBAFF7}" destId="{54688A6F-0242-43D0-A1DF-708CE7AC4083}" srcOrd="2" destOrd="0" presId="urn:microsoft.com/office/officeart/2005/8/layout/gear1"/>
    <dgm:cxn modelId="{F4AFA2CE-DC22-4A38-AC58-E8C09669462D}" type="presOf" srcId="{A9872E36-200C-414B-A98E-56A74450DCF3}" destId="{24FA9A56-9A3C-4D32-A90F-5B49B746662F}" srcOrd="3" destOrd="0" presId="urn:microsoft.com/office/officeart/2005/8/layout/gear1"/>
    <dgm:cxn modelId="{A0A5F1A5-E06E-4CC0-A40E-A8D043F8C124}" type="presOf" srcId="{B4FB02AD-08B9-409B-B0FF-73FE9AEBAFF7}" destId="{EA14BC18-6F9A-4AEC-A8EC-D16895436963}" srcOrd="0" destOrd="0" presId="urn:microsoft.com/office/officeart/2005/8/layout/gear1"/>
    <dgm:cxn modelId="{66E6BEF9-18E3-4264-B175-5A267E12C55F}" type="presOf" srcId="{1C1AFDA2-63C7-4AD0-89A0-B98A32F6C7A6}" destId="{D105F10A-51D5-4D3B-B1A0-3A14020FD9B7}" srcOrd="0" destOrd="0" presId="urn:microsoft.com/office/officeart/2005/8/layout/gear1"/>
    <dgm:cxn modelId="{59845C2B-727F-42B1-BC5A-DD33FD9A9C12}" type="presOf" srcId="{78D2AFB2-FD43-4A34-86BA-0007DA796AEA}" destId="{77213D52-446C-4140-8541-6AFE309C443B}" srcOrd="0" destOrd="0" presId="urn:microsoft.com/office/officeart/2005/8/layout/gear1"/>
    <dgm:cxn modelId="{55D2E897-DDF6-4EF2-9432-46A327C90FB2}" type="presOf" srcId="{3470786B-4CF0-454C-B04A-ABA9B7104ABE}" destId="{F24AAD2B-BF64-4451-B2DA-F9A32DACBA19}" srcOrd="0" destOrd="0" presId="urn:microsoft.com/office/officeart/2005/8/layout/gear1"/>
    <dgm:cxn modelId="{379F4DC1-A4F5-4FF0-86E9-4B5A3BB5F9F9}" srcId="{78D2AFB2-FD43-4A34-86BA-0007DA796AEA}" destId="{A9872E36-200C-414B-A98E-56A74450DCF3}" srcOrd="2" destOrd="0" parTransId="{52735724-C630-4EB9-B5C0-E3698E324D00}" sibTransId="{87D56500-3079-486D-8BCF-126CAA0E949C}"/>
    <dgm:cxn modelId="{B0F3A58F-7CDE-4789-B625-108C8219B242}" type="presOf" srcId="{A9872E36-200C-414B-A98E-56A74450DCF3}" destId="{8D0BA86D-5344-4DC3-82C6-410D35DC4E59}" srcOrd="1" destOrd="0" presId="urn:microsoft.com/office/officeart/2005/8/layout/gear1"/>
    <dgm:cxn modelId="{A316FF4A-251B-4DF3-A2A0-256826898766}" type="presOf" srcId="{5697CCAE-7FCF-4B4E-8D15-84A209426511}" destId="{D571822E-360D-43D3-86E3-A75DAD1CD3A5}" srcOrd="0" destOrd="0" presId="urn:microsoft.com/office/officeart/2005/8/layout/gear1"/>
    <dgm:cxn modelId="{25F9F29F-6EB8-4ED0-8332-30CBE1DBE80A}" srcId="{78D2AFB2-FD43-4A34-86BA-0007DA796AEA}" destId="{1C1AFDA2-63C7-4AD0-89A0-B98A32F6C7A6}" srcOrd="1" destOrd="0" parTransId="{A46CD4A1-B816-4044-9DFF-048F90ACD2D5}" sibTransId="{5697CCAE-7FCF-4B4E-8D15-84A209426511}"/>
    <dgm:cxn modelId="{6825C5FC-2462-4BB5-98A2-E27118EB0EE9}" type="presOf" srcId="{A9872E36-200C-414B-A98E-56A74450DCF3}" destId="{767314A7-65DB-40E8-B560-D548B2553B85}" srcOrd="2" destOrd="0" presId="urn:microsoft.com/office/officeart/2005/8/layout/gear1"/>
    <dgm:cxn modelId="{080A6E16-887B-4EEE-88AC-15537D880C2A}" type="presOf" srcId="{B4FB02AD-08B9-409B-B0FF-73FE9AEBAFF7}" destId="{9F153B0A-7DF6-4B2E-B56B-D769C8F404E5}" srcOrd="1" destOrd="0" presId="urn:microsoft.com/office/officeart/2005/8/layout/gear1"/>
    <dgm:cxn modelId="{17701676-6ADD-4BA7-9387-15B17CF6B3D1}" srcId="{78D2AFB2-FD43-4A34-86BA-0007DA796AEA}" destId="{B4FB02AD-08B9-409B-B0FF-73FE9AEBAFF7}" srcOrd="0" destOrd="0" parTransId="{730665FC-8387-40AF-9993-CCE2BE20AFC0}" sibTransId="{3470786B-4CF0-454C-B04A-ABA9B7104ABE}"/>
    <dgm:cxn modelId="{FFD7140D-B355-4CA9-A967-80E25BC145F3}" type="presOf" srcId="{A9872E36-200C-414B-A98E-56A74450DCF3}" destId="{FF1FAC84-064E-49BA-9CD8-6DBD84D94F14}" srcOrd="0" destOrd="0" presId="urn:microsoft.com/office/officeart/2005/8/layout/gear1"/>
    <dgm:cxn modelId="{F1D89CCC-F8B0-4C92-AAAC-9AA2FB1BE5A3}" type="presParOf" srcId="{77213D52-446C-4140-8541-6AFE309C443B}" destId="{EA14BC18-6F9A-4AEC-A8EC-D16895436963}" srcOrd="0" destOrd="0" presId="urn:microsoft.com/office/officeart/2005/8/layout/gear1"/>
    <dgm:cxn modelId="{15E6FE31-BA93-4FA0-AC3A-1969A926956A}" type="presParOf" srcId="{77213D52-446C-4140-8541-6AFE309C443B}" destId="{9F153B0A-7DF6-4B2E-B56B-D769C8F404E5}" srcOrd="1" destOrd="0" presId="urn:microsoft.com/office/officeart/2005/8/layout/gear1"/>
    <dgm:cxn modelId="{6ED9411A-2673-4BAE-9399-3B2ED4E46C16}" type="presParOf" srcId="{77213D52-446C-4140-8541-6AFE309C443B}" destId="{54688A6F-0242-43D0-A1DF-708CE7AC4083}" srcOrd="2" destOrd="0" presId="urn:microsoft.com/office/officeart/2005/8/layout/gear1"/>
    <dgm:cxn modelId="{7643FE09-AF32-4224-B04C-93D8F108F9A4}" type="presParOf" srcId="{77213D52-446C-4140-8541-6AFE309C443B}" destId="{D105F10A-51D5-4D3B-B1A0-3A14020FD9B7}" srcOrd="3" destOrd="0" presId="urn:microsoft.com/office/officeart/2005/8/layout/gear1"/>
    <dgm:cxn modelId="{21DC940E-DDED-424D-AA60-F92A5ADF7A4F}" type="presParOf" srcId="{77213D52-446C-4140-8541-6AFE309C443B}" destId="{6C90B0CC-3B31-499A-B891-8189C81B71A3}" srcOrd="4" destOrd="0" presId="urn:microsoft.com/office/officeart/2005/8/layout/gear1"/>
    <dgm:cxn modelId="{15DF943D-F904-48B4-AB77-AC2B60A04C51}" type="presParOf" srcId="{77213D52-446C-4140-8541-6AFE309C443B}" destId="{49DBCEC0-B24F-4704-9997-AE88600187D9}" srcOrd="5" destOrd="0" presId="urn:microsoft.com/office/officeart/2005/8/layout/gear1"/>
    <dgm:cxn modelId="{121F9F72-454A-42D2-BDDB-18346CAF05E4}" type="presParOf" srcId="{77213D52-446C-4140-8541-6AFE309C443B}" destId="{FF1FAC84-064E-49BA-9CD8-6DBD84D94F14}" srcOrd="6" destOrd="0" presId="urn:microsoft.com/office/officeart/2005/8/layout/gear1"/>
    <dgm:cxn modelId="{58CF932C-EA52-4354-A6A0-21B60FEB19E4}" type="presParOf" srcId="{77213D52-446C-4140-8541-6AFE309C443B}" destId="{8D0BA86D-5344-4DC3-82C6-410D35DC4E59}" srcOrd="7" destOrd="0" presId="urn:microsoft.com/office/officeart/2005/8/layout/gear1"/>
    <dgm:cxn modelId="{989A7EFB-1188-4E3E-9688-3C0A4A0E49D2}" type="presParOf" srcId="{77213D52-446C-4140-8541-6AFE309C443B}" destId="{767314A7-65DB-40E8-B560-D548B2553B85}" srcOrd="8" destOrd="0" presId="urn:microsoft.com/office/officeart/2005/8/layout/gear1"/>
    <dgm:cxn modelId="{B7B970CD-BBB0-4785-ABED-33ED05B16B10}" type="presParOf" srcId="{77213D52-446C-4140-8541-6AFE309C443B}" destId="{24FA9A56-9A3C-4D32-A90F-5B49B746662F}" srcOrd="9" destOrd="0" presId="urn:microsoft.com/office/officeart/2005/8/layout/gear1"/>
    <dgm:cxn modelId="{6696D34D-CA3F-415D-AD41-0EC065B86CE8}" type="presParOf" srcId="{77213D52-446C-4140-8541-6AFE309C443B}" destId="{F24AAD2B-BF64-4451-B2DA-F9A32DACBA19}" srcOrd="10" destOrd="0" presId="urn:microsoft.com/office/officeart/2005/8/layout/gear1"/>
    <dgm:cxn modelId="{E3121C9B-3767-46E9-8393-2E5FB7A806F2}" type="presParOf" srcId="{77213D52-446C-4140-8541-6AFE309C443B}" destId="{D571822E-360D-43D3-86E3-A75DAD1CD3A5}" srcOrd="11" destOrd="0" presId="urn:microsoft.com/office/officeart/2005/8/layout/gear1"/>
    <dgm:cxn modelId="{6A4FE5B7-F575-4504-9270-5A0E4E5BA089}" type="presParOf" srcId="{77213D52-446C-4140-8541-6AFE309C443B}" destId="{68271545-1811-4712-A500-FC0FC419A452}"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accent2_2" csCatId="accent2" phldr="1"/>
      <dgm:spPr/>
      <dgm:t>
        <a:bodyPr/>
        <a:lstStyle/>
        <a:p>
          <a:endParaRPr lang="zh-TW" altLang="en-US"/>
        </a:p>
      </dgm:t>
    </dgm:pt>
    <dgm:pt modelId="{B625F2EB-10E5-4149-8948-148379F6CAC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solidFill>
          <a:srgbClr val="B1FFFF">
            <a:alpha val="90000"/>
          </a:srgbClr>
        </a:solidFill>
        <a:ln>
          <a:solidFill>
            <a:schemeClr val="tx1">
              <a:alpha val="90000"/>
            </a:schemeClr>
          </a:solidFill>
        </a:ln>
      </dgm:spPr>
      <dgm:t>
        <a:bodyPr anchor="ctr"/>
        <a:lstStyle/>
        <a:p>
          <a:pPr algn="ctr"/>
          <a:r>
            <a:rPr lang="zh-TW" altLang="en-US" sz="2000" b="1" u="sng" dirty="0">
              <a:solidFill>
                <a:schemeClr val="tx1"/>
              </a:solidFill>
            </a:rPr>
            <a:t>採計</a:t>
          </a:r>
          <a:r>
            <a:rPr lang="en-US" altLang="zh-TW" sz="2000" b="1" u="sng" dirty="0">
              <a:solidFill>
                <a:schemeClr val="tx1"/>
              </a:solidFill>
            </a:rPr>
            <a:t>32</a:t>
          </a:r>
          <a:r>
            <a:rPr lang="zh-TW" altLang="en-US" sz="2000" b="1" u="sng" dirty="0">
              <a:solidFill>
                <a:schemeClr val="tx1"/>
              </a:solidFill>
            </a:rPr>
            <a:t>分</a:t>
          </a: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solidFill>
          <a:srgbClr val="B1FFFF">
            <a:alpha val="90000"/>
          </a:srgbClr>
        </a:solidFill>
        <a:ln>
          <a:solidFill>
            <a:srgbClr val="000000">
              <a:alpha val="90000"/>
            </a:srgbClr>
          </a:solidFill>
        </a:ln>
      </dgm:spPr>
      <dgm:t>
        <a:bodyPr anchor="ctr"/>
        <a:lstStyle/>
        <a:p>
          <a:r>
            <a:rPr lang="zh-TW" altLang="en-US" sz="2000" b="1" u="sng" dirty="0">
              <a:solidFill>
                <a:schemeClr val="tx1"/>
              </a:solidFill>
            </a:rPr>
            <a:t>採計</a:t>
          </a:r>
          <a:r>
            <a:rPr lang="en-US" altLang="zh-TW" sz="2000" b="1" u="sng" dirty="0">
              <a:solidFill>
                <a:schemeClr val="tx1"/>
              </a:solidFill>
            </a:rPr>
            <a:t>35</a:t>
          </a:r>
          <a:r>
            <a:rPr lang="zh-TW" altLang="en-US" sz="2000" b="1" u="sng" dirty="0">
              <a:solidFill>
                <a:schemeClr val="tx1"/>
              </a:solidFill>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gm:t>
    </dgm:pt>
    <dgm:pt modelId="{26971985-E956-48B4-8640-A3266AF6487F}" type="parTrans" cxnId="{FAC25FA9-73F4-4151-9AB1-14B2A6F7D99B}">
      <dgm:prSet/>
      <dgm:spPr/>
      <dgm:t>
        <a:bodyPr/>
        <a:lstStyle/>
        <a:p>
          <a:endParaRPr lang="zh-TW" altLang="en-US">
            <a:solidFill>
              <a:schemeClr val="tx1"/>
            </a:solidFill>
          </a:endParaRPr>
        </a:p>
      </dgm:t>
    </dgm:pt>
    <dgm:pt modelId="{20706A68-CA4F-4245-B745-AD5B3F276025}" type="sibTrans" cxnId="{FAC25FA9-73F4-4151-9AB1-14B2A6F7D99B}">
      <dgm:prSet/>
      <dgm:spPr/>
      <dgm:t>
        <a:bodyPr/>
        <a:lstStyle/>
        <a:p>
          <a:endParaRPr lang="zh-TW" altLang="en-US">
            <a:solidFill>
              <a:schemeClr val="tx1"/>
            </a:solidFill>
          </a:endParaRPr>
        </a:p>
      </dgm:t>
    </dgm:pt>
    <dgm:pt modelId="{5ACA794B-7619-4EA6-A915-1A29521C5590}">
      <dgm:prSet phldrT="[文字]" custT="1"/>
      <dgm:spPr>
        <a:solidFill>
          <a:srgbClr val="B1FFFF">
            <a:alpha val="90000"/>
          </a:srgbClr>
        </a:solidFill>
        <a:ln>
          <a:solidFill>
            <a:srgbClr val="000000">
              <a:alpha val="90000"/>
            </a:srgbClr>
          </a:solidFill>
        </a:ln>
      </dgm:spPr>
      <dgm:t>
        <a:bodyPr lIns="39600" rIns="0" anchor="ctr"/>
        <a:lstStyle/>
        <a:p>
          <a:pPr marL="252000" algn="r">
            <a:spcBef>
              <a:spcPts val="200"/>
            </a:spcBef>
          </a:pPr>
          <a:r>
            <a:rPr lang="en-US" altLang="zh-TW" sz="2400" dirty="0">
              <a:solidFill>
                <a:schemeClr val="tx1"/>
              </a:solidFill>
              <a:latin typeface="+mn-lt"/>
            </a:rPr>
            <a:t>33</a:t>
          </a:r>
          <a:r>
            <a:rPr lang="zh-TW" altLang="en-US" sz="2400" dirty="0">
              <a:solidFill>
                <a:schemeClr val="tx1"/>
              </a:solidFill>
              <a:latin typeface="+mn-lt"/>
            </a:rPr>
            <a:t>分</a:t>
          </a:r>
        </a:p>
      </dgm:t>
    </dgm:pt>
    <dgm:pt modelId="{2D0225E2-6BD3-4B84-9D92-A2D917DC64A4}" type="sibTrans" cxnId="{D7CB9603-4DEC-4CE0-9854-2308A7D4ACCA}">
      <dgm:prSet/>
      <dgm:spPr/>
      <dgm:t>
        <a:bodyPr/>
        <a:lstStyle/>
        <a:p>
          <a:endParaRPr lang="zh-TW" altLang="en-US">
            <a:solidFill>
              <a:schemeClr val="tx1"/>
            </a:solidFill>
          </a:endParaRPr>
        </a:p>
      </dgm:t>
    </dgm:pt>
    <dgm:pt modelId="{32282500-FB3A-4304-91B5-CDB2E162DBBD}" type="parTrans" cxnId="{D7CB9603-4DEC-4CE0-9854-2308A7D4ACCA}">
      <dgm:prSet/>
      <dgm:spPr/>
      <dgm:t>
        <a:bodyPr/>
        <a:lstStyle/>
        <a:p>
          <a:endParaRPr lang="zh-TW" altLang="en-US">
            <a:solidFill>
              <a:schemeClr val="tx1"/>
            </a:solidFill>
          </a:endParaRPr>
        </a:p>
      </dgm:t>
    </dgm:pt>
    <dgm:pt modelId="{FF8D0DE0-7183-4802-A472-D51DF5A0C91C}">
      <dgm:prSet phldrT="[文字]" custT="1"/>
      <dgm:spPr>
        <a:solidFill>
          <a:srgbClr val="B1FFFF">
            <a:alpha val="90000"/>
          </a:srgbClr>
        </a:solidFill>
        <a:ln>
          <a:solidFill>
            <a:schemeClr val="tx1">
              <a:alpha val="90000"/>
            </a:schemeClr>
          </a:solidFill>
        </a:ln>
      </dgm:spPr>
      <dgm:t>
        <a:bodyPr anchor="ctr"/>
        <a:lstStyle/>
        <a:p>
          <a:pPr algn="ctr"/>
          <a:r>
            <a:rPr lang="zh-TW" altLang="en-US" sz="2000" dirty="0">
              <a:solidFill>
                <a:schemeClr val="tx1"/>
              </a:solidFill>
            </a:rPr>
            <a:t>總分</a:t>
          </a:r>
          <a:r>
            <a:rPr lang="en-US" altLang="zh-TW" sz="2000" dirty="0">
              <a:solidFill>
                <a:schemeClr val="tx1"/>
              </a:solidFill>
            </a:rPr>
            <a:t>32</a:t>
          </a:r>
          <a:r>
            <a:rPr lang="zh-TW" altLang="en-US" sz="2000" dirty="0">
              <a:solidFill>
                <a:schemeClr val="tx1"/>
              </a:solidFill>
            </a:rPr>
            <a:t>分</a:t>
          </a:r>
        </a:p>
      </dgm:t>
    </dgm:pt>
    <dgm:pt modelId="{D36406B9-0E8F-42DA-8278-1758A98C6133}" type="parTrans" cxnId="{89B086EC-A8B6-4CAE-ACE9-C7149DFA28B7}">
      <dgm:prSet/>
      <dgm:spPr/>
      <dgm:t>
        <a:bodyPr/>
        <a:lstStyle/>
        <a:p>
          <a:endParaRPr lang="zh-TW" altLang="en-US">
            <a:solidFill>
              <a:schemeClr val="tx1"/>
            </a:solidFill>
          </a:endParaRPr>
        </a:p>
      </dgm:t>
    </dgm:pt>
    <dgm:pt modelId="{530C475B-951E-4ADF-9023-BB44AC0D2AC6}" type="sibTrans" cxnId="{89B086EC-A8B6-4CAE-ACE9-C7149DFA28B7}">
      <dgm:prSet/>
      <dgm:spPr/>
      <dgm:t>
        <a:bodyPr/>
        <a:lstStyle/>
        <a:p>
          <a:endParaRPr lang="zh-TW" altLang="en-US">
            <a:solidFill>
              <a:schemeClr val="tx1"/>
            </a:solidFill>
          </a:endParaRPr>
        </a:p>
      </dgm:t>
    </dgm:pt>
    <dgm:pt modelId="{82089FB6-1069-40A4-A70D-663009CAC143}">
      <dgm:prSet phldrT="[文字]" custT="1"/>
      <dgm:spPr>
        <a:solidFill>
          <a:srgbClr val="B1FFFF">
            <a:alpha val="90000"/>
          </a:srgbClr>
        </a:solidFill>
        <a:ln>
          <a:solidFill>
            <a:srgbClr val="000000">
              <a:alpha val="90000"/>
            </a:srgbClr>
          </a:solidFill>
        </a:ln>
      </dgm:spPr>
      <dgm:t>
        <a:bodyPr anchor="ctr"/>
        <a:lstStyle/>
        <a:p>
          <a:r>
            <a:rPr lang="zh-TW" altLang="en-US" sz="2000" dirty="0">
              <a:solidFill>
                <a:schemeClr val="tx1"/>
              </a:solidFill>
            </a:rPr>
            <a:t>總分</a:t>
          </a:r>
          <a:r>
            <a:rPr lang="en-US" altLang="zh-TW" sz="2000" dirty="0">
              <a:solidFill>
                <a:schemeClr val="tx1"/>
              </a:solidFill>
            </a:rPr>
            <a:t>42</a:t>
          </a:r>
          <a:r>
            <a:rPr lang="zh-TW" altLang="en-US" sz="2000" dirty="0">
              <a:solidFill>
                <a:schemeClr val="tx1"/>
              </a:solidFill>
            </a:rPr>
            <a:t>分</a:t>
          </a:r>
        </a:p>
      </dgm:t>
    </dgm:pt>
    <dgm:pt modelId="{30E778EF-CB4F-4134-807F-3F99E87F8A13}" type="parTrans" cxnId="{24AF1BD1-829D-4895-ABC1-3C3826106667}">
      <dgm:prSet/>
      <dgm:spPr/>
      <dgm:t>
        <a:bodyPr/>
        <a:lstStyle/>
        <a:p>
          <a:endParaRPr lang="zh-TW" altLang="en-US">
            <a:solidFill>
              <a:schemeClr val="tx1"/>
            </a:solidFill>
          </a:endParaRPr>
        </a:p>
      </dgm:t>
    </dgm:pt>
    <dgm:pt modelId="{273D7343-E26D-48D8-B684-5E4ACA35AC45}" type="sibTrans" cxnId="{24AF1BD1-829D-4895-ABC1-3C3826106667}">
      <dgm:prSet/>
      <dgm:spPr/>
      <dgm:t>
        <a:bodyPr/>
        <a:lstStyle/>
        <a:p>
          <a:endParaRPr lang="zh-TW" altLang="en-US">
            <a:solidFill>
              <a:schemeClr val="tx1"/>
            </a:solidFill>
          </a:endParaRPr>
        </a:p>
      </dgm:t>
    </dgm:pt>
    <dgm:pt modelId="{4E63D85C-3837-4D2B-B9A0-FCAAE26FC636}" type="pres">
      <dgm:prSet presAssocID="{205E4696-CE36-40FB-8726-EC24909286A6}" presName="Name0" presStyleCnt="0">
        <dgm:presLayoutVars>
          <dgm:dir/>
          <dgm:animLvl val="lvl"/>
          <dgm:resizeHandles/>
        </dgm:presLayoutVars>
      </dgm:prSet>
      <dgm:spPr/>
      <dgm:t>
        <a:bodyPr/>
        <a:lstStyle/>
        <a:p>
          <a:endParaRPr lang="zh-TW" altLang="en-US"/>
        </a:p>
      </dgm:t>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3" custScaleX="224074">
        <dgm:presLayoutVars>
          <dgm:bulletEnabled val="1"/>
        </dgm:presLayoutVars>
      </dgm:prSet>
      <dgm:spPr/>
      <dgm:t>
        <a:bodyPr/>
        <a:lstStyle/>
        <a:p>
          <a:endParaRPr lang="zh-TW" altLang="en-US"/>
        </a:p>
      </dgm:t>
    </dgm:pt>
    <dgm:pt modelId="{3F539567-1F23-4E76-A758-5A862BB9EFFC}" type="pres">
      <dgm:prSet presAssocID="{B625F2EB-10E5-4149-8948-148379F6CACA}" presName="childShp" presStyleLbl="bgAccFollowNode1" presStyleIdx="0" presStyleCnt="3">
        <dgm:presLayoutVars>
          <dgm:bulletEnabled val="1"/>
        </dgm:presLayoutVars>
      </dgm:prSet>
      <dgm:spPr/>
      <dgm:t>
        <a:bodyPr/>
        <a:lstStyle/>
        <a:p>
          <a:endParaRPr lang="zh-TW" altLang="en-US"/>
        </a:p>
      </dgm:t>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3" custScaleX="247987" custLinFactNeighborX="-29" custLinFactNeighborY="2676">
        <dgm:presLayoutVars>
          <dgm:bulletEnabled val="1"/>
        </dgm:presLayoutVars>
      </dgm:prSet>
      <dgm:spPr/>
      <dgm:t>
        <a:bodyPr/>
        <a:lstStyle/>
        <a:p>
          <a:endParaRPr lang="zh-TW" altLang="en-US"/>
        </a:p>
      </dgm:t>
    </dgm:pt>
    <dgm:pt modelId="{B9BF2826-A93F-484E-809F-0952285A6A23}" type="pres">
      <dgm:prSet presAssocID="{C0BA452B-58F9-4D08-9C12-EE745668566A}" presName="childShp" presStyleLbl="bgAccFollowNode1" presStyleIdx="1" presStyleCnt="3" custScaleX="111608">
        <dgm:presLayoutVars>
          <dgm:bulletEnabled val="1"/>
        </dgm:presLayoutVars>
      </dgm:prSet>
      <dgm:spPr/>
      <dgm:t>
        <a:bodyPr/>
        <a:lstStyle/>
        <a:p>
          <a:endParaRPr lang="zh-TW" altLang="en-US"/>
        </a:p>
      </dgm:t>
    </dgm:pt>
    <dgm:pt modelId="{FC401293-0E6F-4BE0-9B3D-3779AF0E7BDB}" type="pres">
      <dgm:prSet presAssocID="{288EAFA3-7AFA-4E08-9F83-DD1D789A95C9}"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2" presStyleCnt="3" custScaleX="259923" custLinFactNeighborX="1274" custLinFactNeighborY="11521">
        <dgm:presLayoutVars>
          <dgm:bulletEnabled val="1"/>
        </dgm:presLayoutVars>
      </dgm:prSet>
      <dgm:spPr/>
      <dgm:t>
        <a:bodyPr/>
        <a:lstStyle/>
        <a:p>
          <a:endParaRPr lang="zh-TW" altLang="en-US"/>
        </a:p>
      </dgm:t>
    </dgm:pt>
    <dgm:pt modelId="{413D0A37-9639-43F8-AAA7-6563C960F0FF}" type="pres">
      <dgm:prSet presAssocID="{33D1DF83-6FA8-491B-AE46-8C5470B6695B}" presName="childShp" presStyleLbl="bgAccFollowNode1" presStyleIdx="2" presStyleCnt="3" custScaleX="117047" custLinFactNeighborX="-11258" custLinFactNeighborY="845">
        <dgm:presLayoutVars>
          <dgm:bulletEnabled val="1"/>
        </dgm:presLayoutVars>
      </dgm:prSet>
      <dgm:spPr/>
      <dgm:t>
        <a:bodyPr/>
        <a:lstStyle/>
        <a:p>
          <a:endParaRPr lang="zh-TW" altLang="en-US"/>
        </a:p>
      </dgm:t>
    </dgm:pt>
  </dgm:ptLst>
  <dgm:cxnLst>
    <dgm:cxn modelId="{D1332FFF-2232-464B-90AA-9D0A071403C6}" type="presOf" srcId="{33D1DF83-6FA8-491B-AE46-8C5470B6695B}" destId="{BDD9785E-5988-4D9A-BEBF-25DE815D2930}" srcOrd="0" destOrd="0" presId="urn:microsoft.com/office/officeart/2005/8/layout/vList6"/>
    <dgm:cxn modelId="{3B80DEFD-4977-426B-8AD2-1C0D1319B382}" type="presOf" srcId="{5ACA794B-7619-4EA6-A915-1A29521C5590}" destId="{413D0A37-9639-43F8-AAA7-6563C960F0FF}" srcOrd="0" destOrd="0" presId="urn:microsoft.com/office/officeart/2005/8/layout/vList6"/>
    <dgm:cxn modelId="{6E3925E8-3950-49DD-B576-1730647D7EB2}" srcId="{C0BA452B-58F9-4D08-9C12-EE745668566A}" destId="{BF3883D0-7001-44C2-901B-A585C73FBE5F}" srcOrd="0" destOrd="0" parTransId="{B5525506-3FA0-4083-BB46-A2AC44E20EED}" sibTransId="{BB0400D1-699A-4D9A-8473-DB385D4EF011}"/>
    <dgm:cxn modelId="{89B086EC-A8B6-4CAE-ACE9-C7149DFA28B7}" srcId="{B625F2EB-10E5-4149-8948-148379F6CACA}" destId="{FF8D0DE0-7183-4802-A472-D51DF5A0C91C}" srcOrd="1" destOrd="0" parTransId="{D36406B9-0E8F-42DA-8278-1758A98C6133}" sibTransId="{530C475B-951E-4ADF-9023-BB44AC0D2AC6}"/>
    <dgm:cxn modelId="{A8DB95C5-4EF9-4CE1-BA44-2D3F1D1D3D5C}" type="presOf" srcId="{82089FB6-1069-40A4-A70D-663009CAC143}" destId="{B9BF2826-A93F-484E-809F-0952285A6A23}" srcOrd="0" destOrd="1" presId="urn:microsoft.com/office/officeart/2005/8/layout/vList6"/>
    <dgm:cxn modelId="{098F245B-042A-4729-A996-24DD4446AD25}" srcId="{205E4696-CE36-40FB-8726-EC24909286A6}" destId="{C0BA452B-58F9-4D08-9C12-EE745668566A}" srcOrd="1" destOrd="0" parTransId="{F0D173E7-34E4-45CD-8598-B168AA3E55AE}" sibTransId="{288EAFA3-7AFA-4E08-9F83-DD1D789A95C9}"/>
    <dgm:cxn modelId="{66EAFFA1-82EF-45C9-A2AA-911C3F063249}" type="presOf" srcId="{C0BA452B-58F9-4D08-9C12-EE745668566A}" destId="{09D89B46-01BD-4CE7-8FF2-34FB9ACC1234}" srcOrd="0" destOrd="0" presId="urn:microsoft.com/office/officeart/2005/8/layout/vList6"/>
    <dgm:cxn modelId="{87D4FEEE-CC21-4C22-87C8-4DCFCB83206E}" srcId="{B625F2EB-10E5-4149-8948-148379F6CACA}" destId="{19249124-F0DD-4A7E-A6ED-2EC7309F368E}" srcOrd="0" destOrd="0" parTransId="{7F6AF54F-00ED-444A-B0F9-39340F8718BE}" sibTransId="{10AC73A9-FE8C-49C0-8B57-082B3D964D3F}"/>
    <dgm:cxn modelId="{D7CB9603-4DEC-4CE0-9854-2308A7D4ACCA}" srcId="{33D1DF83-6FA8-491B-AE46-8C5470B6695B}" destId="{5ACA794B-7619-4EA6-A915-1A29521C5590}" srcOrd="0" destOrd="0" parTransId="{32282500-FB3A-4304-91B5-CDB2E162DBBD}" sibTransId="{2D0225E2-6BD3-4B84-9D92-A2D917DC64A4}"/>
    <dgm:cxn modelId="{24AF1BD1-829D-4895-ABC1-3C3826106667}" srcId="{C0BA452B-58F9-4D08-9C12-EE745668566A}" destId="{82089FB6-1069-40A4-A70D-663009CAC143}" srcOrd="1" destOrd="0" parTransId="{30E778EF-CB4F-4134-807F-3F99E87F8A13}" sibTransId="{273D7343-E26D-48D8-B684-5E4ACA35AC45}"/>
    <dgm:cxn modelId="{1ABAB4C0-E325-44B0-880B-D393ECCC5F65}" type="presOf" srcId="{205E4696-CE36-40FB-8726-EC24909286A6}" destId="{4E63D85C-3837-4D2B-B9A0-FCAAE26FC636}" srcOrd="0" destOrd="0" presId="urn:microsoft.com/office/officeart/2005/8/layout/vList6"/>
    <dgm:cxn modelId="{71403FD3-DFC6-42C8-826A-B205EE355650}" type="presOf" srcId="{BF3883D0-7001-44C2-901B-A585C73FBE5F}" destId="{B9BF2826-A93F-484E-809F-0952285A6A23}" srcOrd="0" destOrd="0" presId="urn:microsoft.com/office/officeart/2005/8/layout/vList6"/>
    <dgm:cxn modelId="{9A00C550-8831-4F07-9F32-CEDE4FE1EA41}" type="presOf" srcId="{B625F2EB-10E5-4149-8948-148379F6CACA}" destId="{50818BBC-F477-4D9E-837A-21259D15C457}" srcOrd="0" destOrd="0" presId="urn:microsoft.com/office/officeart/2005/8/layout/vList6"/>
    <dgm:cxn modelId="{FAC25FA9-73F4-4151-9AB1-14B2A6F7D99B}" srcId="{205E4696-CE36-40FB-8726-EC24909286A6}" destId="{33D1DF83-6FA8-491B-AE46-8C5470B6695B}" srcOrd="2" destOrd="0" parTransId="{26971985-E956-48B4-8640-A3266AF6487F}" sibTransId="{20706A68-CA4F-4245-B745-AD5B3F276025}"/>
    <dgm:cxn modelId="{CF8A208F-89CD-4315-90C7-A12D4B4E2F23}" type="presOf" srcId="{19249124-F0DD-4A7E-A6ED-2EC7309F368E}" destId="{3F539567-1F23-4E76-A758-5A862BB9EFFC}" srcOrd="0" destOrd="0" presId="urn:microsoft.com/office/officeart/2005/8/layout/vList6"/>
    <dgm:cxn modelId="{D2EBA2FF-A495-4522-BF15-9854C9BD59FE}" type="presOf" srcId="{FF8D0DE0-7183-4802-A472-D51DF5A0C91C}" destId="{3F539567-1F23-4E76-A758-5A862BB9EFFC}" srcOrd="0" destOrd="1" presId="urn:microsoft.com/office/officeart/2005/8/layout/vList6"/>
    <dgm:cxn modelId="{DE954ED6-D966-4ADE-B96B-11239B33A9DE}" srcId="{205E4696-CE36-40FB-8726-EC24909286A6}" destId="{B625F2EB-10E5-4149-8948-148379F6CACA}" srcOrd="0" destOrd="0" parTransId="{4538D5EC-F26F-48D5-A6E0-75ECE2C745A7}" sibTransId="{F6CBCB96-AAC9-4331-A6E3-92D55FF819FA}"/>
    <dgm:cxn modelId="{FA3D0C2F-7759-4AA2-AAA8-5706FBA84874}" type="presParOf" srcId="{4E63D85C-3837-4D2B-B9A0-FCAAE26FC636}" destId="{ED551B06-B7DE-448B-B9EE-0C60CE3408D6}" srcOrd="0" destOrd="0" presId="urn:microsoft.com/office/officeart/2005/8/layout/vList6"/>
    <dgm:cxn modelId="{7BB98B3C-F6B2-4021-A17F-A268F70D6F98}" type="presParOf" srcId="{ED551B06-B7DE-448B-B9EE-0C60CE3408D6}" destId="{50818BBC-F477-4D9E-837A-21259D15C457}" srcOrd="0" destOrd="0" presId="urn:microsoft.com/office/officeart/2005/8/layout/vList6"/>
    <dgm:cxn modelId="{58CBDD8F-BB0E-4693-BFA5-170A0E52570D}" type="presParOf" srcId="{ED551B06-B7DE-448B-B9EE-0C60CE3408D6}" destId="{3F539567-1F23-4E76-A758-5A862BB9EFFC}" srcOrd="1" destOrd="0" presId="urn:microsoft.com/office/officeart/2005/8/layout/vList6"/>
    <dgm:cxn modelId="{F5AA1C49-EE8F-4198-804F-F7503354D846}" type="presParOf" srcId="{4E63D85C-3837-4D2B-B9A0-FCAAE26FC636}" destId="{25541B67-E6BB-4A55-AB99-60DBC347093E}" srcOrd="1" destOrd="0" presId="urn:microsoft.com/office/officeart/2005/8/layout/vList6"/>
    <dgm:cxn modelId="{1046DED8-5A0F-4E5D-A0E3-90E92681049D}" type="presParOf" srcId="{4E63D85C-3837-4D2B-B9A0-FCAAE26FC636}" destId="{670EE82C-C216-48D5-9379-19F889DB8888}" srcOrd="2" destOrd="0" presId="urn:microsoft.com/office/officeart/2005/8/layout/vList6"/>
    <dgm:cxn modelId="{0CC3B552-93B1-4ED5-9FF2-DF70709202A9}" type="presParOf" srcId="{670EE82C-C216-48D5-9379-19F889DB8888}" destId="{09D89B46-01BD-4CE7-8FF2-34FB9ACC1234}" srcOrd="0" destOrd="0" presId="urn:microsoft.com/office/officeart/2005/8/layout/vList6"/>
    <dgm:cxn modelId="{94096AC1-3CEA-4155-B997-C9B5A5AA60DE}" type="presParOf" srcId="{670EE82C-C216-48D5-9379-19F889DB8888}" destId="{B9BF2826-A93F-484E-809F-0952285A6A23}" srcOrd="1" destOrd="0" presId="urn:microsoft.com/office/officeart/2005/8/layout/vList6"/>
    <dgm:cxn modelId="{5E836009-3514-4DAF-AD5B-7CB37286323A}" type="presParOf" srcId="{4E63D85C-3837-4D2B-B9A0-FCAAE26FC636}" destId="{FC401293-0E6F-4BE0-9B3D-3779AF0E7BDB}" srcOrd="3" destOrd="0" presId="urn:microsoft.com/office/officeart/2005/8/layout/vList6"/>
    <dgm:cxn modelId="{128DFC32-9752-4DC0-A1B0-26280331C3EE}" type="presParOf" srcId="{4E63D85C-3837-4D2B-B9A0-FCAAE26FC636}" destId="{18881F29-BE38-41C9-9182-D08C73E20DEA}" srcOrd="4" destOrd="0" presId="urn:microsoft.com/office/officeart/2005/8/layout/vList6"/>
    <dgm:cxn modelId="{62EA1D75-781F-466E-BC77-5E1E64166BE3}" type="presParOf" srcId="{18881F29-BE38-41C9-9182-D08C73E20DEA}" destId="{BDD9785E-5988-4D9A-BEBF-25DE815D2930}" srcOrd="0" destOrd="0" presId="urn:microsoft.com/office/officeart/2005/8/layout/vList6"/>
    <dgm:cxn modelId="{42700980-C2DD-4495-BB60-229B4DEBBCBA}"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800" b="1" dirty="0">
              <a:solidFill>
                <a:srgbClr val="FF0000"/>
              </a:solidFill>
              <a:latin typeface="標楷體" pitchFamily="65" charset="-120"/>
              <a:ea typeface="標楷體" pitchFamily="65" charset="-120"/>
            </a:rPr>
            <a:t>113</a:t>
          </a:r>
          <a:r>
            <a:rPr lang="zh-TW" altLang="en-US" sz="2800" b="1" dirty="0">
              <a:solidFill>
                <a:srgbClr val="FF0000"/>
              </a:solidFill>
              <a:latin typeface="標楷體" pitchFamily="65" charset="-120"/>
              <a:ea typeface="標楷體" pitchFamily="65" charset="-12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3200" dirty="0">
              <a:latin typeface="標楷體" pitchFamily="65" charset="-120"/>
              <a:ea typeface="標楷體" pitchFamily="65" charset="-120"/>
            </a:rPr>
            <a:t>考試分發</a:t>
          </a:r>
          <a:r>
            <a:rPr lang="en-US" altLang="zh-TW" sz="3200" dirty="0">
              <a:latin typeface="標楷體" pitchFamily="65" charset="-120"/>
              <a:ea typeface="標楷體" pitchFamily="65" charset="-120"/>
            </a:rPr>
            <a:t>-2</a:t>
          </a:r>
          <a:r>
            <a:rPr lang="zh-TW" altLang="en-US" sz="3200" dirty="0">
              <a:latin typeface="標楷體" pitchFamily="65" charset="-120"/>
              <a:ea typeface="標楷體" pitchFamily="65" charset="-120"/>
            </a:rPr>
            <a:t>班</a:t>
          </a:r>
          <a:endParaRPr lang="en-US" altLang="zh-TW" sz="3200" dirty="0">
            <a:latin typeface="標楷體" pitchFamily="65" charset="-120"/>
            <a:ea typeface="標楷體" pitchFamily="65" charset="-120"/>
          </a:endParaRPr>
        </a:p>
        <a:p>
          <a:r>
            <a:rPr lang="en-US" altLang="zh-TW" sz="3200" dirty="0">
              <a:latin typeface="標楷體" pitchFamily="65" charset="-120"/>
              <a:ea typeface="標楷體" pitchFamily="65" charset="-120"/>
            </a:rPr>
            <a:t>50</a:t>
          </a:r>
          <a:r>
            <a:rPr lang="zh-TW" altLang="en-US" sz="3200" dirty="0">
              <a:latin typeface="標楷體" pitchFamily="65" charset="-120"/>
              <a:ea typeface="標楷體" pitchFamily="65" charset="-120"/>
            </a:rPr>
            <a:t>個名額</a:t>
          </a:r>
          <a:endParaRPr lang="en-US" altLang="zh-TW" sz="3200" dirty="0">
            <a:latin typeface="標楷體" pitchFamily="65" charset="-120"/>
            <a:ea typeface="標楷體" pitchFamily="65" charset="-12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3200" dirty="0">
              <a:latin typeface="標楷體" pitchFamily="65" charset="-120"/>
              <a:ea typeface="標楷體" pitchFamily="65" charset="-120"/>
            </a:rPr>
            <a:t>專業群科</a:t>
          </a:r>
          <a:r>
            <a:rPr lang="en-US" altLang="zh-TW" sz="3200" dirty="0">
              <a:latin typeface="標楷體" pitchFamily="65" charset="-120"/>
              <a:ea typeface="標楷體" pitchFamily="65" charset="-120"/>
            </a:rPr>
            <a:t>-88</a:t>
          </a:r>
          <a:r>
            <a:rPr lang="zh-TW" altLang="en-US" sz="3200" dirty="0">
              <a:latin typeface="標楷體" pitchFamily="65" charset="-120"/>
              <a:ea typeface="標楷體" pitchFamily="65" charset="-120"/>
            </a:rPr>
            <a:t>班</a:t>
          </a:r>
          <a:r>
            <a:rPr lang="en-US" altLang="zh-TW" sz="3200" dirty="0">
              <a:latin typeface="標楷體" pitchFamily="65" charset="-120"/>
              <a:ea typeface="標楷體" pitchFamily="65" charset="-120"/>
            </a:rPr>
            <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2446</a:t>
          </a:r>
          <a:r>
            <a:rPr lang="zh-TW" altLang="en-US" sz="3200" dirty="0">
              <a:latin typeface="標楷體" pitchFamily="65" charset="-120"/>
              <a:ea typeface="標楷體" pitchFamily="65" charset="-12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3200" dirty="0">
              <a:latin typeface="標楷體" pitchFamily="65" charset="-120"/>
              <a:ea typeface="標楷體" pitchFamily="65" charset="-120"/>
            </a:rPr>
            <a:t>科學班</a:t>
          </a:r>
          <a:r>
            <a:rPr lang="en-US" altLang="zh-TW" sz="3200" dirty="0">
              <a:latin typeface="標楷體" pitchFamily="65" charset="-120"/>
              <a:ea typeface="標楷體" pitchFamily="65" charset="-120"/>
            </a:rPr>
            <a:t>-1</a:t>
          </a:r>
          <a:r>
            <a:rPr lang="zh-TW" altLang="en-US" sz="3200" dirty="0">
              <a:latin typeface="標楷體" pitchFamily="65" charset="-120"/>
              <a:ea typeface="標楷體" pitchFamily="65" charset="-120"/>
            </a:rPr>
            <a:t>班</a:t>
          </a:r>
          <a:r>
            <a:rPr lang="en-US" altLang="zh-TW" sz="3200" dirty="0">
              <a:latin typeface="標楷體" pitchFamily="65" charset="-120"/>
              <a:ea typeface="標楷體" pitchFamily="65" charset="-120"/>
            </a:rPr>
            <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25</a:t>
          </a:r>
          <a:r>
            <a:rPr lang="zh-TW" altLang="en-US" sz="3200" dirty="0">
              <a:latin typeface="標楷體" pitchFamily="65" charset="-120"/>
              <a:ea typeface="標楷體" pitchFamily="65" charset="-12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800" dirty="0">
              <a:latin typeface="標楷體" pitchFamily="65" charset="-120"/>
              <a:ea typeface="標楷體" pitchFamily="65" charset="-120"/>
            </a:rPr>
            <a:t>體育班</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472</a:t>
          </a:r>
          <a:r>
            <a:rPr lang="zh-TW" altLang="en-US" sz="2800" dirty="0">
              <a:latin typeface="標楷體" pitchFamily="65" charset="-120"/>
              <a:ea typeface="標楷體" pitchFamily="65" charset="-120"/>
            </a:rPr>
            <a:t>個名額</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藝才美術班</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100</a:t>
          </a:r>
          <a:r>
            <a:rPr lang="zh-TW" altLang="en-US" sz="2800" dirty="0">
              <a:latin typeface="標楷體" pitchFamily="65" charset="-120"/>
              <a:ea typeface="標楷體" pitchFamily="65" charset="-120"/>
            </a:rPr>
            <a:t>個名額</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藝才音樂班</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75</a:t>
          </a:r>
          <a:r>
            <a:rPr lang="zh-TW" altLang="en-US" sz="2800" dirty="0">
              <a:latin typeface="標楷體" pitchFamily="65" charset="-120"/>
              <a:ea typeface="標楷體" pitchFamily="65" charset="-120"/>
            </a:rPr>
            <a:t>個名額</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藝才舞蹈班</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25</a:t>
          </a:r>
          <a:r>
            <a:rPr lang="zh-TW" altLang="en-US" sz="2800" dirty="0">
              <a:latin typeface="標楷體" pitchFamily="65" charset="-120"/>
              <a:ea typeface="標楷體" pitchFamily="65" charset="-12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t>
        <a:bodyPr/>
        <a:lstStyle/>
        <a:p>
          <a:endParaRPr lang="zh-TW" altLang="en-US"/>
        </a:p>
      </dgm:t>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custLinFactNeighborX="0"/>
      <dgm:spPr/>
      <dgm:t>
        <a:bodyPr/>
        <a:lstStyle/>
        <a:p>
          <a:endParaRPr lang="zh-TW" altLang="en-US"/>
        </a:p>
      </dgm:t>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t>
        <a:bodyPr/>
        <a:lstStyle/>
        <a:p>
          <a:endParaRPr lang="zh-TW" altLang="en-US"/>
        </a:p>
      </dgm:t>
    </dgm:pt>
    <dgm:pt modelId="{3FA2D15B-CF76-4202-AA22-9C6B1404492F}" type="pres">
      <dgm:prSet presAssocID="{827B186F-5B46-468C-AF55-E024DAAFAA39}" presName="tile2" presStyleLbl="node1" presStyleIdx="1" presStyleCnt="4" custLinFactNeighborX="-898" custLinFactNeighborY="-15188"/>
      <dgm:spPr/>
      <dgm:t>
        <a:bodyPr/>
        <a:lstStyle/>
        <a:p>
          <a:endParaRPr lang="zh-TW" altLang="en-US"/>
        </a:p>
      </dgm:t>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t>
        <a:bodyPr/>
        <a:lstStyle/>
        <a:p>
          <a:endParaRPr lang="zh-TW" altLang="en-US"/>
        </a:p>
      </dgm:t>
    </dgm:pt>
    <dgm:pt modelId="{E95F4473-6895-42D5-9283-BB264002653F}" type="pres">
      <dgm:prSet presAssocID="{827B186F-5B46-468C-AF55-E024DAAFAA39}" presName="tile3" presStyleLbl="node1" presStyleIdx="2" presStyleCnt="4"/>
      <dgm:spPr/>
      <dgm:t>
        <a:bodyPr/>
        <a:lstStyle/>
        <a:p>
          <a:endParaRPr lang="zh-TW" altLang="en-US"/>
        </a:p>
      </dgm:t>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t>
        <a:bodyPr/>
        <a:lstStyle/>
        <a:p>
          <a:endParaRPr lang="zh-TW" altLang="en-US"/>
        </a:p>
      </dgm:t>
    </dgm:pt>
    <dgm:pt modelId="{6AB11538-AE62-4BBD-9767-0683C1A64A5B}" type="pres">
      <dgm:prSet presAssocID="{827B186F-5B46-468C-AF55-E024DAAFAA39}" presName="tile4" presStyleLbl="node1" presStyleIdx="3" presStyleCnt="4" custLinFactNeighborY="619"/>
      <dgm:spPr/>
      <dgm:t>
        <a:bodyPr/>
        <a:lstStyle/>
        <a:p>
          <a:endParaRPr lang="zh-TW" altLang="en-US"/>
        </a:p>
      </dgm:t>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t>
        <a:bodyPr/>
        <a:lstStyle/>
        <a:p>
          <a:endParaRPr lang="zh-TW" altLang="en-US"/>
        </a:p>
      </dgm:t>
    </dgm:pt>
    <dgm:pt modelId="{7595E15C-553B-471B-9ADC-ED155AB191E3}" type="pres">
      <dgm:prSet presAssocID="{827B186F-5B46-468C-AF55-E024DAAFAA39}" presName="centerTile" presStyleLbl="fgShp" presStyleIdx="0" presStyleCnt="1" custScaleX="114921">
        <dgm:presLayoutVars>
          <dgm:chMax val="0"/>
          <dgm:chPref val="0"/>
        </dgm:presLayoutVars>
      </dgm:prSet>
      <dgm:spPr/>
      <dgm:t>
        <a:bodyPr/>
        <a:lstStyle/>
        <a:p>
          <a:endParaRPr lang="zh-TW" altLang="en-US"/>
        </a:p>
      </dgm:t>
    </dgm:pt>
  </dgm:ptLst>
  <dgm:cxnLst>
    <dgm:cxn modelId="{0E74D474-E1F1-462B-B318-AA574FF5B72E}" type="presOf" srcId="{F9E79064-68C8-483E-A861-C4EFA5F54ACA}" destId="{7595E15C-553B-471B-9ADC-ED155AB191E3}" srcOrd="0" destOrd="0" presId="urn:microsoft.com/office/officeart/2005/8/layout/matrix1"/>
    <dgm:cxn modelId="{D0D89CFF-2DDC-42B9-97EF-165D11C67010}" srcId="{F9E79064-68C8-483E-A861-C4EFA5F54ACA}" destId="{163E3733-E3DE-4603-B81D-A07920279013}" srcOrd="1" destOrd="0" parTransId="{6CB1DB07-AA8B-4C48-A29B-559FCF6B1F87}" sibTransId="{EEB7CB51-D528-4B27-BF94-CC9191BAC249}"/>
    <dgm:cxn modelId="{70A32AA7-D510-469F-8DB0-D681A5236FAA}" type="presOf" srcId="{163E3733-E3DE-4603-B81D-A07920279013}" destId="{2DBDCC4B-9364-4C26-897D-9D5279936C4A}" srcOrd="1" destOrd="0" presId="urn:microsoft.com/office/officeart/2005/8/layout/matrix1"/>
    <dgm:cxn modelId="{DE024195-E350-41E0-843C-07E1C18E238A}" srcId="{F9E79064-68C8-483E-A861-C4EFA5F54ACA}" destId="{6549D92B-83E7-4382-BCE2-AD411F4B9095}" srcOrd="2" destOrd="0" parTransId="{97738555-1C5B-4877-B0B6-5F0D62AC8F85}" sibTransId="{4C9B512C-8C6C-417C-9FE7-3CA82609C85E}"/>
    <dgm:cxn modelId="{BDBC1887-A515-476B-A110-D7DC8E45B2B4}" type="presOf" srcId="{163E3733-E3DE-4603-B81D-A07920279013}" destId="{3FA2D15B-CF76-4202-AA22-9C6B1404492F}" srcOrd="0" destOrd="0" presId="urn:microsoft.com/office/officeart/2005/8/layout/matrix1"/>
    <dgm:cxn modelId="{41D125F7-4F59-44F9-B8B1-BE12B712D02E}" srcId="{827B186F-5B46-468C-AF55-E024DAAFAA39}" destId="{F9E79064-68C8-483E-A861-C4EFA5F54ACA}" srcOrd="0" destOrd="0" parTransId="{83CD7FB1-65A5-4620-A94D-7E1A4C92B777}" sibTransId="{88A2C6E5-2988-49BF-B1B1-289F0A496B89}"/>
    <dgm:cxn modelId="{6D7DEF88-D32A-4953-A58A-951ACC9EE33F}" srcId="{F9E79064-68C8-483E-A861-C4EFA5F54ACA}" destId="{B2B8C07D-43F5-4C65-A23A-D2D80650E3E0}" srcOrd="3" destOrd="0" parTransId="{477E55E1-8396-468B-AFE0-22BEDD77F5B7}" sibTransId="{DACF4943-C3D6-4084-BAB5-AE5B368DB4A7}"/>
    <dgm:cxn modelId="{B0DBCE13-AB09-4A29-B70A-02676696CE97}" srcId="{F9E79064-68C8-483E-A861-C4EFA5F54ACA}" destId="{A7112B98-6EF3-4FE7-BF3D-C59D1B368008}" srcOrd="0" destOrd="0" parTransId="{D565FFC9-7E5F-4E16-B5CB-8356BB01A266}" sibTransId="{C5566B29-EA1D-499F-BCA4-71D0AE10D7B6}"/>
    <dgm:cxn modelId="{7ED3AEC2-6491-4A5D-B141-A441A72A3FE0}" type="presOf" srcId="{B2B8C07D-43F5-4C65-A23A-D2D80650E3E0}" destId="{D9475630-C8AD-44A0-9DDF-60B3D2C6E705}" srcOrd="1" destOrd="0" presId="urn:microsoft.com/office/officeart/2005/8/layout/matrix1"/>
    <dgm:cxn modelId="{45125BD8-66CC-4DA3-9CF4-31C2AB93177D}" type="presOf" srcId="{6549D92B-83E7-4382-BCE2-AD411F4B9095}" destId="{E95F4473-6895-42D5-9283-BB264002653F}" srcOrd="0" destOrd="0" presId="urn:microsoft.com/office/officeart/2005/8/layout/matrix1"/>
    <dgm:cxn modelId="{BDFC8821-F185-4FC2-B66E-7882515045B3}" type="presOf" srcId="{B2B8C07D-43F5-4C65-A23A-D2D80650E3E0}" destId="{6AB11538-AE62-4BBD-9767-0683C1A64A5B}" srcOrd="0" destOrd="0" presId="urn:microsoft.com/office/officeart/2005/8/layout/matrix1"/>
    <dgm:cxn modelId="{527A77B7-E001-4500-93CD-DECB0EA1A5E6}" type="presOf" srcId="{6549D92B-83E7-4382-BCE2-AD411F4B9095}" destId="{CD12BA36-16AB-4F0D-9947-4D905491FE95}" srcOrd="1" destOrd="0" presId="urn:microsoft.com/office/officeart/2005/8/layout/matrix1"/>
    <dgm:cxn modelId="{B3015D0F-1479-4118-9721-19C63375687C}" type="presOf" srcId="{A7112B98-6EF3-4FE7-BF3D-C59D1B368008}" destId="{CD18A5EF-14CC-4D99-B9B5-ADC491578342}" srcOrd="0" destOrd="0" presId="urn:microsoft.com/office/officeart/2005/8/layout/matrix1"/>
    <dgm:cxn modelId="{A0E9BBC8-AD6E-4214-B22F-1B998F5DB232}" type="presOf" srcId="{A7112B98-6EF3-4FE7-BF3D-C59D1B368008}" destId="{C4C3389C-960C-45F0-B12F-65FC46FCDAAF}" srcOrd="1" destOrd="0" presId="urn:microsoft.com/office/officeart/2005/8/layout/matrix1"/>
    <dgm:cxn modelId="{2A65B5A1-BB6C-471C-B3E7-28BF9AE5C540}" type="presOf" srcId="{827B186F-5B46-468C-AF55-E024DAAFAA39}" destId="{7946C596-4121-4021-BADA-B7DCCC57B3BE}" srcOrd="0" destOrd="0" presId="urn:microsoft.com/office/officeart/2005/8/layout/matrix1"/>
    <dgm:cxn modelId="{318A773D-977A-44B4-A3DC-5770CE65D298}" type="presParOf" srcId="{7946C596-4121-4021-BADA-B7DCCC57B3BE}" destId="{6D023388-E77E-4DEB-AB21-039C45EBC052}" srcOrd="0" destOrd="0" presId="urn:microsoft.com/office/officeart/2005/8/layout/matrix1"/>
    <dgm:cxn modelId="{5E6E6C90-4358-480A-A37F-C61BC7381CE4}" type="presParOf" srcId="{6D023388-E77E-4DEB-AB21-039C45EBC052}" destId="{CD18A5EF-14CC-4D99-B9B5-ADC491578342}" srcOrd="0" destOrd="0" presId="urn:microsoft.com/office/officeart/2005/8/layout/matrix1"/>
    <dgm:cxn modelId="{D89F5E7E-C380-4542-84FF-AB76976F8C2E}" type="presParOf" srcId="{6D023388-E77E-4DEB-AB21-039C45EBC052}" destId="{C4C3389C-960C-45F0-B12F-65FC46FCDAAF}" srcOrd="1" destOrd="0" presId="urn:microsoft.com/office/officeart/2005/8/layout/matrix1"/>
    <dgm:cxn modelId="{4091DA00-710B-4DF8-BA0A-05610E095358}" type="presParOf" srcId="{6D023388-E77E-4DEB-AB21-039C45EBC052}" destId="{3FA2D15B-CF76-4202-AA22-9C6B1404492F}" srcOrd="2" destOrd="0" presId="urn:microsoft.com/office/officeart/2005/8/layout/matrix1"/>
    <dgm:cxn modelId="{A0B9547E-ED11-40A8-B45D-317811C2CEB0}" type="presParOf" srcId="{6D023388-E77E-4DEB-AB21-039C45EBC052}" destId="{2DBDCC4B-9364-4C26-897D-9D5279936C4A}" srcOrd="3" destOrd="0" presId="urn:microsoft.com/office/officeart/2005/8/layout/matrix1"/>
    <dgm:cxn modelId="{C7CEC1AF-97AC-4E22-BBB1-7EECB38C08CC}" type="presParOf" srcId="{6D023388-E77E-4DEB-AB21-039C45EBC052}" destId="{E95F4473-6895-42D5-9283-BB264002653F}" srcOrd="4" destOrd="0" presId="urn:microsoft.com/office/officeart/2005/8/layout/matrix1"/>
    <dgm:cxn modelId="{2D56619D-A7BB-4E13-A392-F33BF1B4D766}" type="presParOf" srcId="{6D023388-E77E-4DEB-AB21-039C45EBC052}" destId="{CD12BA36-16AB-4F0D-9947-4D905491FE95}" srcOrd="5" destOrd="0" presId="urn:microsoft.com/office/officeart/2005/8/layout/matrix1"/>
    <dgm:cxn modelId="{F5E5ED59-94DA-42D9-BE70-9801FC24C1A7}" type="presParOf" srcId="{6D023388-E77E-4DEB-AB21-039C45EBC052}" destId="{6AB11538-AE62-4BBD-9767-0683C1A64A5B}" srcOrd="6" destOrd="0" presId="urn:microsoft.com/office/officeart/2005/8/layout/matrix1"/>
    <dgm:cxn modelId="{00C50BF5-2A00-4265-9A29-B314213DE268}" type="presParOf" srcId="{6D023388-E77E-4DEB-AB21-039C45EBC052}" destId="{D9475630-C8AD-44A0-9DDF-60B3D2C6E705}" srcOrd="7" destOrd="0" presId="urn:microsoft.com/office/officeart/2005/8/layout/matrix1"/>
    <dgm:cxn modelId="{3CC2FE3B-92C8-4156-B018-2B3EB6B81978}"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accent2_2" csCatId="accent2" phldr="1"/>
      <dgm:spPr/>
      <dgm:t>
        <a:bodyPr/>
        <a:lstStyle/>
        <a:p>
          <a:endParaRPr lang="zh-TW" altLang="en-US"/>
        </a:p>
      </dgm:t>
    </dgm:pt>
    <dgm:pt modelId="{B625F2EB-10E5-4149-8948-148379F6CAC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solidFill>
          <a:srgbClr val="B1FFFF">
            <a:alpha val="90000"/>
          </a:srgbClr>
        </a:solidFill>
        <a:ln>
          <a:solidFill>
            <a:schemeClr val="tx1">
              <a:alpha val="90000"/>
            </a:schemeClr>
          </a:solidFill>
        </a:ln>
      </dgm:spPr>
      <dgm:t>
        <a:bodyPr anchor="ctr"/>
        <a:lstStyle/>
        <a:p>
          <a:pPr algn="ctr"/>
          <a:r>
            <a:rPr lang="zh-TW" altLang="en-US" sz="2000" b="1" u="sng" dirty="0">
              <a:solidFill>
                <a:schemeClr val="tx1"/>
              </a:solidFill>
            </a:rPr>
            <a:t>採計</a:t>
          </a:r>
          <a:r>
            <a:rPr lang="en-US" altLang="zh-TW" sz="2000" b="1" u="sng" dirty="0">
              <a:solidFill>
                <a:schemeClr val="tx1"/>
              </a:solidFill>
            </a:rPr>
            <a:t>32</a:t>
          </a:r>
          <a:r>
            <a:rPr lang="zh-TW" altLang="en-US" sz="2000" b="1" u="sng" dirty="0">
              <a:solidFill>
                <a:schemeClr val="tx1"/>
              </a:solidFill>
            </a:rPr>
            <a:t>分</a:t>
          </a: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solidFill>
          <a:srgbClr val="B1FFFF">
            <a:alpha val="90000"/>
          </a:srgbClr>
        </a:solidFill>
        <a:ln>
          <a:solidFill>
            <a:srgbClr val="000000">
              <a:alpha val="90000"/>
            </a:srgbClr>
          </a:solidFill>
        </a:ln>
      </dgm:spPr>
      <dgm:t>
        <a:bodyPr anchor="ctr"/>
        <a:lstStyle/>
        <a:p>
          <a:r>
            <a:rPr lang="zh-TW" altLang="en-US" sz="2000" b="1" u="sng" dirty="0">
              <a:solidFill>
                <a:schemeClr val="tx1"/>
              </a:solidFill>
            </a:rPr>
            <a:t>採計</a:t>
          </a:r>
          <a:r>
            <a:rPr lang="en-US" altLang="zh-TW" sz="2000" b="1" u="sng" dirty="0">
              <a:solidFill>
                <a:schemeClr val="tx1"/>
              </a:solidFill>
            </a:rPr>
            <a:t>35</a:t>
          </a:r>
          <a:r>
            <a:rPr lang="zh-TW" altLang="en-US" sz="2000" b="1" u="sng" dirty="0">
              <a:solidFill>
                <a:schemeClr val="tx1"/>
              </a:solidFill>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gm:t>
    </dgm:pt>
    <dgm:pt modelId="{26971985-E956-48B4-8640-A3266AF6487F}" type="parTrans" cxnId="{FAC25FA9-73F4-4151-9AB1-14B2A6F7D99B}">
      <dgm:prSet/>
      <dgm:spPr/>
      <dgm:t>
        <a:bodyPr/>
        <a:lstStyle/>
        <a:p>
          <a:endParaRPr lang="zh-TW" altLang="en-US">
            <a:solidFill>
              <a:schemeClr val="tx1"/>
            </a:solidFill>
          </a:endParaRPr>
        </a:p>
      </dgm:t>
    </dgm:pt>
    <dgm:pt modelId="{20706A68-CA4F-4245-B745-AD5B3F276025}" type="sibTrans" cxnId="{FAC25FA9-73F4-4151-9AB1-14B2A6F7D99B}">
      <dgm:prSet/>
      <dgm:spPr/>
      <dgm:t>
        <a:bodyPr/>
        <a:lstStyle/>
        <a:p>
          <a:endParaRPr lang="zh-TW" altLang="en-US">
            <a:solidFill>
              <a:schemeClr val="tx1"/>
            </a:solidFill>
          </a:endParaRPr>
        </a:p>
      </dgm:t>
    </dgm:pt>
    <dgm:pt modelId="{5ACA794B-7619-4EA6-A915-1A29521C5590}">
      <dgm:prSet phldrT="[文字]" custT="1"/>
      <dgm:spPr>
        <a:solidFill>
          <a:srgbClr val="B1FFFF">
            <a:alpha val="90000"/>
          </a:srgbClr>
        </a:solidFill>
        <a:ln>
          <a:solidFill>
            <a:srgbClr val="000000">
              <a:alpha val="90000"/>
            </a:srgbClr>
          </a:solidFill>
        </a:ln>
      </dgm:spPr>
      <dgm:t>
        <a:bodyPr lIns="39600" rIns="0" anchor="ctr"/>
        <a:lstStyle/>
        <a:p>
          <a:pPr marL="252000" algn="r">
            <a:spcBef>
              <a:spcPts val="200"/>
            </a:spcBef>
          </a:pPr>
          <a:r>
            <a:rPr lang="en-US" altLang="zh-TW" sz="2400" dirty="0">
              <a:solidFill>
                <a:schemeClr val="tx1"/>
              </a:solidFill>
              <a:latin typeface="+mn-lt"/>
            </a:rPr>
            <a:t>33</a:t>
          </a:r>
          <a:r>
            <a:rPr lang="zh-TW" altLang="en-US" sz="2400" dirty="0">
              <a:solidFill>
                <a:schemeClr val="tx1"/>
              </a:solidFill>
              <a:latin typeface="+mn-lt"/>
            </a:rPr>
            <a:t>分</a:t>
          </a:r>
        </a:p>
      </dgm:t>
    </dgm:pt>
    <dgm:pt modelId="{2D0225E2-6BD3-4B84-9D92-A2D917DC64A4}" type="sibTrans" cxnId="{D7CB9603-4DEC-4CE0-9854-2308A7D4ACCA}">
      <dgm:prSet/>
      <dgm:spPr/>
      <dgm:t>
        <a:bodyPr/>
        <a:lstStyle/>
        <a:p>
          <a:endParaRPr lang="zh-TW" altLang="en-US">
            <a:solidFill>
              <a:schemeClr val="tx1"/>
            </a:solidFill>
          </a:endParaRPr>
        </a:p>
      </dgm:t>
    </dgm:pt>
    <dgm:pt modelId="{32282500-FB3A-4304-91B5-CDB2E162DBBD}" type="parTrans" cxnId="{D7CB9603-4DEC-4CE0-9854-2308A7D4ACCA}">
      <dgm:prSet/>
      <dgm:spPr/>
      <dgm:t>
        <a:bodyPr/>
        <a:lstStyle/>
        <a:p>
          <a:endParaRPr lang="zh-TW" altLang="en-US">
            <a:solidFill>
              <a:schemeClr val="tx1"/>
            </a:solidFill>
          </a:endParaRPr>
        </a:p>
      </dgm:t>
    </dgm:pt>
    <dgm:pt modelId="{FF8D0DE0-7183-4802-A472-D51DF5A0C91C}">
      <dgm:prSet phldrT="[文字]" custT="1"/>
      <dgm:spPr>
        <a:solidFill>
          <a:srgbClr val="B1FFFF">
            <a:alpha val="90000"/>
          </a:srgbClr>
        </a:solidFill>
        <a:ln>
          <a:solidFill>
            <a:schemeClr val="tx1">
              <a:alpha val="90000"/>
            </a:schemeClr>
          </a:solidFill>
        </a:ln>
      </dgm:spPr>
      <dgm:t>
        <a:bodyPr anchor="ctr"/>
        <a:lstStyle/>
        <a:p>
          <a:pPr algn="ctr"/>
          <a:r>
            <a:rPr lang="zh-TW" altLang="en-US" sz="2000" dirty="0">
              <a:solidFill>
                <a:schemeClr val="tx1"/>
              </a:solidFill>
            </a:rPr>
            <a:t>總分</a:t>
          </a:r>
          <a:r>
            <a:rPr lang="en-US" altLang="zh-TW" sz="2000" dirty="0">
              <a:solidFill>
                <a:schemeClr val="tx1"/>
              </a:solidFill>
            </a:rPr>
            <a:t>32</a:t>
          </a:r>
          <a:r>
            <a:rPr lang="zh-TW" altLang="en-US" sz="2000" dirty="0">
              <a:solidFill>
                <a:schemeClr val="tx1"/>
              </a:solidFill>
            </a:rPr>
            <a:t>分</a:t>
          </a:r>
        </a:p>
      </dgm:t>
    </dgm:pt>
    <dgm:pt modelId="{D36406B9-0E8F-42DA-8278-1758A98C6133}" type="parTrans" cxnId="{89B086EC-A8B6-4CAE-ACE9-C7149DFA28B7}">
      <dgm:prSet/>
      <dgm:spPr/>
      <dgm:t>
        <a:bodyPr/>
        <a:lstStyle/>
        <a:p>
          <a:endParaRPr lang="zh-TW" altLang="en-US">
            <a:solidFill>
              <a:schemeClr val="tx1"/>
            </a:solidFill>
          </a:endParaRPr>
        </a:p>
      </dgm:t>
    </dgm:pt>
    <dgm:pt modelId="{530C475B-951E-4ADF-9023-BB44AC0D2AC6}" type="sibTrans" cxnId="{89B086EC-A8B6-4CAE-ACE9-C7149DFA28B7}">
      <dgm:prSet/>
      <dgm:spPr/>
      <dgm:t>
        <a:bodyPr/>
        <a:lstStyle/>
        <a:p>
          <a:endParaRPr lang="zh-TW" altLang="en-US">
            <a:solidFill>
              <a:schemeClr val="tx1"/>
            </a:solidFill>
          </a:endParaRPr>
        </a:p>
      </dgm:t>
    </dgm:pt>
    <dgm:pt modelId="{82089FB6-1069-40A4-A70D-663009CAC143}">
      <dgm:prSet phldrT="[文字]" custT="1"/>
      <dgm:spPr>
        <a:solidFill>
          <a:srgbClr val="B1FFFF">
            <a:alpha val="90000"/>
          </a:srgbClr>
        </a:solidFill>
        <a:ln>
          <a:solidFill>
            <a:srgbClr val="000000">
              <a:alpha val="90000"/>
            </a:srgbClr>
          </a:solidFill>
        </a:ln>
      </dgm:spPr>
      <dgm:t>
        <a:bodyPr anchor="ctr"/>
        <a:lstStyle/>
        <a:p>
          <a:r>
            <a:rPr lang="zh-TW" altLang="en-US" sz="2000" dirty="0">
              <a:solidFill>
                <a:schemeClr val="tx1"/>
              </a:solidFill>
            </a:rPr>
            <a:t>總分</a:t>
          </a:r>
          <a:r>
            <a:rPr lang="en-US" altLang="zh-TW" sz="2000" dirty="0">
              <a:solidFill>
                <a:schemeClr val="tx1"/>
              </a:solidFill>
            </a:rPr>
            <a:t>42</a:t>
          </a:r>
          <a:r>
            <a:rPr lang="zh-TW" altLang="en-US" sz="2000" dirty="0">
              <a:solidFill>
                <a:schemeClr val="tx1"/>
              </a:solidFill>
            </a:rPr>
            <a:t>分</a:t>
          </a:r>
        </a:p>
      </dgm:t>
    </dgm:pt>
    <dgm:pt modelId="{30E778EF-CB4F-4134-807F-3F99E87F8A13}" type="parTrans" cxnId="{24AF1BD1-829D-4895-ABC1-3C3826106667}">
      <dgm:prSet/>
      <dgm:spPr/>
      <dgm:t>
        <a:bodyPr/>
        <a:lstStyle/>
        <a:p>
          <a:endParaRPr lang="zh-TW" altLang="en-US">
            <a:solidFill>
              <a:schemeClr val="tx1"/>
            </a:solidFill>
          </a:endParaRPr>
        </a:p>
      </dgm:t>
    </dgm:pt>
    <dgm:pt modelId="{273D7343-E26D-48D8-B684-5E4ACA35AC45}" type="sibTrans" cxnId="{24AF1BD1-829D-4895-ABC1-3C3826106667}">
      <dgm:prSet/>
      <dgm:spPr/>
      <dgm:t>
        <a:bodyPr/>
        <a:lstStyle/>
        <a:p>
          <a:endParaRPr lang="zh-TW" altLang="en-US">
            <a:solidFill>
              <a:schemeClr val="tx1"/>
            </a:solidFill>
          </a:endParaRPr>
        </a:p>
      </dgm:t>
    </dgm:pt>
    <dgm:pt modelId="{4E63D85C-3837-4D2B-B9A0-FCAAE26FC636}" type="pres">
      <dgm:prSet presAssocID="{205E4696-CE36-40FB-8726-EC24909286A6}" presName="Name0" presStyleCnt="0">
        <dgm:presLayoutVars>
          <dgm:dir/>
          <dgm:animLvl val="lvl"/>
          <dgm:resizeHandles/>
        </dgm:presLayoutVars>
      </dgm:prSet>
      <dgm:spPr/>
      <dgm:t>
        <a:bodyPr/>
        <a:lstStyle/>
        <a:p>
          <a:endParaRPr lang="zh-TW" altLang="en-US"/>
        </a:p>
      </dgm:t>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3" custScaleX="224074">
        <dgm:presLayoutVars>
          <dgm:bulletEnabled val="1"/>
        </dgm:presLayoutVars>
      </dgm:prSet>
      <dgm:spPr/>
      <dgm:t>
        <a:bodyPr/>
        <a:lstStyle/>
        <a:p>
          <a:endParaRPr lang="zh-TW" altLang="en-US"/>
        </a:p>
      </dgm:t>
    </dgm:pt>
    <dgm:pt modelId="{3F539567-1F23-4E76-A758-5A862BB9EFFC}" type="pres">
      <dgm:prSet presAssocID="{B625F2EB-10E5-4149-8948-148379F6CACA}" presName="childShp" presStyleLbl="bgAccFollowNode1" presStyleIdx="0" presStyleCnt="3">
        <dgm:presLayoutVars>
          <dgm:bulletEnabled val="1"/>
        </dgm:presLayoutVars>
      </dgm:prSet>
      <dgm:spPr/>
      <dgm:t>
        <a:bodyPr/>
        <a:lstStyle/>
        <a:p>
          <a:endParaRPr lang="zh-TW" altLang="en-US"/>
        </a:p>
      </dgm:t>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3" custScaleX="247987" custLinFactNeighborX="-29" custLinFactNeighborY="2676">
        <dgm:presLayoutVars>
          <dgm:bulletEnabled val="1"/>
        </dgm:presLayoutVars>
      </dgm:prSet>
      <dgm:spPr/>
      <dgm:t>
        <a:bodyPr/>
        <a:lstStyle/>
        <a:p>
          <a:endParaRPr lang="zh-TW" altLang="en-US"/>
        </a:p>
      </dgm:t>
    </dgm:pt>
    <dgm:pt modelId="{B9BF2826-A93F-484E-809F-0952285A6A23}" type="pres">
      <dgm:prSet presAssocID="{C0BA452B-58F9-4D08-9C12-EE745668566A}" presName="childShp" presStyleLbl="bgAccFollowNode1" presStyleIdx="1" presStyleCnt="3" custScaleX="111608">
        <dgm:presLayoutVars>
          <dgm:bulletEnabled val="1"/>
        </dgm:presLayoutVars>
      </dgm:prSet>
      <dgm:spPr/>
      <dgm:t>
        <a:bodyPr/>
        <a:lstStyle/>
        <a:p>
          <a:endParaRPr lang="zh-TW" altLang="en-US"/>
        </a:p>
      </dgm:t>
    </dgm:pt>
    <dgm:pt modelId="{FC401293-0E6F-4BE0-9B3D-3779AF0E7BDB}" type="pres">
      <dgm:prSet presAssocID="{288EAFA3-7AFA-4E08-9F83-DD1D789A95C9}"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2" presStyleCnt="3" custScaleX="259923" custLinFactNeighborX="1274" custLinFactNeighborY="11521">
        <dgm:presLayoutVars>
          <dgm:bulletEnabled val="1"/>
        </dgm:presLayoutVars>
      </dgm:prSet>
      <dgm:spPr/>
      <dgm:t>
        <a:bodyPr/>
        <a:lstStyle/>
        <a:p>
          <a:endParaRPr lang="zh-TW" altLang="en-US"/>
        </a:p>
      </dgm:t>
    </dgm:pt>
    <dgm:pt modelId="{413D0A37-9639-43F8-AAA7-6563C960F0FF}" type="pres">
      <dgm:prSet presAssocID="{33D1DF83-6FA8-491B-AE46-8C5470B6695B}" presName="childShp" presStyleLbl="bgAccFollowNode1" presStyleIdx="2" presStyleCnt="3" custScaleX="117047" custLinFactNeighborX="-11258" custLinFactNeighborY="845">
        <dgm:presLayoutVars>
          <dgm:bulletEnabled val="1"/>
        </dgm:presLayoutVars>
      </dgm:prSet>
      <dgm:spPr/>
      <dgm:t>
        <a:bodyPr/>
        <a:lstStyle/>
        <a:p>
          <a:endParaRPr lang="zh-TW" altLang="en-US"/>
        </a:p>
      </dgm:t>
    </dgm:pt>
  </dgm:ptLst>
  <dgm:cxnLst>
    <dgm:cxn modelId="{FAC25FA9-73F4-4151-9AB1-14B2A6F7D99B}" srcId="{205E4696-CE36-40FB-8726-EC24909286A6}" destId="{33D1DF83-6FA8-491B-AE46-8C5470B6695B}" srcOrd="2" destOrd="0" parTransId="{26971985-E956-48B4-8640-A3266AF6487F}" sibTransId="{20706A68-CA4F-4245-B745-AD5B3F276025}"/>
    <dgm:cxn modelId="{AD028663-FB0C-41B5-B65E-6059DF4C53D6}" type="presOf" srcId="{33D1DF83-6FA8-491B-AE46-8C5470B6695B}" destId="{BDD9785E-5988-4D9A-BEBF-25DE815D2930}" srcOrd="0" destOrd="0" presId="urn:microsoft.com/office/officeart/2005/8/layout/vList6"/>
    <dgm:cxn modelId="{76ED44B2-4937-482D-AE66-E2A99F2F25CE}" type="presOf" srcId="{BF3883D0-7001-44C2-901B-A585C73FBE5F}" destId="{B9BF2826-A93F-484E-809F-0952285A6A23}" srcOrd="0" destOrd="0" presId="urn:microsoft.com/office/officeart/2005/8/layout/vList6"/>
    <dgm:cxn modelId="{098F245B-042A-4729-A996-24DD4446AD25}" srcId="{205E4696-CE36-40FB-8726-EC24909286A6}" destId="{C0BA452B-58F9-4D08-9C12-EE745668566A}" srcOrd="1" destOrd="0" parTransId="{F0D173E7-34E4-45CD-8598-B168AA3E55AE}" sibTransId="{288EAFA3-7AFA-4E08-9F83-DD1D789A95C9}"/>
    <dgm:cxn modelId="{E207F378-A0D6-4C20-BC0B-4E7E751FCCC2}" type="presOf" srcId="{FF8D0DE0-7183-4802-A472-D51DF5A0C91C}" destId="{3F539567-1F23-4E76-A758-5A862BB9EFFC}" srcOrd="0" destOrd="1" presId="urn:microsoft.com/office/officeart/2005/8/layout/vList6"/>
    <dgm:cxn modelId="{89B086EC-A8B6-4CAE-ACE9-C7149DFA28B7}" srcId="{B625F2EB-10E5-4149-8948-148379F6CACA}" destId="{FF8D0DE0-7183-4802-A472-D51DF5A0C91C}" srcOrd="1" destOrd="0" parTransId="{D36406B9-0E8F-42DA-8278-1758A98C6133}" sibTransId="{530C475B-951E-4ADF-9023-BB44AC0D2AC6}"/>
    <dgm:cxn modelId="{24AF1BD1-829D-4895-ABC1-3C3826106667}" srcId="{C0BA452B-58F9-4D08-9C12-EE745668566A}" destId="{82089FB6-1069-40A4-A70D-663009CAC143}" srcOrd="1" destOrd="0" parTransId="{30E778EF-CB4F-4134-807F-3F99E87F8A13}" sibTransId="{273D7343-E26D-48D8-B684-5E4ACA35AC45}"/>
    <dgm:cxn modelId="{87D4FEEE-CC21-4C22-87C8-4DCFCB83206E}" srcId="{B625F2EB-10E5-4149-8948-148379F6CACA}" destId="{19249124-F0DD-4A7E-A6ED-2EC7309F368E}" srcOrd="0" destOrd="0" parTransId="{7F6AF54F-00ED-444A-B0F9-39340F8718BE}" sibTransId="{10AC73A9-FE8C-49C0-8B57-082B3D964D3F}"/>
    <dgm:cxn modelId="{02369C00-6CA1-4661-8A80-ACF9695B9077}" type="presOf" srcId="{5ACA794B-7619-4EA6-A915-1A29521C5590}" destId="{413D0A37-9639-43F8-AAA7-6563C960F0FF}" srcOrd="0" destOrd="0" presId="urn:microsoft.com/office/officeart/2005/8/layout/vList6"/>
    <dgm:cxn modelId="{D47D9837-9B03-4456-BD57-DEF6216DF6B0}" type="presOf" srcId="{82089FB6-1069-40A4-A70D-663009CAC143}" destId="{B9BF2826-A93F-484E-809F-0952285A6A23}" srcOrd="0" destOrd="1" presId="urn:microsoft.com/office/officeart/2005/8/layout/vList6"/>
    <dgm:cxn modelId="{631B61A8-E44E-4BDC-BDE8-164B7372D8AE}" type="presOf" srcId="{B625F2EB-10E5-4149-8948-148379F6CACA}" destId="{50818BBC-F477-4D9E-837A-21259D15C457}" srcOrd="0" destOrd="0" presId="urn:microsoft.com/office/officeart/2005/8/layout/vList6"/>
    <dgm:cxn modelId="{6E3925E8-3950-49DD-B576-1730647D7EB2}" srcId="{C0BA452B-58F9-4D08-9C12-EE745668566A}" destId="{BF3883D0-7001-44C2-901B-A585C73FBE5F}" srcOrd="0" destOrd="0" parTransId="{B5525506-3FA0-4083-BB46-A2AC44E20EED}" sibTransId="{BB0400D1-699A-4D9A-8473-DB385D4EF011}"/>
    <dgm:cxn modelId="{22F9D0C8-7D05-4DF6-8506-FE1A94E27170}" type="presOf" srcId="{C0BA452B-58F9-4D08-9C12-EE745668566A}" destId="{09D89B46-01BD-4CE7-8FF2-34FB9ACC1234}" srcOrd="0" destOrd="0" presId="urn:microsoft.com/office/officeart/2005/8/layout/vList6"/>
    <dgm:cxn modelId="{F5AB19F6-40B1-41F4-98C2-D99A8DD54211}" type="presOf" srcId="{19249124-F0DD-4A7E-A6ED-2EC7309F368E}" destId="{3F539567-1F23-4E76-A758-5A862BB9EFFC}" srcOrd="0" destOrd="0" presId="urn:microsoft.com/office/officeart/2005/8/layout/vList6"/>
    <dgm:cxn modelId="{DE954ED6-D966-4ADE-B96B-11239B33A9DE}" srcId="{205E4696-CE36-40FB-8726-EC24909286A6}" destId="{B625F2EB-10E5-4149-8948-148379F6CACA}" srcOrd="0" destOrd="0" parTransId="{4538D5EC-F26F-48D5-A6E0-75ECE2C745A7}" sibTransId="{F6CBCB96-AAC9-4331-A6E3-92D55FF819FA}"/>
    <dgm:cxn modelId="{FD1D7725-2D7A-4317-8DA3-AA370157CFF1}" type="presOf" srcId="{205E4696-CE36-40FB-8726-EC24909286A6}" destId="{4E63D85C-3837-4D2B-B9A0-FCAAE26FC636}" srcOrd="0" destOrd="0" presId="urn:microsoft.com/office/officeart/2005/8/layout/vList6"/>
    <dgm:cxn modelId="{D7CB9603-4DEC-4CE0-9854-2308A7D4ACCA}" srcId="{33D1DF83-6FA8-491B-AE46-8C5470B6695B}" destId="{5ACA794B-7619-4EA6-A915-1A29521C5590}" srcOrd="0" destOrd="0" parTransId="{32282500-FB3A-4304-91B5-CDB2E162DBBD}" sibTransId="{2D0225E2-6BD3-4B84-9D92-A2D917DC64A4}"/>
    <dgm:cxn modelId="{664E78B8-C948-42D9-9149-3310075081B3}" type="presParOf" srcId="{4E63D85C-3837-4D2B-B9A0-FCAAE26FC636}" destId="{ED551B06-B7DE-448B-B9EE-0C60CE3408D6}" srcOrd="0" destOrd="0" presId="urn:microsoft.com/office/officeart/2005/8/layout/vList6"/>
    <dgm:cxn modelId="{0CDE522B-3C70-42FB-9115-2A323B604304}" type="presParOf" srcId="{ED551B06-B7DE-448B-B9EE-0C60CE3408D6}" destId="{50818BBC-F477-4D9E-837A-21259D15C457}" srcOrd="0" destOrd="0" presId="urn:microsoft.com/office/officeart/2005/8/layout/vList6"/>
    <dgm:cxn modelId="{9F8F0649-8E7C-4BA3-AB2F-3171323D69BC}" type="presParOf" srcId="{ED551B06-B7DE-448B-B9EE-0C60CE3408D6}" destId="{3F539567-1F23-4E76-A758-5A862BB9EFFC}" srcOrd="1" destOrd="0" presId="urn:microsoft.com/office/officeart/2005/8/layout/vList6"/>
    <dgm:cxn modelId="{49C30CD7-CBF3-4A3F-91EB-8206687A0848}" type="presParOf" srcId="{4E63D85C-3837-4D2B-B9A0-FCAAE26FC636}" destId="{25541B67-E6BB-4A55-AB99-60DBC347093E}" srcOrd="1" destOrd="0" presId="urn:microsoft.com/office/officeart/2005/8/layout/vList6"/>
    <dgm:cxn modelId="{6235BB4C-8BA4-4521-98F4-D3FD770154E7}" type="presParOf" srcId="{4E63D85C-3837-4D2B-B9A0-FCAAE26FC636}" destId="{670EE82C-C216-48D5-9379-19F889DB8888}" srcOrd="2" destOrd="0" presId="urn:microsoft.com/office/officeart/2005/8/layout/vList6"/>
    <dgm:cxn modelId="{3ADAF82C-6E3B-44A8-B1C4-A74C5AD1E2D3}" type="presParOf" srcId="{670EE82C-C216-48D5-9379-19F889DB8888}" destId="{09D89B46-01BD-4CE7-8FF2-34FB9ACC1234}" srcOrd="0" destOrd="0" presId="urn:microsoft.com/office/officeart/2005/8/layout/vList6"/>
    <dgm:cxn modelId="{689B89F4-C5D5-4DF4-A5E8-273131EF3C1A}" type="presParOf" srcId="{670EE82C-C216-48D5-9379-19F889DB8888}" destId="{B9BF2826-A93F-484E-809F-0952285A6A23}" srcOrd="1" destOrd="0" presId="urn:microsoft.com/office/officeart/2005/8/layout/vList6"/>
    <dgm:cxn modelId="{9E1A9E2F-ACB6-4D5D-8B81-226D10150CBE}" type="presParOf" srcId="{4E63D85C-3837-4D2B-B9A0-FCAAE26FC636}" destId="{FC401293-0E6F-4BE0-9B3D-3779AF0E7BDB}" srcOrd="3" destOrd="0" presId="urn:microsoft.com/office/officeart/2005/8/layout/vList6"/>
    <dgm:cxn modelId="{97B721EF-ECCB-4D8E-BC82-2FB04CCBE93C}" type="presParOf" srcId="{4E63D85C-3837-4D2B-B9A0-FCAAE26FC636}" destId="{18881F29-BE38-41C9-9182-D08C73E20DEA}" srcOrd="4" destOrd="0" presId="urn:microsoft.com/office/officeart/2005/8/layout/vList6"/>
    <dgm:cxn modelId="{5DCB04C5-43E2-4194-83EC-6B750FB13394}" type="presParOf" srcId="{18881F29-BE38-41C9-9182-D08C73E20DEA}" destId="{BDD9785E-5988-4D9A-BEBF-25DE815D2930}" srcOrd="0" destOrd="0" presId="urn:microsoft.com/office/officeart/2005/8/layout/vList6"/>
    <dgm:cxn modelId="{D50CFA9C-48DF-4B71-B592-34979EECA23E}"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t>
        <a:bodyPr/>
        <a:lstStyle/>
        <a:p>
          <a:endParaRPr lang="zh-TW" altLang="en-US"/>
        </a:p>
      </dgm:t>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3C485A09-FEAE-4303-85E5-32C83A53D747}" type="presOf" srcId="{EC5F123D-1D8B-A64F-8933-66F4CD9661C6}" destId="{FE7AF7D2-F977-8C4F-B1D3-FB091098CF13}" srcOrd="0" destOrd="0" presId="urn:microsoft.com/office/officeart/2005/8/layout/hProcess3"/>
    <dgm:cxn modelId="{D305488C-6A43-4CFE-8915-62CEC7BFCE40}" type="presParOf" srcId="{FE7AF7D2-F977-8C4F-B1D3-FB091098CF13}" destId="{7A6D126A-797E-0540-ABFC-E950EE998E9F}" srcOrd="0" destOrd="0" presId="urn:microsoft.com/office/officeart/2005/8/layout/hProcess3"/>
    <dgm:cxn modelId="{045CCB9E-F2EA-4BCD-936A-7AED1097C1A6}" type="presParOf" srcId="{FE7AF7D2-F977-8C4F-B1D3-FB091098CF13}" destId="{BAD02919-DF43-644F-B79E-0B985C83C920}" srcOrd="1" destOrd="0" presId="urn:microsoft.com/office/officeart/2005/8/layout/hProcess3"/>
    <dgm:cxn modelId="{6CC2A3AE-B602-4B51-9E40-D3D29B31DD2D}" type="presParOf" srcId="{BAD02919-DF43-644F-B79E-0B985C83C920}" destId="{C5CFC8FC-6174-4D43-88CC-6B962C344BCF}" srcOrd="0" destOrd="0" presId="urn:microsoft.com/office/officeart/2005/8/layout/hProcess3"/>
    <dgm:cxn modelId="{19AB2FEE-C199-4C04-A883-2B664330569D}" type="presParOf" srcId="{BAD02919-DF43-644F-B79E-0B985C83C920}" destId="{4EC8E62C-140B-4B44-AEFD-9E3ED296488A}" srcOrd="1" destOrd="0" presId="urn:microsoft.com/office/officeart/2005/8/layout/hProcess3"/>
    <dgm:cxn modelId="{9F82BFC2-01F8-45EB-BF8C-9C496FDB9DB5}" type="presParOf" srcId="{BAD02919-DF43-644F-B79E-0B985C83C920}" destId="{945DAF16-BC05-C248-889B-68E77D2C912B}" srcOrd="2" destOrd="0" presId="urn:microsoft.com/office/officeart/2005/8/layout/hProcess3"/>
    <dgm:cxn modelId="{B8246C63-6A54-41AC-9ECC-62944A92B2B6}"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653233E-B05D-47A3-ABC9-EE048329E170}" type="doc">
      <dgm:prSet loTypeId="urn:microsoft.com/office/officeart/2005/8/layout/gear1" loCatId="cycle" qsTypeId="urn:microsoft.com/office/officeart/2005/8/quickstyle/simple1" qsCatId="simple" csTypeId="urn:microsoft.com/office/officeart/2005/8/colors/accent1_2" csCatId="accent1" phldr="1"/>
      <dgm:spPr/>
    </dgm:pt>
    <dgm:pt modelId="{722C7503-B165-4A91-81D2-30594084B8D7}" type="pres">
      <dgm:prSet presAssocID="{C653233E-B05D-47A3-ABC9-EE048329E170}" presName="composite" presStyleCnt="0">
        <dgm:presLayoutVars>
          <dgm:chMax val="3"/>
          <dgm:animLvl val="lvl"/>
          <dgm:resizeHandles val="exact"/>
        </dgm:presLayoutVars>
      </dgm:prSet>
      <dgm:spPr/>
    </dgm:pt>
  </dgm:ptLst>
  <dgm:cxnLst>
    <dgm:cxn modelId="{E9299D6E-B2ED-4812-B2DB-C88EB5937B9A}" type="presOf" srcId="{C653233E-B05D-47A3-ABC9-EE048329E170}" destId="{722C7503-B165-4A91-81D2-30594084B8D7}" srcOrd="0"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4BC18-6F9A-4AEC-A8EC-D16895436963}">
      <dsp:nvSpPr>
        <dsp:cNvPr id="0" name=""/>
        <dsp:cNvSpPr/>
      </dsp:nvSpPr>
      <dsp:spPr>
        <a:xfrm>
          <a:off x="2348829" y="2191121"/>
          <a:ext cx="2678037" cy="2678037"/>
        </a:xfrm>
        <a:prstGeom prst="gear9">
          <a:avLst/>
        </a:prstGeom>
        <a:solidFill>
          <a:srgbClr val="92D050"/>
        </a:solidFill>
        <a:ln w="381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r>
            <a:rPr lang="zh-TW" altLang="en-US" sz="4600" kern="1200" dirty="0">
              <a:solidFill>
                <a:schemeClr val="tx1"/>
              </a:solidFill>
              <a:latin typeface="標楷體" pitchFamily="65" charset="-120"/>
              <a:ea typeface="標楷體" pitchFamily="65" charset="-120"/>
            </a:rPr>
            <a:t>學生</a:t>
          </a:r>
        </a:p>
      </dsp:txBody>
      <dsp:txXfrm>
        <a:off x="2887234" y="2818438"/>
        <a:ext cx="1601227" cy="1376567"/>
      </dsp:txXfrm>
    </dsp:sp>
    <dsp:sp modelId="{D105F10A-51D5-4D3B-B1A0-3A14020FD9B7}">
      <dsp:nvSpPr>
        <dsp:cNvPr id="0" name=""/>
        <dsp:cNvSpPr/>
      </dsp:nvSpPr>
      <dsp:spPr>
        <a:xfrm>
          <a:off x="790698" y="1558131"/>
          <a:ext cx="1947664" cy="1947664"/>
        </a:xfrm>
        <a:prstGeom prst="gear6">
          <a:avLst/>
        </a:prstGeom>
        <a:solidFill>
          <a:srgbClr val="00B0F0"/>
        </a:solidFill>
        <a:ln w="381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標楷體" pitchFamily="65" charset="-120"/>
              <a:ea typeface="標楷體" pitchFamily="65" charset="-120"/>
            </a:rPr>
            <a:t>家長</a:t>
          </a:r>
        </a:p>
      </dsp:txBody>
      <dsp:txXfrm>
        <a:off x="1281028" y="2051425"/>
        <a:ext cx="967004" cy="961076"/>
      </dsp:txXfrm>
    </dsp:sp>
    <dsp:sp modelId="{FF1FAC84-064E-49BA-9CD8-6DBD84D94F14}">
      <dsp:nvSpPr>
        <dsp:cNvPr id="0" name=""/>
        <dsp:cNvSpPr/>
      </dsp:nvSpPr>
      <dsp:spPr>
        <a:xfrm rot="20700000">
          <a:off x="1881589" y="214441"/>
          <a:ext cx="1908313" cy="1908313"/>
        </a:xfrm>
        <a:prstGeom prst="gear6">
          <a:avLst/>
        </a:prstGeom>
        <a:solidFill>
          <a:srgbClr val="FFC000"/>
        </a:solidFill>
        <a:ln w="25400" cap="flat" cmpd="sng" algn="ctr">
          <a:solidFill>
            <a:srgbClr val="FF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標楷體" pitchFamily="65" charset="-120"/>
              <a:ea typeface="標楷體" pitchFamily="65" charset="-120"/>
            </a:rPr>
            <a:t>重要他人</a:t>
          </a:r>
        </a:p>
      </dsp:txBody>
      <dsp:txXfrm rot="-20700000">
        <a:off x="2300138" y="632990"/>
        <a:ext cx="1071215" cy="1071215"/>
      </dsp:txXfrm>
    </dsp:sp>
    <dsp:sp modelId="{F24AAD2B-BF64-4451-B2DA-F9A32DACBA19}">
      <dsp:nvSpPr>
        <dsp:cNvPr id="0" name=""/>
        <dsp:cNvSpPr/>
      </dsp:nvSpPr>
      <dsp:spPr>
        <a:xfrm>
          <a:off x="2150384" y="1782744"/>
          <a:ext cx="3427888" cy="3427888"/>
        </a:xfrm>
        <a:prstGeom prst="circularArrow">
          <a:avLst>
            <a:gd name="adj1" fmla="val 4687"/>
            <a:gd name="adj2" fmla="val 299029"/>
            <a:gd name="adj3" fmla="val 2530222"/>
            <a:gd name="adj4" fmla="val 15831322"/>
            <a:gd name="adj5" fmla="val 5469"/>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D571822E-360D-43D3-86E3-A75DAD1CD3A5}">
      <dsp:nvSpPr>
        <dsp:cNvPr id="0" name=""/>
        <dsp:cNvSpPr/>
      </dsp:nvSpPr>
      <dsp:spPr>
        <a:xfrm>
          <a:off x="445771" y="1124290"/>
          <a:ext cx="2490575" cy="2490575"/>
        </a:xfrm>
        <a:prstGeom prst="leftCircularArrow">
          <a:avLst>
            <a:gd name="adj1" fmla="val 6452"/>
            <a:gd name="adj2" fmla="val 429999"/>
            <a:gd name="adj3" fmla="val 10489124"/>
            <a:gd name="adj4" fmla="val 14837806"/>
            <a:gd name="adj5" fmla="val 7527"/>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68271545-1811-4712-A500-FC0FC419A452}">
      <dsp:nvSpPr>
        <dsp:cNvPr id="0" name=""/>
        <dsp:cNvSpPr/>
      </dsp:nvSpPr>
      <dsp:spPr>
        <a:xfrm>
          <a:off x="1440176" y="-206446"/>
          <a:ext cx="2685341" cy="2685341"/>
        </a:xfrm>
        <a:prstGeom prst="circularArrow">
          <a:avLst>
            <a:gd name="adj1" fmla="val 5984"/>
            <a:gd name="adj2" fmla="val 394124"/>
            <a:gd name="adj3" fmla="val 13313824"/>
            <a:gd name="adj4" fmla="val 10508221"/>
            <a:gd name="adj5" fmla="val 6981"/>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2292934" y="0"/>
          <a:ext cx="1534272" cy="1736990"/>
        </a:xfrm>
        <a:prstGeom prst="rightArrow">
          <a:avLst>
            <a:gd name="adj1" fmla="val 75000"/>
            <a:gd name="adj2" fmla="val 50000"/>
          </a:avLst>
        </a:prstGeom>
        <a:solidFill>
          <a:srgbClr val="B1FFFF">
            <a:alpha val="90000"/>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ctr"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32</a:t>
          </a:r>
          <a:r>
            <a:rPr lang="zh-TW" altLang="en-US" sz="2000" b="1" u="sng" kern="1200" dirty="0">
              <a:solidFill>
                <a:schemeClr val="tx1"/>
              </a:solidFill>
            </a:rPr>
            <a:t>分</a:t>
          </a:r>
        </a:p>
        <a:p>
          <a:pPr marL="228600" lvl="1" indent="-228600" algn="ctr"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32</a:t>
          </a:r>
          <a:r>
            <a:rPr lang="zh-TW" altLang="en-US" sz="2000" kern="1200" dirty="0">
              <a:solidFill>
                <a:schemeClr val="tx1"/>
              </a:solidFill>
            </a:rPr>
            <a:t>分</a:t>
          </a:r>
        </a:p>
      </dsp:txBody>
      <dsp:txXfrm>
        <a:off x="2292934" y="217124"/>
        <a:ext cx="958920" cy="1302742"/>
      </dsp:txXfrm>
    </dsp:sp>
    <dsp:sp modelId="{50818BBC-F477-4D9E-837A-21259D15C457}">
      <dsp:nvSpPr>
        <dsp:cNvPr id="0" name=""/>
        <dsp:cNvSpPr/>
      </dsp:nvSpPr>
      <dsp:spPr>
        <a:xfrm>
          <a:off x="997" y="0"/>
          <a:ext cx="2291937"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sp:txBody>
      <dsp:txXfrm>
        <a:off x="85790" y="84793"/>
        <a:ext cx="2122351" cy="1567404"/>
      </dsp:txXfrm>
    </dsp:sp>
    <dsp:sp modelId="{B9BF2826-A93F-484E-809F-0952285A6A23}">
      <dsp:nvSpPr>
        <dsp:cNvPr id="0" name=""/>
        <dsp:cNvSpPr/>
      </dsp:nvSpPr>
      <dsp:spPr>
        <a:xfrm>
          <a:off x="2285215" y="1910689"/>
          <a:ext cx="1542135"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35</a:t>
          </a:r>
          <a:r>
            <a:rPr lang="zh-TW" altLang="en-US" sz="2000" b="1" u="sng" kern="1200" dirty="0">
              <a:solidFill>
                <a:schemeClr val="tx1"/>
              </a:solidFill>
            </a:rPr>
            <a:t>分</a:t>
          </a:r>
        </a:p>
        <a:p>
          <a:pPr marL="228600" lvl="1" indent="-228600" algn="l"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42</a:t>
          </a:r>
          <a:r>
            <a:rPr lang="zh-TW" altLang="en-US" sz="2000" kern="1200" dirty="0">
              <a:solidFill>
                <a:schemeClr val="tx1"/>
              </a:solidFill>
            </a:rPr>
            <a:t>分</a:t>
          </a:r>
        </a:p>
      </dsp:txBody>
      <dsp:txXfrm>
        <a:off x="2285215" y="2127813"/>
        <a:ext cx="963834" cy="1302742"/>
      </dsp:txXfrm>
    </dsp:sp>
    <dsp:sp modelId="{09D89B46-01BD-4CE7-8FF2-34FB9ACC1234}">
      <dsp:nvSpPr>
        <dsp:cNvPr id="0" name=""/>
        <dsp:cNvSpPr/>
      </dsp:nvSpPr>
      <dsp:spPr>
        <a:xfrm>
          <a:off x="453" y="1957171"/>
          <a:ext cx="2284361"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sp:txBody>
      <dsp:txXfrm>
        <a:off x="85246" y="2041964"/>
        <a:ext cx="2114775" cy="1567404"/>
      </dsp:txXfrm>
    </dsp:sp>
    <dsp:sp modelId="{413D0A37-9639-43F8-AAA7-6563C960F0FF}">
      <dsp:nvSpPr>
        <dsp:cNvPr id="0" name=""/>
        <dsp:cNvSpPr/>
      </dsp:nvSpPr>
      <dsp:spPr>
        <a:xfrm>
          <a:off x="2185501" y="3821378"/>
          <a:ext cx="1541149"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600" tIns="15240" rIns="0" bIns="15240" numCol="1" spcCol="1270" anchor="ctr" anchorCtr="0">
          <a:noAutofit/>
        </a:bodyPr>
        <a:lstStyle/>
        <a:p>
          <a:pPr marL="252000" lvl="1" indent="-228600" algn="r" defTabSz="1066800">
            <a:lnSpc>
              <a:spcPct val="90000"/>
            </a:lnSpc>
            <a:spcBef>
              <a:spcPct val="0"/>
            </a:spcBef>
            <a:spcAft>
              <a:spcPct val="15000"/>
            </a:spcAft>
            <a:buChar char="••"/>
          </a:pPr>
          <a:r>
            <a:rPr lang="en-US" altLang="zh-TW" sz="2400" kern="1200" dirty="0">
              <a:solidFill>
                <a:schemeClr val="tx1"/>
              </a:solidFill>
              <a:latin typeface="+mn-lt"/>
            </a:rPr>
            <a:t>33</a:t>
          </a:r>
          <a:r>
            <a:rPr lang="zh-TW" altLang="en-US" sz="2400" kern="1200" dirty="0">
              <a:solidFill>
                <a:schemeClr val="tx1"/>
              </a:solidFill>
              <a:latin typeface="+mn-lt"/>
            </a:rPr>
            <a:t>分</a:t>
          </a:r>
        </a:p>
      </dsp:txBody>
      <dsp:txXfrm>
        <a:off x="2185501" y="4038502"/>
        <a:ext cx="963218" cy="1302742"/>
      </dsp:txXfrm>
    </dsp:sp>
    <dsp:sp modelId="{BDD9785E-5988-4D9A-BEBF-25DE815D2930}">
      <dsp:nvSpPr>
        <dsp:cNvPr id="0" name=""/>
        <dsp:cNvSpPr/>
      </dsp:nvSpPr>
      <dsp:spPr>
        <a:xfrm>
          <a:off x="19506" y="3821378"/>
          <a:ext cx="2281592"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sp:txBody>
      <dsp:txXfrm>
        <a:off x="104299" y="3906171"/>
        <a:ext cx="2112006" cy="15674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1116124" y="-1116124"/>
          <a:ext cx="2664295" cy="489654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itchFamily="65" charset="-120"/>
              <a:ea typeface="標楷體" pitchFamily="65" charset="-120"/>
            </a:rPr>
            <a:t>考試分發</a:t>
          </a:r>
          <a:r>
            <a:rPr lang="en-US" altLang="zh-TW" sz="3200" kern="1200" dirty="0">
              <a:latin typeface="標楷體" pitchFamily="65" charset="-120"/>
              <a:ea typeface="標楷體" pitchFamily="65" charset="-120"/>
            </a:rPr>
            <a:t>-2</a:t>
          </a:r>
          <a:r>
            <a:rPr lang="zh-TW" altLang="en-US" sz="3200" kern="1200" dirty="0">
              <a:latin typeface="標楷體" pitchFamily="65" charset="-120"/>
              <a:ea typeface="標楷體" pitchFamily="65" charset="-120"/>
            </a:rPr>
            <a:t>班</a:t>
          </a:r>
          <a:endParaRPr lang="en-US" altLang="zh-TW" sz="3200" kern="1200" dirty="0">
            <a:latin typeface="標楷體" pitchFamily="65" charset="-120"/>
            <a:ea typeface="標楷體" pitchFamily="65" charset="-120"/>
          </a:endParaRPr>
        </a:p>
        <a:p>
          <a:pPr lvl="0" algn="ctr" defTabSz="1422400">
            <a:lnSpc>
              <a:spcPct val="90000"/>
            </a:lnSpc>
            <a:spcBef>
              <a:spcPct val="0"/>
            </a:spcBef>
            <a:spcAft>
              <a:spcPct val="35000"/>
            </a:spcAft>
          </a:pPr>
          <a:r>
            <a:rPr lang="en-US" altLang="zh-TW" sz="3200" kern="1200" dirty="0">
              <a:latin typeface="標楷體" pitchFamily="65" charset="-120"/>
              <a:ea typeface="標楷體" pitchFamily="65" charset="-120"/>
            </a:rPr>
            <a:t>50</a:t>
          </a:r>
          <a:r>
            <a:rPr lang="zh-TW" altLang="en-US" sz="3200" kern="1200" dirty="0">
              <a:latin typeface="標楷體" pitchFamily="65" charset="-120"/>
              <a:ea typeface="標楷體" pitchFamily="65" charset="-120"/>
            </a:rPr>
            <a:t>個名額</a:t>
          </a:r>
          <a:endParaRPr lang="en-US" altLang="zh-TW" sz="3200" kern="1200" dirty="0">
            <a:latin typeface="標楷體" pitchFamily="65" charset="-120"/>
            <a:ea typeface="標楷體" pitchFamily="65" charset="-120"/>
          </a:endParaRPr>
        </a:p>
      </dsp:txBody>
      <dsp:txXfrm rot="5400000">
        <a:off x="-1" y="1"/>
        <a:ext cx="4896544" cy="1998222"/>
      </dsp:txXfrm>
    </dsp:sp>
    <dsp:sp modelId="{3FA2D15B-CF76-4202-AA22-9C6B1404492F}">
      <dsp:nvSpPr>
        <dsp:cNvPr id="0" name=""/>
        <dsp:cNvSpPr/>
      </dsp:nvSpPr>
      <dsp:spPr>
        <a:xfrm>
          <a:off x="4852573" y="0"/>
          <a:ext cx="4896544" cy="2664295"/>
        </a:xfrm>
        <a:prstGeom prst="round1Rect">
          <a:avLst/>
        </a:prstGeom>
        <a:solidFill>
          <a:schemeClr val="accent5">
            <a:hueOff val="-4326688"/>
            <a:satOff val="2309"/>
            <a:lumOff val="-100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itchFamily="65" charset="-120"/>
              <a:ea typeface="標楷體" pitchFamily="65" charset="-120"/>
            </a:rPr>
            <a:t>專業群科</a:t>
          </a:r>
          <a:r>
            <a:rPr lang="en-US" altLang="zh-TW" sz="3200" kern="1200" dirty="0">
              <a:latin typeface="標楷體" pitchFamily="65" charset="-120"/>
              <a:ea typeface="標楷體" pitchFamily="65" charset="-120"/>
            </a:rPr>
            <a:t>-88</a:t>
          </a:r>
          <a:r>
            <a:rPr lang="zh-TW" altLang="en-US" sz="3200" kern="1200" dirty="0">
              <a:latin typeface="標楷體" pitchFamily="65" charset="-120"/>
              <a:ea typeface="標楷體" pitchFamily="65" charset="-120"/>
            </a:rPr>
            <a:t>班</a:t>
          </a:r>
          <a:r>
            <a:rPr lang="en-US" altLang="zh-TW" sz="3200" kern="1200" dirty="0">
              <a:latin typeface="標楷體" pitchFamily="65" charset="-120"/>
              <a:ea typeface="標楷體" pitchFamily="65" charset="-120"/>
            </a:rPr>
            <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2446</a:t>
          </a:r>
          <a:r>
            <a:rPr lang="zh-TW" altLang="en-US" sz="3200" kern="1200" dirty="0">
              <a:latin typeface="標楷體" pitchFamily="65" charset="-120"/>
              <a:ea typeface="標楷體" pitchFamily="65" charset="-120"/>
            </a:rPr>
            <a:t>個名額</a:t>
          </a:r>
        </a:p>
      </dsp:txBody>
      <dsp:txXfrm>
        <a:off x="4852573" y="0"/>
        <a:ext cx="4896544" cy="1998222"/>
      </dsp:txXfrm>
    </dsp:sp>
    <dsp:sp modelId="{E95F4473-6895-42D5-9283-BB264002653F}">
      <dsp:nvSpPr>
        <dsp:cNvPr id="0" name=""/>
        <dsp:cNvSpPr/>
      </dsp:nvSpPr>
      <dsp:spPr>
        <a:xfrm rot="10800000">
          <a:off x="0" y="2664295"/>
          <a:ext cx="4896544" cy="2664295"/>
        </a:xfrm>
        <a:prstGeom prst="round1Rect">
          <a:avLst/>
        </a:prstGeom>
        <a:solidFill>
          <a:schemeClr val="accent5">
            <a:hueOff val="-8653376"/>
            <a:satOff val="4617"/>
            <a:lumOff val="-20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itchFamily="65" charset="-120"/>
              <a:ea typeface="標楷體" pitchFamily="65" charset="-120"/>
            </a:rPr>
            <a:t>科學班</a:t>
          </a:r>
          <a:r>
            <a:rPr lang="en-US" altLang="zh-TW" sz="3200" kern="1200" dirty="0">
              <a:latin typeface="標楷體" pitchFamily="65" charset="-120"/>
              <a:ea typeface="標楷體" pitchFamily="65" charset="-120"/>
            </a:rPr>
            <a:t>-1</a:t>
          </a:r>
          <a:r>
            <a:rPr lang="zh-TW" altLang="en-US" sz="3200" kern="1200" dirty="0">
              <a:latin typeface="標楷體" pitchFamily="65" charset="-120"/>
              <a:ea typeface="標楷體" pitchFamily="65" charset="-120"/>
            </a:rPr>
            <a:t>班</a:t>
          </a:r>
          <a:r>
            <a:rPr lang="en-US" altLang="zh-TW" sz="3200" kern="1200" dirty="0">
              <a:latin typeface="標楷體" pitchFamily="65" charset="-120"/>
              <a:ea typeface="標楷體" pitchFamily="65" charset="-120"/>
            </a:rPr>
            <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25</a:t>
          </a:r>
          <a:r>
            <a:rPr lang="zh-TW" altLang="en-US" sz="3200" kern="1200" dirty="0">
              <a:latin typeface="標楷體" pitchFamily="65" charset="-120"/>
              <a:ea typeface="標楷體" pitchFamily="65" charset="-120"/>
            </a:rPr>
            <a:t>個名額</a:t>
          </a:r>
        </a:p>
      </dsp:txBody>
      <dsp:txXfrm rot="10800000">
        <a:off x="0" y="3330369"/>
        <a:ext cx="4896544" cy="1998222"/>
      </dsp:txXfrm>
    </dsp:sp>
    <dsp:sp modelId="{6AB11538-AE62-4BBD-9767-0683C1A64A5B}">
      <dsp:nvSpPr>
        <dsp:cNvPr id="0" name=""/>
        <dsp:cNvSpPr/>
      </dsp:nvSpPr>
      <dsp:spPr>
        <a:xfrm rot="5400000">
          <a:off x="6012668" y="1548171"/>
          <a:ext cx="2664295" cy="4896544"/>
        </a:xfrm>
        <a:prstGeom prst="round1Rect">
          <a:avLst/>
        </a:prstGeom>
        <a:solidFill>
          <a:schemeClr val="accent5">
            <a:hueOff val="-12980063"/>
            <a:satOff val="6926"/>
            <a:lumOff val="-3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l" defTabSz="1244600">
            <a:lnSpc>
              <a:spcPct val="90000"/>
            </a:lnSpc>
            <a:spcBef>
              <a:spcPct val="0"/>
            </a:spcBef>
            <a:spcAft>
              <a:spcPct val="35000"/>
            </a:spcAft>
          </a:pPr>
          <a:r>
            <a:rPr lang="zh-TW" altLang="en-US" sz="2800" kern="1200" dirty="0">
              <a:latin typeface="標楷體" pitchFamily="65" charset="-120"/>
              <a:ea typeface="標楷體" pitchFamily="65" charset="-120"/>
            </a:rPr>
            <a:t>體育班</a:t>
          </a:r>
          <a:r>
            <a:rPr lang="en-US" altLang="zh-TW" sz="2800" kern="1200" dirty="0">
              <a:latin typeface="標楷體" pitchFamily="65" charset="-120"/>
              <a:ea typeface="標楷體" pitchFamily="65" charset="-120"/>
            </a:rPr>
            <a:t>-15</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472</a:t>
          </a:r>
          <a:r>
            <a:rPr lang="zh-TW" altLang="en-US" sz="2800" kern="1200" dirty="0">
              <a:latin typeface="標楷體" pitchFamily="65" charset="-120"/>
              <a:ea typeface="標楷體" pitchFamily="65" charset="-120"/>
            </a:rPr>
            <a:t>個名額</a:t>
          </a:r>
          <a:r>
            <a:rPr lang="en-US" altLang="zh-TW" sz="2800" kern="1200" dirty="0">
              <a:latin typeface="標楷體" pitchFamily="65" charset="-120"/>
              <a:ea typeface="標楷體" pitchFamily="65" charset="-120"/>
            </a:rPr>
            <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藝才美術班</a:t>
          </a:r>
          <a:r>
            <a:rPr lang="en-US" altLang="zh-TW" sz="2800" kern="1200" dirty="0">
              <a:latin typeface="標楷體" pitchFamily="65" charset="-120"/>
              <a:ea typeface="標楷體" pitchFamily="65" charset="-120"/>
            </a:rPr>
            <a:t>-4</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100</a:t>
          </a:r>
          <a:r>
            <a:rPr lang="zh-TW" altLang="en-US" sz="2800" kern="1200" dirty="0">
              <a:latin typeface="標楷體" pitchFamily="65" charset="-120"/>
              <a:ea typeface="標楷體" pitchFamily="65" charset="-120"/>
            </a:rPr>
            <a:t>個名額</a:t>
          </a:r>
          <a:r>
            <a:rPr lang="en-US" altLang="zh-TW" sz="2800" kern="1200" dirty="0">
              <a:latin typeface="標楷體" pitchFamily="65" charset="-120"/>
              <a:ea typeface="標楷體" pitchFamily="65" charset="-120"/>
            </a:rPr>
            <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藝才音樂班</a:t>
          </a:r>
          <a:r>
            <a:rPr lang="en-US" altLang="zh-TW" sz="2800" kern="1200" dirty="0">
              <a:latin typeface="標楷體" pitchFamily="65" charset="-120"/>
              <a:ea typeface="標楷體" pitchFamily="65" charset="-120"/>
            </a:rPr>
            <a:t>-3</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75</a:t>
          </a:r>
          <a:r>
            <a:rPr lang="zh-TW" altLang="en-US" sz="2800" kern="1200" dirty="0">
              <a:latin typeface="標楷體" pitchFamily="65" charset="-120"/>
              <a:ea typeface="標楷體" pitchFamily="65" charset="-120"/>
            </a:rPr>
            <a:t>個名額</a:t>
          </a:r>
          <a:r>
            <a:rPr lang="en-US" altLang="zh-TW" sz="2800" kern="1200" dirty="0">
              <a:latin typeface="標楷體" pitchFamily="65" charset="-120"/>
              <a:ea typeface="標楷體" pitchFamily="65" charset="-120"/>
            </a:rPr>
            <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藝才舞蹈班</a:t>
          </a:r>
          <a:r>
            <a:rPr lang="en-US" altLang="zh-TW" sz="2800" kern="1200" dirty="0">
              <a:latin typeface="標楷體" pitchFamily="65" charset="-120"/>
              <a:ea typeface="標楷體" pitchFamily="65" charset="-120"/>
            </a:rPr>
            <a:t>-1</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25</a:t>
          </a:r>
          <a:r>
            <a:rPr lang="zh-TW" altLang="en-US" sz="2800" kern="1200" dirty="0">
              <a:latin typeface="標楷體" pitchFamily="65" charset="-120"/>
              <a:ea typeface="標楷體" pitchFamily="65" charset="-120"/>
            </a:rPr>
            <a:t>個名額</a:t>
          </a:r>
        </a:p>
      </dsp:txBody>
      <dsp:txXfrm rot="-5400000">
        <a:off x="4896544" y="3330369"/>
        <a:ext cx="4896544" cy="1998222"/>
      </dsp:txXfrm>
    </dsp:sp>
    <dsp:sp modelId="{7595E15C-553B-471B-9ADC-ED155AB191E3}">
      <dsp:nvSpPr>
        <dsp:cNvPr id="0" name=""/>
        <dsp:cNvSpPr/>
      </dsp:nvSpPr>
      <dsp:spPr>
        <a:xfrm>
          <a:off x="3208396" y="1998221"/>
          <a:ext cx="3376294" cy="1332147"/>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TW" sz="2800" b="1" kern="1200" dirty="0">
              <a:solidFill>
                <a:srgbClr val="FF0000"/>
              </a:solidFill>
              <a:latin typeface="標楷體" pitchFamily="65" charset="-120"/>
              <a:ea typeface="標楷體" pitchFamily="65" charset="-120"/>
            </a:rPr>
            <a:t>113</a:t>
          </a:r>
          <a:r>
            <a:rPr lang="zh-TW" altLang="en-US" sz="2800" b="1" kern="1200" dirty="0">
              <a:solidFill>
                <a:srgbClr val="FF0000"/>
              </a:solidFill>
              <a:latin typeface="標楷體" pitchFamily="65" charset="-120"/>
              <a:ea typeface="標楷體" pitchFamily="65" charset="-120"/>
            </a:rPr>
            <a:t>學年度桃連區特色招生甄選</a:t>
          </a:r>
        </a:p>
      </dsp:txBody>
      <dsp:txXfrm>
        <a:off x="3273426" y="2063251"/>
        <a:ext cx="3246234" cy="12020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2292934" y="0"/>
          <a:ext cx="1534272" cy="1736990"/>
        </a:xfrm>
        <a:prstGeom prst="rightArrow">
          <a:avLst>
            <a:gd name="adj1" fmla="val 75000"/>
            <a:gd name="adj2" fmla="val 50000"/>
          </a:avLst>
        </a:prstGeom>
        <a:solidFill>
          <a:srgbClr val="B1FFFF">
            <a:alpha val="90000"/>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ctr"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32</a:t>
          </a:r>
          <a:r>
            <a:rPr lang="zh-TW" altLang="en-US" sz="2000" b="1" u="sng" kern="1200" dirty="0">
              <a:solidFill>
                <a:schemeClr val="tx1"/>
              </a:solidFill>
            </a:rPr>
            <a:t>分</a:t>
          </a:r>
        </a:p>
        <a:p>
          <a:pPr marL="228600" lvl="1" indent="-228600" algn="ctr"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32</a:t>
          </a:r>
          <a:r>
            <a:rPr lang="zh-TW" altLang="en-US" sz="2000" kern="1200" dirty="0">
              <a:solidFill>
                <a:schemeClr val="tx1"/>
              </a:solidFill>
            </a:rPr>
            <a:t>分</a:t>
          </a:r>
        </a:p>
      </dsp:txBody>
      <dsp:txXfrm>
        <a:off x="2292934" y="217124"/>
        <a:ext cx="958920" cy="1302742"/>
      </dsp:txXfrm>
    </dsp:sp>
    <dsp:sp modelId="{50818BBC-F477-4D9E-837A-21259D15C457}">
      <dsp:nvSpPr>
        <dsp:cNvPr id="0" name=""/>
        <dsp:cNvSpPr/>
      </dsp:nvSpPr>
      <dsp:spPr>
        <a:xfrm>
          <a:off x="997" y="0"/>
          <a:ext cx="2291937"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sp:txBody>
      <dsp:txXfrm>
        <a:off x="85790" y="84793"/>
        <a:ext cx="2122351" cy="1567404"/>
      </dsp:txXfrm>
    </dsp:sp>
    <dsp:sp modelId="{B9BF2826-A93F-484E-809F-0952285A6A23}">
      <dsp:nvSpPr>
        <dsp:cNvPr id="0" name=""/>
        <dsp:cNvSpPr/>
      </dsp:nvSpPr>
      <dsp:spPr>
        <a:xfrm>
          <a:off x="2285215" y="1910689"/>
          <a:ext cx="1542135"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35</a:t>
          </a:r>
          <a:r>
            <a:rPr lang="zh-TW" altLang="en-US" sz="2000" b="1" u="sng" kern="1200" dirty="0">
              <a:solidFill>
                <a:schemeClr val="tx1"/>
              </a:solidFill>
            </a:rPr>
            <a:t>分</a:t>
          </a:r>
        </a:p>
        <a:p>
          <a:pPr marL="228600" lvl="1" indent="-228600" algn="l"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42</a:t>
          </a:r>
          <a:r>
            <a:rPr lang="zh-TW" altLang="en-US" sz="2000" kern="1200" dirty="0">
              <a:solidFill>
                <a:schemeClr val="tx1"/>
              </a:solidFill>
            </a:rPr>
            <a:t>分</a:t>
          </a:r>
        </a:p>
      </dsp:txBody>
      <dsp:txXfrm>
        <a:off x="2285215" y="2127813"/>
        <a:ext cx="963834" cy="1302742"/>
      </dsp:txXfrm>
    </dsp:sp>
    <dsp:sp modelId="{09D89B46-01BD-4CE7-8FF2-34FB9ACC1234}">
      <dsp:nvSpPr>
        <dsp:cNvPr id="0" name=""/>
        <dsp:cNvSpPr/>
      </dsp:nvSpPr>
      <dsp:spPr>
        <a:xfrm>
          <a:off x="453" y="1957171"/>
          <a:ext cx="2284361"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sp:txBody>
      <dsp:txXfrm>
        <a:off x="85246" y="2041964"/>
        <a:ext cx="2114775" cy="1567404"/>
      </dsp:txXfrm>
    </dsp:sp>
    <dsp:sp modelId="{413D0A37-9639-43F8-AAA7-6563C960F0FF}">
      <dsp:nvSpPr>
        <dsp:cNvPr id="0" name=""/>
        <dsp:cNvSpPr/>
      </dsp:nvSpPr>
      <dsp:spPr>
        <a:xfrm>
          <a:off x="2185501" y="3821378"/>
          <a:ext cx="1541149"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600" tIns="15240" rIns="0" bIns="15240" numCol="1" spcCol="1270" anchor="ctr" anchorCtr="0">
          <a:noAutofit/>
        </a:bodyPr>
        <a:lstStyle/>
        <a:p>
          <a:pPr marL="252000" lvl="1" indent="-228600" algn="r" defTabSz="1066800">
            <a:lnSpc>
              <a:spcPct val="90000"/>
            </a:lnSpc>
            <a:spcBef>
              <a:spcPct val="0"/>
            </a:spcBef>
            <a:spcAft>
              <a:spcPct val="15000"/>
            </a:spcAft>
            <a:buChar char="••"/>
          </a:pPr>
          <a:r>
            <a:rPr lang="en-US" altLang="zh-TW" sz="2400" kern="1200" dirty="0">
              <a:solidFill>
                <a:schemeClr val="tx1"/>
              </a:solidFill>
              <a:latin typeface="+mn-lt"/>
            </a:rPr>
            <a:t>33</a:t>
          </a:r>
          <a:r>
            <a:rPr lang="zh-TW" altLang="en-US" sz="2400" kern="1200" dirty="0">
              <a:solidFill>
                <a:schemeClr val="tx1"/>
              </a:solidFill>
              <a:latin typeface="+mn-lt"/>
            </a:rPr>
            <a:t>分</a:t>
          </a:r>
        </a:p>
      </dsp:txBody>
      <dsp:txXfrm>
        <a:off x="2185501" y="4038502"/>
        <a:ext cx="963218" cy="1302742"/>
      </dsp:txXfrm>
    </dsp:sp>
    <dsp:sp modelId="{BDD9785E-5988-4D9A-BEBF-25DE815D2930}">
      <dsp:nvSpPr>
        <dsp:cNvPr id="0" name=""/>
        <dsp:cNvSpPr/>
      </dsp:nvSpPr>
      <dsp:spPr>
        <a:xfrm>
          <a:off x="19506" y="3821378"/>
          <a:ext cx="2281592"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sp:txBody>
      <dsp:txXfrm>
        <a:off x="104299" y="3906171"/>
        <a:ext cx="2112006" cy="15674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3663" cy="5530199"/>
        </a:xfrm>
        <a:prstGeom prst="rightArrow">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6"/>
        </a:lnRef>
        <a:fillRef idx="2">
          <a:schemeClr val="accent6"/>
        </a:fillRef>
        <a:effectRef idx="1">
          <a:schemeClr val="accent6"/>
        </a:effectRef>
        <a:fontRef idx="minor">
          <a:schemeClr val="dk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image" Target="../media/image7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2.wmf"/><Relationship Id="rId1" Type="http://schemas.openxmlformats.org/officeDocument/2006/relationships/image" Target="../media/image70.wmf"/><Relationship Id="rId5" Type="http://schemas.openxmlformats.org/officeDocument/2006/relationships/image" Target="../media/image75.wmf"/><Relationship Id="rId4" Type="http://schemas.openxmlformats.org/officeDocument/2006/relationships/image" Target="../media/image7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2.wmf"/><Relationship Id="rId1" Type="http://schemas.openxmlformats.org/officeDocument/2006/relationships/image" Target="../media/image7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7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46400" cy="496967"/>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7" name="Rectangle 3"/>
          <p:cNvSpPr>
            <a:spLocks noGrp="1" noChangeArrowheads="1"/>
          </p:cNvSpPr>
          <p:nvPr>
            <p:ph type="dt" sz="quarter" idx="1"/>
          </p:nvPr>
        </p:nvSpPr>
        <p:spPr bwMode="auto">
          <a:xfrm>
            <a:off x="3849688" y="0"/>
            <a:ext cx="2946400" cy="496967"/>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r>
              <a:rPr lang="en-US" altLang="zh-TW"/>
              <a:t>20130522</a:t>
            </a:r>
            <a:r>
              <a:rPr lang="zh-TW" altLang="en-US"/>
              <a:t>會議資料</a:t>
            </a:r>
            <a:endParaRPr lang="en-US" altLang="zh-TW"/>
          </a:p>
        </p:txBody>
      </p:sp>
      <p:sp>
        <p:nvSpPr>
          <p:cNvPr id="123908" name="Rectangle 4"/>
          <p:cNvSpPr>
            <a:spLocks noGrp="1" noChangeArrowheads="1"/>
          </p:cNvSpPr>
          <p:nvPr>
            <p:ph type="ftr" sz="quarter" idx="2"/>
          </p:nvPr>
        </p:nvSpPr>
        <p:spPr bwMode="auto">
          <a:xfrm>
            <a:off x="0" y="9429671"/>
            <a:ext cx="2946400" cy="496966"/>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9" name="Rectangle 5"/>
          <p:cNvSpPr>
            <a:spLocks noGrp="1" noChangeArrowheads="1"/>
          </p:cNvSpPr>
          <p:nvPr>
            <p:ph type="sldNum" sz="quarter" idx="3"/>
          </p:nvPr>
        </p:nvSpPr>
        <p:spPr bwMode="auto">
          <a:xfrm>
            <a:off x="596900" y="9429671"/>
            <a:ext cx="2946400" cy="496966"/>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5751B700-6D00-4555-85D8-F6046E46085E}" type="slidenum">
              <a:rPr lang="zh-TW" altLang="en-US"/>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2946400" cy="496967"/>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39" name="Rectangle 3"/>
          <p:cNvSpPr>
            <a:spLocks noGrp="1" noChangeArrowheads="1"/>
          </p:cNvSpPr>
          <p:nvPr>
            <p:ph type="dt" idx="1"/>
          </p:nvPr>
        </p:nvSpPr>
        <p:spPr bwMode="auto">
          <a:xfrm>
            <a:off x="3849688" y="0"/>
            <a:ext cx="2946400" cy="496967"/>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fld id="{C9730AAF-7B1A-4047-8AF2-47A5B93FFEF1}" type="datetimeFigureOut">
              <a:rPr lang="zh-TW" altLang="en-US"/>
              <a:pPr>
                <a:defRPr/>
              </a:pPr>
              <a:t>2024/11/20</a:t>
            </a:fld>
            <a:endParaRPr lang="en-US" altLang="zh-TW"/>
          </a:p>
        </p:txBody>
      </p:sp>
      <p:sp>
        <p:nvSpPr>
          <p:cNvPr id="2052" name="Rectangle 4"/>
          <p:cNvSpPr>
            <a:spLocks noGrp="1" noRot="1" noChangeAspect="1" noChangeArrowheads="1" noTextEdit="1"/>
          </p:cNvSpPr>
          <p:nvPr>
            <p:ph type="sldImg" idx="2"/>
          </p:nvPr>
        </p:nvSpPr>
        <p:spPr bwMode="auto">
          <a:xfrm>
            <a:off x="92075" y="744538"/>
            <a:ext cx="6616700" cy="3722687"/>
          </a:xfrm>
          <a:prstGeom prst="rect">
            <a:avLst/>
          </a:prstGeom>
          <a:noFill/>
          <a:ln w="9525">
            <a:solidFill>
              <a:srgbClr val="000000"/>
            </a:solidFill>
            <a:miter lim="800000"/>
            <a:headEnd/>
            <a:tailEnd/>
          </a:ln>
        </p:spPr>
      </p:sp>
      <p:sp>
        <p:nvSpPr>
          <p:cNvPr id="116741" name="Rectangle 5"/>
          <p:cNvSpPr>
            <a:spLocks noGrp="1" noChangeArrowheads="1"/>
          </p:cNvSpPr>
          <p:nvPr>
            <p:ph type="body" sz="quarter" idx="3"/>
          </p:nvPr>
        </p:nvSpPr>
        <p:spPr bwMode="auto">
          <a:xfrm>
            <a:off x="677863" y="4715629"/>
            <a:ext cx="5441950" cy="4467939"/>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16742" name="Rectangle 6"/>
          <p:cNvSpPr>
            <a:spLocks noGrp="1" noChangeArrowheads="1"/>
          </p:cNvSpPr>
          <p:nvPr>
            <p:ph type="ftr" sz="quarter" idx="4"/>
          </p:nvPr>
        </p:nvSpPr>
        <p:spPr bwMode="auto">
          <a:xfrm>
            <a:off x="0" y="9429671"/>
            <a:ext cx="2946400" cy="496966"/>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43" name="Rectangle 7"/>
          <p:cNvSpPr>
            <a:spLocks noGrp="1" noChangeArrowheads="1"/>
          </p:cNvSpPr>
          <p:nvPr>
            <p:ph type="sldNum" sz="quarter" idx="5"/>
          </p:nvPr>
        </p:nvSpPr>
        <p:spPr bwMode="auto">
          <a:xfrm>
            <a:off x="3849688" y="9429671"/>
            <a:ext cx="2946400" cy="496966"/>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E73A443C-5C70-497E-AA06-012DFBD0CD12}" type="slidenum">
              <a:rPr lang="zh-TW" altLang="en-US"/>
              <a:pPr/>
              <a:t>‹#›</a:t>
            </a:fld>
            <a:endParaRPr lang="en-US" altLang="zh-TW"/>
          </a:p>
        </p:txBody>
      </p:sp>
    </p:spTree>
    <p:extLst>
      <p:ext uri="{BB962C8B-B14F-4D97-AF65-F5344CB8AC3E}">
        <p14:creationId xmlns:p14="http://schemas.microsoft.com/office/powerpoint/2010/main" val="17903782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87313" y="741363"/>
            <a:ext cx="6623050" cy="3725862"/>
          </a:xfrm>
          <a:ln/>
        </p:spPr>
      </p:sp>
      <p:sp>
        <p:nvSpPr>
          <p:cNvPr id="6147" name="Rectangle 3"/>
          <p:cNvSpPr>
            <a:spLocks noGrp="1" noChangeArrowheads="1"/>
          </p:cNvSpPr>
          <p:nvPr>
            <p:ph type="body" idx="1"/>
          </p:nvPr>
        </p:nvSpPr>
        <p:spPr>
          <a:xfrm>
            <a:off x="679450" y="4715630"/>
            <a:ext cx="5438775" cy="4469527"/>
          </a:xfrm>
          <a:noFill/>
          <a:ln/>
        </p:spPr>
        <p:txBody>
          <a:bodyPr lIns="88319" tIns="44159" rIns="88319" bIns="44159"/>
          <a:lstStyle/>
          <a:p>
            <a:pPr eaLnBrk="1" hangingPunct="1"/>
            <a:endParaRPr lang="zh-TW" altLang="en-US"/>
          </a:p>
        </p:txBody>
      </p:sp>
    </p:spTree>
    <p:extLst>
      <p:ext uri="{BB962C8B-B14F-4D97-AF65-F5344CB8AC3E}">
        <p14:creationId xmlns:p14="http://schemas.microsoft.com/office/powerpoint/2010/main" val="2030879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9492"/>
            <a:ext cx="7891462" cy="3059602"/>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7396"/>
            <a:ext cx="4271962" cy="339779"/>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19</a:t>
            </a:fld>
            <a:endParaRPr lang="en-US" altLang="zh-TW"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9492"/>
            <a:ext cx="7891462" cy="3059602"/>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7396"/>
            <a:ext cx="4271962" cy="339779"/>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20</a:t>
            </a:fld>
            <a:endParaRPr lang="en-US" altLang="zh-TW" sz="1200"/>
          </a:p>
        </p:txBody>
      </p:sp>
    </p:spTree>
    <p:extLst>
      <p:ext uri="{BB962C8B-B14F-4D97-AF65-F5344CB8AC3E}">
        <p14:creationId xmlns:p14="http://schemas.microsoft.com/office/powerpoint/2010/main" val="3885345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投影片圖像版面配置區 1"/>
          <p:cNvSpPr>
            <a:spLocks noGrp="1" noRot="1" noChangeAspect="1" noChangeArrowheads="1" noTextEdit="1"/>
          </p:cNvSpPr>
          <p:nvPr>
            <p:ph type="sldImg"/>
          </p:nvPr>
        </p:nvSpPr>
        <p:spPr>
          <a:xfrm>
            <a:off x="88900" y="741363"/>
            <a:ext cx="6621463" cy="3725862"/>
          </a:xfrm>
          <a:ln/>
        </p:spPr>
      </p:sp>
      <p:sp>
        <p:nvSpPr>
          <p:cNvPr id="30723" name="備忘稿版面配置區 2"/>
          <p:cNvSpPr>
            <a:spLocks noGrp="1"/>
          </p:cNvSpPr>
          <p:nvPr>
            <p:ph type="body" idx="1"/>
          </p:nvPr>
        </p:nvSpPr>
        <p:spPr>
          <a:xfrm>
            <a:off x="677863" y="4715630"/>
            <a:ext cx="5441950" cy="4469527"/>
          </a:xfrm>
          <a:noFill/>
          <a:ln/>
        </p:spPr>
        <p:txBody>
          <a:bodyPr/>
          <a:lstStyle/>
          <a:p>
            <a:r>
              <a:rPr lang="zh-TW" altLang="en-US"/>
              <a:t>引導家長若孩子的性向、興趣明確，可多給予支持與協助。若不明確，可配合學校課程與活動，多跟孩子討論或多給予試探的機會。</a:t>
            </a:r>
          </a:p>
        </p:txBody>
      </p:sp>
      <p:sp>
        <p:nvSpPr>
          <p:cNvPr id="30724"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91416" tIns="45708" rIns="91416" bIns="45708" anchor="b"/>
          <a:lstStyle/>
          <a:p>
            <a:pPr algn="r" defTabSz="912813"/>
            <a:fld id="{9B578F30-3DA6-4D12-801A-450160911C63}" type="slidenum">
              <a:rPr lang="zh-TW" altLang="en-US" sz="1200">
                <a:latin typeface="Arial" pitchFamily="34" charset="0"/>
              </a:rPr>
              <a:pPr algn="r" defTabSz="912813"/>
              <a:t>21</a:t>
            </a:fld>
            <a:endParaRPr lang="en-US" altLang="zh-TW" sz="120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投影片圖像版面配置區 1"/>
          <p:cNvSpPr>
            <a:spLocks noGrp="1" noRot="1" noChangeAspect="1" noChangeArrowheads="1" noTextEdit="1"/>
          </p:cNvSpPr>
          <p:nvPr>
            <p:ph type="sldImg"/>
          </p:nvPr>
        </p:nvSpPr>
        <p:spPr>
          <a:xfrm>
            <a:off x="92075" y="744538"/>
            <a:ext cx="6616700" cy="3722687"/>
          </a:xfrm>
          <a:ln/>
        </p:spPr>
      </p:sp>
      <p:sp>
        <p:nvSpPr>
          <p:cNvPr id="36867" name="備忘稿版面配置區 2"/>
          <p:cNvSpPr>
            <a:spLocks noGrp="1"/>
          </p:cNvSpPr>
          <p:nvPr>
            <p:ph type="body" idx="1"/>
          </p:nvPr>
        </p:nvSpPr>
        <p:spPr>
          <a:noFill/>
          <a:ln/>
        </p:spPr>
        <p:txBody>
          <a:bodyPr/>
          <a:lstStyle/>
          <a:p>
            <a:endParaRPr lang="zh-TW" altLang="en-US"/>
          </a:p>
        </p:txBody>
      </p:sp>
      <p:sp>
        <p:nvSpPr>
          <p:cNvPr id="36868" name="投影片編號版面配置區 3"/>
          <p:cNvSpPr>
            <a:spLocks noGrp="1"/>
          </p:cNvSpPr>
          <p:nvPr>
            <p:ph type="sldNum" sz="quarter" idx="5"/>
          </p:nvPr>
        </p:nvSpPr>
        <p:spPr>
          <a:noFill/>
        </p:spPr>
        <p:txBody>
          <a:bodyPr/>
          <a:lstStyle/>
          <a:p>
            <a:fld id="{FE7CD40F-6B2F-4F70-AE9D-A45F9693BA09}" type="slidenum">
              <a:rPr lang="zh-TW" altLang="en-US"/>
              <a:pPr/>
              <a:t>24</a:t>
            </a:fld>
            <a:endParaRPr lang="en-US" altLang="zh-TW"/>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ChangeArrowheads="1" noTextEdit="1"/>
          </p:cNvSpPr>
          <p:nvPr>
            <p:ph type="sldImg"/>
          </p:nvPr>
        </p:nvSpPr>
        <p:spPr>
          <a:xfrm>
            <a:off x="92075" y="744538"/>
            <a:ext cx="6616700" cy="3722687"/>
          </a:xfrm>
          <a:ln/>
        </p:spPr>
      </p:sp>
      <p:sp>
        <p:nvSpPr>
          <p:cNvPr id="39939" name="備忘稿版面配置區 2"/>
          <p:cNvSpPr>
            <a:spLocks noGrp="1"/>
          </p:cNvSpPr>
          <p:nvPr>
            <p:ph type="body" idx="1"/>
          </p:nvPr>
        </p:nvSpPr>
        <p:spPr>
          <a:noFill/>
          <a:ln/>
        </p:spPr>
        <p:txBody>
          <a:bodyPr/>
          <a:lstStyle/>
          <a:p>
            <a:pPr eaLnBrk="1" hangingPunct="1">
              <a:spcBef>
                <a:spcPct val="0"/>
              </a:spcBef>
            </a:pPr>
            <a:r>
              <a:rPr lang="zh-TW" altLang="en-US">
                <a:latin typeface="Arial" pitchFamily="34" charset="0"/>
              </a:rPr>
              <a:t>如果八、九年級的家長尚未看過這本手冊，可詢問導師或學校輔導處。</a:t>
            </a:r>
          </a:p>
          <a:p>
            <a:pPr eaLnBrk="1" hangingPunct="1">
              <a:spcBef>
                <a:spcPct val="0"/>
              </a:spcBef>
            </a:pPr>
            <a:endParaRPr lang="zh-TW" altLang="en-US">
              <a:latin typeface="Arial" pitchFamily="34" charset="0"/>
            </a:endParaRPr>
          </a:p>
        </p:txBody>
      </p:sp>
      <p:sp>
        <p:nvSpPr>
          <p:cNvPr id="39940" name="投影片編號版面配置區 3"/>
          <p:cNvSpPr txBox="1">
            <a:spLocks noGrp="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algn="r" defTabSz="912813" eaLnBrk="1" hangingPunct="1"/>
            <a:fld id="{305BFFDD-810B-4A47-9CEF-CDF0816B7C1C}" type="slidenum">
              <a:rPr lang="zh-TW" altLang="en-US" sz="1200">
                <a:latin typeface="Arial" pitchFamily="34" charset="0"/>
              </a:rPr>
              <a:pPr algn="r" defTabSz="912813" eaLnBrk="1" hangingPunct="1"/>
              <a:t>26</a:t>
            </a:fld>
            <a:endParaRPr lang="en-US" altLang="zh-TW" sz="120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pPr eaLnBrk="1" hangingPunct="1"/>
            <a:fld id="{6E311AA4-33BD-4A6E-AB82-2A40DEE22530}" type="slidenum">
              <a:rPr lang="zh-TW" altLang="en-US"/>
              <a:pPr eaLnBrk="1" hangingPunct="1"/>
              <a:t>27</a:t>
            </a:fld>
            <a:endParaRPr lang="en-US" altLang="zh-TW"/>
          </a:p>
        </p:txBody>
      </p:sp>
      <p:sp>
        <p:nvSpPr>
          <p:cNvPr id="41987" name="Rectangle 7"/>
          <p:cNvSpPr txBox="1">
            <a:spLocks noGrp="1" noChangeArrowheads="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defTabSz="912813" eaLnBrk="1" hangingPunct="1"/>
            <a:fld id="{6A38B06E-0BDE-4B8A-9CC5-60B9E3AE4E46}" type="slidenum">
              <a:rPr kumimoji="0" lang="zh-TW" altLang="en-US" sz="1200"/>
              <a:pPr defTabSz="912813" eaLnBrk="1" hangingPunct="1"/>
              <a:t>27</a:t>
            </a:fld>
            <a:endParaRPr kumimoji="0" lang="en-US" altLang="zh-TW" sz="1200"/>
          </a:p>
        </p:txBody>
      </p:sp>
      <p:sp>
        <p:nvSpPr>
          <p:cNvPr id="41988" name="投影片圖像版面配置區 1"/>
          <p:cNvSpPr>
            <a:spLocks noGrp="1" noRot="1" noChangeAspect="1" noChangeArrowheads="1" noTextEdit="1"/>
          </p:cNvSpPr>
          <p:nvPr>
            <p:ph type="sldImg"/>
          </p:nvPr>
        </p:nvSpPr>
        <p:spPr>
          <a:xfrm>
            <a:off x="88900" y="744538"/>
            <a:ext cx="6619875" cy="3724275"/>
          </a:xfrm>
          <a:ln/>
        </p:spPr>
      </p:sp>
      <p:sp>
        <p:nvSpPr>
          <p:cNvPr id="41989"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1990" name="投影片編號版面配置區 3"/>
          <p:cNvSpPr txBox="1">
            <a:spLocks noGrp="1"/>
          </p:cNvSpPr>
          <p:nvPr/>
        </p:nvSpPr>
        <p:spPr bwMode="auto">
          <a:xfrm>
            <a:off x="3849688" y="9431258"/>
            <a:ext cx="2946400" cy="495379"/>
          </a:xfrm>
          <a:prstGeom prst="rect">
            <a:avLst/>
          </a:prstGeom>
          <a:noFill/>
          <a:ln w="9525">
            <a:noFill/>
            <a:miter lim="800000"/>
            <a:headEnd/>
            <a:tailEnd/>
          </a:ln>
        </p:spPr>
        <p:txBody>
          <a:bodyPr lIns="91416" tIns="45708" rIns="91416" bIns="45708" anchor="b"/>
          <a:lstStyle/>
          <a:p>
            <a:pPr defTabSz="912813" eaLnBrk="1" hangingPunct="1"/>
            <a:fld id="{B903C1A3-046C-4904-AA9C-9FE325744509}" type="slidenum">
              <a:rPr kumimoji="0" lang="zh-TW" altLang="en-US" sz="1200"/>
              <a:pPr defTabSz="912813" eaLnBrk="1" hangingPunct="1"/>
              <a:t>27</a:t>
            </a:fld>
            <a:endParaRPr kumimoji="0" lang="en-US" altLang="zh-TW"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eaLnBrk="1" hangingPunct="1"/>
            <a:fld id="{39834E19-B215-418B-9545-078705126248}" type="slidenum">
              <a:rPr lang="zh-TW" altLang="en-US"/>
              <a:pPr eaLnBrk="1" hangingPunct="1"/>
              <a:t>28</a:t>
            </a:fld>
            <a:endParaRPr lang="en-US" altLang="zh-TW"/>
          </a:p>
        </p:txBody>
      </p:sp>
      <p:sp>
        <p:nvSpPr>
          <p:cNvPr id="44035" name="Rectangle 7"/>
          <p:cNvSpPr txBox="1">
            <a:spLocks noGrp="1" noChangeArrowheads="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defTabSz="912813" eaLnBrk="1" hangingPunct="1"/>
            <a:fld id="{CDE7AB27-ECA1-4C89-9DD9-93B4246EF7F6}" type="slidenum">
              <a:rPr kumimoji="0" lang="zh-TW" altLang="en-US" sz="1200"/>
              <a:pPr defTabSz="912813" eaLnBrk="1" hangingPunct="1"/>
              <a:t>28</a:t>
            </a:fld>
            <a:endParaRPr kumimoji="0" lang="en-US" altLang="zh-TW" sz="1200"/>
          </a:p>
        </p:txBody>
      </p:sp>
      <p:sp>
        <p:nvSpPr>
          <p:cNvPr id="44036" name="投影片圖像版面配置區 1"/>
          <p:cNvSpPr>
            <a:spLocks noGrp="1" noRot="1" noChangeAspect="1" noChangeArrowheads="1" noTextEdit="1"/>
          </p:cNvSpPr>
          <p:nvPr>
            <p:ph type="sldImg"/>
          </p:nvPr>
        </p:nvSpPr>
        <p:spPr>
          <a:xfrm>
            <a:off x="88900" y="744538"/>
            <a:ext cx="6619875" cy="3724275"/>
          </a:xfrm>
          <a:ln/>
        </p:spPr>
      </p:sp>
      <p:sp>
        <p:nvSpPr>
          <p:cNvPr id="44037"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4038" name="投影片編號版面配置區 3"/>
          <p:cNvSpPr txBox="1">
            <a:spLocks noGrp="1"/>
          </p:cNvSpPr>
          <p:nvPr/>
        </p:nvSpPr>
        <p:spPr bwMode="auto">
          <a:xfrm>
            <a:off x="3849688" y="9431258"/>
            <a:ext cx="2946400" cy="495379"/>
          </a:xfrm>
          <a:prstGeom prst="rect">
            <a:avLst/>
          </a:prstGeom>
          <a:noFill/>
          <a:ln w="9525">
            <a:noFill/>
            <a:miter lim="800000"/>
            <a:headEnd/>
            <a:tailEnd/>
          </a:ln>
        </p:spPr>
        <p:txBody>
          <a:bodyPr lIns="91416" tIns="45708" rIns="91416" bIns="45708" anchor="b"/>
          <a:lstStyle/>
          <a:p>
            <a:pPr defTabSz="912813" eaLnBrk="1" hangingPunct="1"/>
            <a:fld id="{80A6ED9F-5665-4312-9E39-F6D8AC2B9BCF}" type="slidenum">
              <a:rPr kumimoji="0" lang="zh-TW" altLang="en-US" sz="1200"/>
              <a:pPr defTabSz="912813" eaLnBrk="1" hangingPunct="1"/>
              <a:t>28</a:t>
            </a:fld>
            <a:endParaRPr kumimoji="0" lang="en-US" altLang="zh-TW"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ChangeArrowheads="1" noTextEdit="1"/>
          </p:cNvSpPr>
          <p:nvPr>
            <p:ph type="sldImg"/>
          </p:nvPr>
        </p:nvSpPr>
        <p:spPr>
          <a:xfrm>
            <a:off x="92075" y="744538"/>
            <a:ext cx="6616700" cy="3722687"/>
          </a:xfrm>
          <a:ln/>
        </p:spPr>
      </p:sp>
      <p:sp>
        <p:nvSpPr>
          <p:cNvPr id="46083" name="備忘稿版面配置區 2"/>
          <p:cNvSpPr>
            <a:spLocks noGrp="1"/>
          </p:cNvSpPr>
          <p:nvPr>
            <p:ph type="body" idx="1"/>
          </p:nvPr>
        </p:nvSpPr>
        <p:spPr>
          <a:noFill/>
          <a:ln/>
        </p:spPr>
        <p:txBody>
          <a:bodyPr/>
          <a:lstStyle/>
          <a:p>
            <a:r>
              <a:rPr lang="zh-TW" altLang="en-US"/>
              <a:t>引導家長從孩子各項的測驗結果，讓孩子比較自己在哪些部份的優勢能力比較好。（不只是和別人比較）</a:t>
            </a:r>
          </a:p>
        </p:txBody>
      </p:sp>
      <p:sp>
        <p:nvSpPr>
          <p:cNvPr id="46084" name="投影片編號版面配置區 3"/>
          <p:cNvSpPr txBox="1">
            <a:spLocks noGrp="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algn="r" defTabSz="912813"/>
            <a:fld id="{C281BA09-F2C6-431C-9D49-8E27F351DA82}" type="slidenum">
              <a:rPr lang="zh-TW" altLang="en-US" sz="1200">
                <a:latin typeface="Arial" pitchFamily="34" charset="0"/>
              </a:rPr>
              <a:pPr algn="r" defTabSz="912813"/>
              <a:t>29</a:t>
            </a:fld>
            <a:endParaRPr lang="en-US" altLang="zh-TW" sz="120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ChangeArrowheads="1" noTextEdit="1"/>
          </p:cNvSpPr>
          <p:nvPr>
            <p:ph type="sldImg"/>
          </p:nvPr>
        </p:nvSpPr>
        <p:spPr>
          <a:xfrm>
            <a:off x="92075" y="744538"/>
            <a:ext cx="6616700" cy="3722687"/>
          </a:xfrm>
          <a:ln/>
        </p:spPr>
      </p:sp>
      <p:sp>
        <p:nvSpPr>
          <p:cNvPr id="52227"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提醒家長各校使用的測驗不一樣，這只是其中一個測驗。家長可透過輔導處瞭解孩子所做的性向測驗內容。</a:t>
            </a:r>
          </a:p>
        </p:txBody>
      </p:sp>
      <p:sp>
        <p:nvSpPr>
          <p:cNvPr id="52228" name="投影片編號版面配置區 3"/>
          <p:cNvSpPr>
            <a:spLocks noGrp="1"/>
          </p:cNvSpPr>
          <p:nvPr>
            <p:ph type="sldNum" sz="quarter" idx="5"/>
          </p:nvPr>
        </p:nvSpPr>
        <p:spPr>
          <a:noFill/>
        </p:spPr>
        <p:txBody>
          <a:bodyPr/>
          <a:lstStyle/>
          <a:p>
            <a:fld id="{0225DFD1-1636-48CA-95ED-18BCA6E17F70}" type="slidenum">
              <a:rPr lang="zh-TW" altLang="en-US"/>
              <a:pPr/>
              <a:t>30</a:t>
            </a:fld>
            <a:endParaRPr lang="en-US" altLang="zh-TW"/>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a:extLst>
              <a:ext uri="{FF2B5EF4-FFF2-40B4-BE49-F238E27FC236}">
                <a16:creationId xmlns:a16="http://schemas.microsoft.com/office/drawing/2014/main" xmlns="" id="{06569FB4-B225-427C-8D71-2A7C8734A5C3}"/>
              </a:ext>
            </a:extLst>
          </p:cNvPr>
          <p:cNvSpPr>
            <a:spLocks noGrp="1" noRot="1" noChangeAspect="1" noTextEdit="1"/>
          </p:cNvSpPr>
          <p:nvPr>
            <p:ph type="sldImg"/>
          </p:nvPr>
        </p:nvSpPr>
        <p:spPr bwMode="auto">
          <a:xfrm>
            <a:off x="92075"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備忘稿版面配置區 2">
            <a:extLst>
              <a:ext uri="{FF2B5EF4-FFF2-40B4-BE49-F238E27FC236}">
                <a16:creationId xmlns:a16="http://schemas.microsoft.com/office/drawing/2014/main" xmlns="" id="{3705B820-08D3-4B0B-9BAD-6C96F32CAF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2820" name="投影片編號版面配置區 3">
            <a:extLst>
              <a:ext uri="{FF2B5EF4-FFF2-40B4-BE49-F238E27FC236}">
                <a16:creationId xmlns:a16="http://schemas.microsoft.com/office/drawing/2014/main" xmlns="" id="{A2AF7117-BB74-4BF4-83F2-E36E8F68751F}"/>
              </a:ext>
            </a:extLst>
          </p:cNvPr>
          <p:cNvSpPr txBox="1">
            <a:spLocks noGrp="1"/>
          </p:cNvSpPr>
          <p:nvPr/>
        </p:nvSpPr>
        <p:spPr bwMode="auto">
          <a:xfrm>
            <a:off x="5583238" y="6457396"/>
            <a:ext cx="4271962" cy="33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91D6A12-51C9-4236-8487-A4F0C2A9CC0B}" type="slidenum">
              <a:rPr kumimoji="0" lang="zh-TW" altLang="en-US" sz="1200">
                <a:latin typeface="Calibri" panose="020F0502020204030204" pitchFamily="34" charset="0"/>
              </a:rPr>
              <a:pPr algn="r"/>
              <a:t>31</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1552045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87313" y="741363"/>
            <a:ext cx="6623050" cy="3725862"/>
          </a:xfrm>
          <a:ln/>
        </p:spPr>
      </p:sp>
      <p:sp>
        <p:nvSpPr>
          <p:cNvPr id="8195" name="Rectangle 3"/>
          <p:cNvSpPr>
            <a:spLocks noGrp="1" noChangeArrowheads="1"/>
          </p:cNvSpPr>
          <p:nvPr>
            <p:ph type="body" idx="1"/>
          </p:nvPr>
        </p:nvSpPr>
        <p:spPr>
          <a:xfrm>
            <a:off x="679450" y="4715630"/>
            <a:ext cx="5438775" cy="4469527"/>
          </a:xfrm>
          <a:noFill/>
          <a:ln/>
        </p:spPr>
        <p:txBody>
          <a:bodyPr lIns="88319" tIns="44159" rIns="88319" bIns="44159"/>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ChangeArrowheads="1" noTextEdit="1"/>
          </p:cNvSpPr>
          <p:nvPr>
            <p:ph type="sldImg"/>
          </p:nvPr>
        </p:nvSpPr>
        <p:spPr>
          <a:xfrm>
            <a:off x="92075" y="744538"/>
            <a:ext cx="6616700" cy="3722687"/>
          </a:xfrm>
          <a:ln/>
        </p:spPr>
      </p:sp>
      <p:sp>
        <p:nvSpPr>
          <p:cNvPr id="50179" name="備忘稿版面配置區 2"/>
          <p:cNvSpPr>
            <a:spLocks noGrp="1"/>
          </p:cNvSpPr>
          <p:nvPr>
            <p:ph type="body" idx="1"/>
          </p:nvPr>
        </p:nvSpPr>
        <p:spPr>
          <a:noFill/>
          <a:ln/>
        </p:spPr>
        <p:txBody>
          <a:bodyPr/>
          <a:lstStyle/>
          <a:p>
            <a:endParaRPr lang="zh-TW" altLang="en-US"/>
          </a:p>
        </p:txBody>
      </p:sp>
      <p:sp>
        <p:nvSpPr>
          <p:cNvPr id="50180" name="投影片編號版面配置區 3"/>
          <p:cNvSpPr txBox="1">
            <a:spLocks noGrp="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algn="r" defTabSz="912813"/>
            <a:fld id="{22F72B90-BBE0-4F99-884D-D61B27146D4F}" type="slidenum">
              <a:rPr lang="zh-TW" altLang="en-US" sz="1200">
                <a:latin typeface="Arial" pitchFamily="34" charset="0"/>
              </a:rPr>
              <a:pPr algn="r" defTabSz="912813"/>
              <a:t>32</a:t>
            </a:fld>
            <a:endParaRPr lang="en-US" altLang="zh-TW" sz="120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ChangeArrowheads="1" noTextEdit="1"/>
          </p:cNvSpPr>
          <p:nvPr>
            <p:ph type="sldImg"/>
          </p:nvPr>
        </p:nvSpPr>
        <p:spPr>
          <a:xfrm>
            <a:off x="92075" y="744538"/>
            <a:ext cx="6616700" cy="3722687"/>
          </a:xfrm>
          <a:ln/>
        </p:spPr>
      </p:sp>
      <p:sp>
        <p:nvSpPr>
          <p:cNvPr id="54275" name="備忘稿版面配置區 2"/>
          <p:cNvSpPr>
            <a:spLocks noGrp="1"/>
          </p:cNvSpPr>
          <p:nvPr>
            <p:ph type="body" idx="1"/>
          </p:nvPr>
        </p:nvSpPr>
        <p:spPr>
          <a:noFill/>
          <a:ln/>
        </p:spPr>
        <p:txBody>
          <a:bodyPr/>
          <a:lstStyle/>
          <a:p>
            <a:endParaRPr lang="zh-TW" altLang="en-US"/>
          </a:p>
        </p:txBody>
      </p:sp>
      <p:sp>
        <p:nvSpPr>
          <p:cNvPr id="54276" name="投影片編號版面配置區 3"/>
          <p:cNvSpPr>
            <a:spLocks noGrp="1"/>
          </p:cNvSpPr>
          <p:nvPr>
            <p:ph type="sldNum" sz="quarter" idx="5"/>
          </p:nvPr>
        </p:nvSpPr>
        <p:spPr>
          <a:noFill/>
        </p:spPr>
        <p:txBody>
          <a:bodyPr/>
          <a:lstStyle/>
          <a:p>
            <a:fld id="{ECAEC5A0-B129-4D53-9E7D-0CF122C1A009}" type="slidenum">
              <a:rPr lang="zh-TW" altLang="en-US"/>
              <a:pPr/>
              <a:t>33</a:t>
            </a:fld>
            <a:endParaRPr lang="en-US" altLang="zh-TW"/>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p:cNvSpPr>
            <a:spLocks noGrp="1" noRot="1" noChangeAspect="1" noChangeArrowheads="1" noTextEdit="1"/>
          </p:cNvSpPr>
          <p:nvPr>
            <p:ph type="sldImg"/>
          </p:nvPr>
        </p:nvSpPr>
        <p:spPr>
          <a:xfrm>
            <a:off x="92075" y="744538"/>
            <a:ext cx="6616700" cy="3722687"/>
          </a:xfrm>
          <a:ln/>
        </p:spPr>
      </p:sp>
      <p:sp>
        <p:nvSpPr>
          <p:cNvPr id="56323"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提醒家長各校使用的測驗不一樣，這只是其中一個測驗。家長可透過輔導處瞭解孩子所做的興趣測驗內容。</a:t>
            </a:r>
          </a:p>
        </p:txBody>
      </p:sp>
      <p:sp>
        <p:nvSpPr>
          <p:cNvPr id="56324" name="投影片編號版面配置區 3"/>
          <p:cNvSpPr>
            <a:spLocks noGrp="1"/>
          </p:cNvSpPr>
          <p:nvPr>
            <p:ph type="sldNum" sz="quarter" idx="5"/>
          </p:nvPr>
        </p:nvSpPr>
        <p:spPr>
          <a:noFill/>
        </p:spPr>
        <p:txBody>
          <a:bodyPr/>
          <a:lstStyle/>
          <a:p>
            <a:fld id="{FF76BD89-4334-4967-8845-0D4128258A4A}" type="slidenum">
              <a:rPr lang="zh-TW" altLang="en-US"/>
              <a:pPr/>
              <a:t>34</a:t>
            </a:fld>
            <a:endParaRPr lang="en-US" altLang="zh-TW"/>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ChangeArrowheads="1" noTextEdit="1"/>
          </p:cNvSpPr>
          <p:nvPr>
            <p:ph type="sldImg"/>
          </p:nvPr>
        </p:nvSpPr>
        <p:spPr>
          <a:xfrm>
            <a:off x="87313" y="741363"/>
            <a:ext cx="6623050" cy="3725862"/>
          </a:xfrm>
          <a:ln/>
        </p:spPr>
      </p:sp>
      <p:sp>
        <p:nvSpPr>
          <p:cNvPr id="58371"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58372"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D737E3AE-AB21-4229-84DF-08607C4D43EF}" type="slidenum">
              <a:rPr kumimoji="0" lang="zh-TW" altLang="en-US" sz="1200"/>
              <a:pPr algn="r" eaLnBrk="1" hangingPunct="1"/>
              <a:t>35</a:t>
            </a:fld>
            <a:endParaRPr kumimoji="0" lang="en-US" altLang="zh-TW"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ChangeArrowheads="1" noTextEdit="1"/>
          </p:cNvSpPr>
          <p:nvPr>
            <p:ph type="sldImg"/>
          </p:nvPr>
        </p:nvSpPr>
        <p:spPr>
          <a:xfrm>
            <a:off x="87313" y="741363"/>
            <a:ext cx="6623050" cy="3725862"/>
          </a:xfrm>
          <a:ln/>
        </p:spPr>
      </p:sp>
      <p:sp>
        <p:nvSpPr>
          <p:cNvPr id="60419"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0420"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525C97DD-BF9D-4E7E-A3F9-ECEE92DD167A}" type="slidenum">
              <a:rPr kumimoji="0" lang="zh-TW" altLang="en-US" sz="1200"/>
              <a:pPr algn="r" eaLnBrk="1" hangingPunct="1"/>
              <a:t>36</a:t>
            </a:fld>
            <a:endParaRPr kumimoji="0" lang="en-US" altLang="zh-TW"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ChangeArrowheads="1" noTextEdit="1"/>
          </p:cNvSpPr>
          <p:nvPr>
            <p:ph type="sldImg"/>
          </p:nvPr>
        </p:nvSpPr>
        <p:spPr>
          <a:xfrm>
            <a:off x="87313" y="741363"/>
            <a:ext cx="6623050" cy="3725862"/>
          </a:xfrm>
          <a:ln/>
        </p:spPr>
      </p:sp>
      <p:sp>
        <p:nvSpPr>
          <p:cNvPr id="62467"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2468"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1FA734F4-5D9B-4A43-A3DF-CF20EF516EE7}" type="slidenum">
              <a:rPr kumimoji="0" lang="zh-TW" altLang="en-US" sz="1200"/>
              <a:pPr algn="r" eaLnBrk="1" hangingPunct="1"/>
              <a:t>37</a:t>
            </a:fld>
            <a:endParaRPr kumimoji="0" lang="en-US" altLang="zh-TW"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ChangeArrowheads="1" noTextEdit="1"/>
          </p:cNvSpPr>
          <p:nvPr>
            <p:ph type="sldImg"/>
          </p:nvPr>
        </p:nvSpPr>
        <p:spPr>
          <a:xfrm>
            <a:off x="87313" y="741363"/>
            <a:ext cx="6623050" cy="3725862"/>
          </a:xfrm>
          <a:ln/>
        </p:spPr>
      </p:sp>
      <p:sp>
        <p:nvSpPr>
          <p:cNvPr id="64515"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4516"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8C1C0325-DD73-4440-8982-768594360882}" type="slidenum">
              <a:rPr kumimoji="0" lang="zh-TW" altLang="en-US" sz="1200"/>
              <a:pPr algn="r" eaLnBrk="1" hangingPunct="1"/>
              <a:t>38</a:t>
            </a:fld>
            <a:endParaRPr kumimoji="0" lang="en-US" altLang="zh-TW"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圖像版面配置區 1"/>
          <p:cNvSpPr>
            <a:spLocks noGrp="1" noRot="1" noChangeAspect="1" noChangeArrowheads="1" noTextEdit="1"/>
          </p:cNvSpPr>
          <p:nvPr>
            <p:ph type="sldImg"/>
          </p:nvPr>
        </p:nvSpPr>
        <p:spPr>
          <a:xfrm>
            <a:off x="92075" y="744538"/>
            <a:ext cx="6616700" cy="3722687"/>
          </a:xfrm>
          <a:ln/>
        </p:spPr>
      </p:sp>
      <p:sp>
        <p:nvSpPr>
          <p:cNvPr id="72707" name="備忘稿版面配置區 2"/>
          <p:cNvSpPr>
            <a:spLocks noGrp="1"/>
          </p:cNvSpPr>
          <p:nvPr>
            <p:ph type="body" idx="1"/>
          </p:nvPr>
        </p:nvSpPr>
        <p:spPr>
          <a:noFill/>
          <a:ln/>
        </p:spPr>
        <p:txBody>
          <a:bodyPr/>
          <a:lstStyle/>
          <a:p>
            <a:endParaRPr lang="zh-TW" altLang="en-US"/>
          </a:p>
        </p:txBody>
      </p:sp>
      <p:sp>
        <p:nvSpPr>
          <p:cNvPr id="72708" name="投影片編號版面配置區 3"/>
          <p:cNvSpPr>
            <a:spLocks noGrp="1"/>
          </p:cNvSpPr>
          <p:nvPr>
            <p:ph type="sldNum" sz="quarter" idx="5"/>
          </p:nvPr>
        </p:nvSpPr>
        <p:spPr>
          <a:noFill/>
        </p:spPr>
        <p:txBody>
          <a:bodyPr/>
          <a:lstStyle/>
          <a:p>
            <a:fld id="{3B606248-1EF1-4611-9E7E-BF26CABB6A66}" type="slidenum">
              <a:rPr lang="zh-TW" altLang="en-US"/>
              <a:pPr/>
              <a:t>39</a:t>
            </a:fld>
            <a:endParaRPr lang="en-US" altLang="zh-TW"/>
          </a:p>
        </p:txBody>
      </p:sp>
    </p:spTree>
    <p:extLst>
      <p:ext uri="{BB962C8B-B14F-4D97-AF65-F5344CB8AC3E}">
        <p14:creationId xmlns:p14="http://schemas.microsoft.com/office/powerpoint/2010/main" val="1637294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圖像版面配置區 1"/>
          <p:cNvSpPr>
            <a:spLocks noGrp="1" noRot="1" noChangeAspect="1" noChangeArrowheads="1" noTextEdit="1"/>
          </p:cNvSpPr>
          <p:nvPr>
            <p:ph type="sldImg"/>
          </p:nvPr>
        </p:nvSpPr>
        <p:spPr>
          <a:xfrm>
            <a:off x="87313" y="741363"/>
            <a:ext cx="6623050" cy="3725862"/>
          </a:xfrm>
          <a:ln/>
        </p:spPr>
      </p:sp>
      <p:sp>
        <p:nvSpPr>
          <p:cNvPr id="74755"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74756"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20608435-62CE-4773-B52B-38A30636E8FA}" type="slidenum">
              <a:rPr kumimoji="0" lang="zh-TW" altLang="en-US" sz="1200"/>
              <a:pPr algn="r" eaLnBrk="1" hangingPunct="1"/>
              <a:t>40</a:t>
            </a:fld>
            <a:endParaRPr kumimoji="0" lang="zh-TW" altLang="en-US" sz="1200"/>
          </a:p>
        </p:txBody>
      </p:sp>
    </p:spTree>
    <p:extLst>
      <p:ext uri="{BB962C8B-B14F-4D97-AF65-F5344CB8AC3E}">
        <p14:creationId xmlns:p14="http://schemas.microsoft.com/office/powerpoint/2010/main" val="4257372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92075" y="744538"/>
            <a:ext cx="6616700" cy="3722687"/>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73A443C-5C70-497E-AA06-012DFBD0CD12}" type="slidenum">
              <a:rPr lang="zh-TW" altLang="en-US" smtClean="0"/>
              <a:pPr/>
              <a:t>43</a:t>
            </a:fld>
            <a:endParaRPr lang="en-US" altLang="zh-TW"/>
          </a:p>
        </p:txBody>
      </p:sp>
    </p:spTree>
    <p:extLst>
      <p:ext uri="{BB962C8B-B14F-4D97-AF65-F5344CB8AC3E}">
        <p14:creationId xmlns:p14="http://schemas.microsoft.com/office/powerpoint/2010/main" val="39678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5629"/>
            <a:ext cx="5438775" cy="4467939"/>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p:cNvSpPr>
            <a:spLocks noGrp="1" noRot="1" noChangeAspect="1" noChangeArrowheads="1" noTextEdit="1"/>
          </p:cNvSpPr>
          <p:nvPr>
            <p:ph type="sldImg"/>
          </p:nvPr>
        </p:nvSpPr>
        <p:spPr>
          <a:xfrm>
            <a:off x="87313" y="741363"/>
            <a:ext cx="6623050" cy="3725862"/>
          </a:xfrm>
          <a:ln/>
        </p:spPr>
      </p:sp>
      <p:sp>
        <p:nvSpPr>
          <p:cNvPr id="92163"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92164"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04A69952-C670-4D03-B369-3A64C3664B12}" type="slidenum">
              <a:rPr kumimoji="0" lang="zh-TW" altLang="en-US" sz="1200"/>
              <a:pPr algn="r" eaLnBrk="1" hangingPunct="1"/>
              <a:t>64</a:t>
            </a:fld>
            <a:endParaRPr kumimoji="0" lang="zh-TW"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87313" y="741363"/>
            <a:ext cx="6623050" cy="3725862"/>
          </a:xfrm>
          <a:ln/>
        </p:spPr>
      </p:sp>
      <p:sp>
        <p:nvSpPr>
          <p:cNvPr id="98307" name="Rectangle 3"/>
          <p:cNvSpPr>
            <a:spLocks noGrp="1"/>
          </p:cNvSpPr>
          <p:nvPr>
            <p:ph type="body" idx="1"/>
          </p:nvPr>
        </p:nvSpPr>
        <p:spPr>
          <a:xfrm>
            <a:off x="679450" y="4715630"/>
            <a:ext cx="5438775" cy="4469527"/>
          </a:xfrm>
          <a:noFill/>
          <a:ln/>
        </p:spPr>
        <p:txBody>
          <a:bodyPr lIns="88221" tIns="44111" rIns="88221" bIns="44111"/>
          <a:lstStyle/>
          <a:p>
            <a:endParaRPr lang="zh-TW"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xmlns=""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xmlns=""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xmlns="" id="{05651F6A-0207-4309-8691-0E9BDAFF8540}"/>
              </a:ext>
            </a:extLst>
          </p:cNvPr>
          <p:cNvSpPr txBox="1">
            <a:spLocks noGrp="1"/>
          </p:cNvSpPr>
          <p:nvPr/>
        </p:nvSpPr>
        <p:spPr bwMode="auto">
          <a:xfrm>
            <a:off x="5581650" y="6457396"/>
            <a:ext cx="4273550" cy="33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86</a:t>
            </a:fld>
            <a:endParaRPr kumimoji="0" lang="en-US" altLang="zh-TW" sz="120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投影片編號版面配置區 6"/>
          <p:cNvSpPr txBox="1">
            <a:spLocks noGrp="1"/>
          </p:cNvSpPr>
          <p:nvPr/>
        </p:nvSpPr>
        <p:spPr bwMode="auto">
          <a:xfrm>
            <a:off x="3851542" y="9429728"/>
            <a:ext cx="2945039" cy="496179"/>
          </a:xfrm>
          <a:prstGeom prst="rect">
            <a:avLst/>
          </a:prstGeom>
          <a:noFill/>
          <a:ln w="9525">
            <a:noFill/>
            <a:miter lim="800000"/>
            <a:headEnd/>
            <a:tailEnd/>
          </a:ln>
        </p:spPr>
        <p:txBody>
          <a:bodyPr lIns="91321" tIns="45661" rIns="91321" bIns="45661" anchor="b"/>
          <a:lstStyle/>
          <a:p>
            <a:pPr algn="r" eaLnBrk="1" hangingPunct="1"/>
            <a:fld id="{89532C1E-C21A-4D02-9D77-3A1AFCF28C1B}" type="slidenum">
              <a:rPr kumimoji="0" lang="zh-TW" altLang="en-US" sz="1200">
                <a:latin typeface="Calibri" pitchFamily="34" charset="0"/>
              </a:rPr>
              <a:pPr algn="r" eaLnBrk="1" hangingPunct="1"/>
              <a:t>87</a:t>
            </a:fld>
            <a:endParaRPr kumimoji="0" lang="en-US" altLang="zh-TW" sz="1200">
              <a:latin typeface="Calibri" pitchFamily="34" charset="0"/>
            </a:endParaRPr>
          </a:p>
        </p:txBody>
      </p:sp>
      <p:sp>
        <p:nvSpPr>
          <p:cNvPr id="114691" name="投影片圖像版面配置區 1"/>
          <p:cNvSpPr>
            <a:spLocks noGrp="1" noRot="1" noChangeAspect="1" noTextEdit="1"/>
          </p:cNvSpPr>
          <p:nvPr>
            <p:ph type="sldImg"/>
          </p:nvPr>
        </p:nvSpPr>
        <p:spPr bwMode="auto">
          <a:xfrm>
            <a:off x="92075" y="744538"/>
            <a:ext cx="6616700" cy="3722687"/>
          </a:xfrm>
          <a:noFill/>
          <a:ln>
            <a:solidFill>
              <a:srgbClr val="000000"/>
            </a:solidFill>
            <a:miter lim="800000"/>
            <a:headEnd/>
            <a:tailEnd/>
          </a:ln>
        </p:spPr>
      </p:sp>
      <p:sp>
        <p:nvSpPr>
          <p:cNvPr id="11469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latin typeface="Arial" pitchFamily="34" charset="0"/>
            </a:endParaRPr>
          </a:p>
        </p:txBody>
      </p:sp>
      <p:sp>
        <p:nvSpPr>
          <p:cNvPr id="114693" name="投影片編號版面配置區 3"/>
          <p:cNvSpPr txBox="1">
            <a:spLocks noGrp="1"/>
          </p:cNvSpPr>
          <p:nvPr/>
        </p:nvSpPr>
        <p:spPr bwMode="auto">
          <a:xfrm>
            <a:off x="3851542" y="9429728"/>
            <a:ext cx="2945039" cy="496179"/>
          </a:xfrm>
          <a:prstGeom prst="rect">
            <a:avLst/>
          </a:prstGeom>
          <a:noFill/>
          <a:ln w="9525">
            <a:noFill/>
            <a:miter lim="800000"/>
            <a:headEnd/>
            <a:tailEnd/>
          </a:ln>
        </p:spPr>
        <p:txBody>
          <a:bodyPr lIns="91321" tIns="45661" rIns="91321" bIns="45661" anchor="b"/>
          <a:lstStyle/>
          <a:p>
            <a:pPr algn="r" defTabSz="911225" eaLnBrk="1" hangingPunct="1"/>
            <a:fld id="{01392F30-E89A-4389-A3B7-CCCBAADAC494}" type="slidenum">
              <a:rPr kumimoji="0" lang="en-US" altLang="zh-TW" sz="1200">
                <a:latin typeface="Calibri" pitchFamily="34" charset="0"/>
              </a:rPr>
              <a:pPr algn="r" defTabSz="911225" eaLnBrk="1" hangingPunct="1"/>
              <a:t>87</a:t>
            </a:fld>
            <a:endParaRPr kumimoji="0" lang="en-US" altLang="zh-TW" sz="1200">
              <a:latin typeface="Calibri" pitchFamily="34" charset="0"/>
            </a:endParaRPr>
          </a:p>
        </p:txBody>
      </p:sp>
    </p:spTree>
    <p:extLst>
      <p:ext uri="{BB962C8B-B14F-4D97-AF65-F5344CB8AC3E}">
        <p14:creationId xmlns:p14="http://schemas.microsoft.com/office/powerpoint/2010/main" val="1780027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投影片圖像版面配置區 1">
            <a:extLst>
              <a:ext uri="{FF2B5EF4-FFF2-40B4-BE49-F238E27FC236}">
                <a16:creationId xmlns:a16="http://schemas.microsoft.com/office/drawing/2014/main" xmlns="" id="{D96EB435-2956-44EE-9BC5-DCA30BA5A384}"/>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備忘稿版面配置區 2">
            <a:extLst>
              <a:ext uri="{FF2B5EF4-FFF2-40B4-BE49-F238E27FC236}">
                <a16:creationId xmlns:a16="http://schemas.microsoft.com/office/drawing/2014/main" xmlns="" id="{281A10B9-BB31-4A81-A12A-9C415FA6BC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9460" name="投影片編號版面配置區 3">
            <a:extLst>
              <a:ext uri="{FF2B5EF4-FFF2-40B4-BE49-F238E27FC236}">
                <a16:creationId xmlns:a16="http://schemas.microsoft.com/office/drawing/2014/main" xmlns="" id="{3793FAC3-81C1-458F-88DF-503E40EFF68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D41663F-4038-41D3-9662-D6CF4747A2A2}" type="slidenum">
              <a:rPr kumimoji="0" lang="zh-TW" altLang="en-US" sz="1200">
                <a:latin typeface="Calibri" panose="020F0502020204030204" pitchFamily="34" charset="0"/>
              </a:rPr>
              <a:pPr algn="r" eaLnBrk="1" hangingPunct="1"/>
              <a:t>88</a:t>
            </a:fld>
            <a:endParaRPr kumimoji="0" lang="en-US" altLang="zh-TW" sz="1200">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投影片圖像版面配置區 1"/>
          <p:cNvSpPr>
            <a:spLocks noGrp="1" noRot="1" noChangeAspect="1" noTextEdit="1"/>
          </p:cNvSpPr>
          <p:nvPr>
            <p:ph type="sldImg"/>
          </p:nvPr>
        </p:nvSpPr>
        <p:spPr bwMode="auto">
          <a:xfrm>
            <a:off x="92075"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5124" name="投影片編號版面配置區 3"/>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DE07E0-C9C4-43B0-A8E8-BE8B57E28E01}" type="slidenum">
              <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zh-TW"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2650301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投影片圖像版面配置區 1"/>
          <p:cNvSpPr>
            <a:spLocks noGrp="1" noRot="1" noChangeAspect="1" noTextEdit="1"/>
          </p:cNvSpPr>
          <p:nvPr>
            <p:ph type="sldImg"/>
          </p:nvPr>
        </p:nvSpPr>
        <p:spPr bwMode="auto">
          <a:xfrm>
            <a:off x="92075"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5124" name="投影片編號版面配置區 3"/>
          <p:cNvSpPr txBox="1">
            <a:spLocks noGrp="1"/>
          </p:cNvSpPr>
          <p:nvPr/>
        </p:nvSpPr>
        <p:spPr bwMode="auto">
          <a:xfrm>
            <a:off x="5581650" y="6457396"/>
            <a:ext cx="4273550" cy="33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36DE07E0-C9C4-43B0-A8E8-BE8B57E28E01}" type="slidenum">
              <a:rPr kumimoji="0" lang="zh-TW" altLang="en-US" sz="1200">
                <a:latin typeface="Calibri" panose="020F0502020204030204" pitchFamily="34" charset="0"/>
              </a:rPr>
              <a:pPr algn="r" eaLnBrk="1" hangingPunct="1"/>
              <a:t>91</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696850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投影片圖像版面配置區 1">
            <a:extLst>
              <a:ext uri="{FF2B5EF4-FFF2-40B4-BE49-F238E27FC236}">
                <a16:creationId xmlns:a16="http://schemas.microsoft.com/office/drawing/2014/main" xmlns="" id="{3327D265-E2C7-476F-9386-C919E77ED2DA}"/>
              </a:ext>
            </a:extLst>
          </p:cNvPr>
          <p:cNvSpPr>
            <a:spLocks noGrp="1" noRot="1" noChangeAspect="1" noChangeArrowheads="1" noTextEdit="1"/>
          </p:cNvSpPr>
          <p:nvPr>
            <p:ph type="sldImg"/>
          </p:nvPr>
        </p:nvSpPr>
        <p:spPr bwMode="auto">
          <a:xfrm>
            <a:off x="87313" y="741363"/>
            <a:ext cx="6623050"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備忘稿版面配置區 2">
            <a:extLst>
              <a:ext uri="{FF2B5EF4-FFF2-40B4-BE49-F238E27FC236}">
                <a16:creationId xmlns:a16="http://schemas.microsoft.com/office/drawing/2014/main" xmlns="" id="{C89201B0-0579-4B88-AE71-9D2F91F4236B}"/>
              </a:ext>
            </a:extLst>
          </p:cNvPr>
          <p:cNvSpPr>
            <a:spLocks noGrp="1"/>
          </p:cNvSpPr>
          <p:nvPr>
            <p:ph type="body" idx="1"/>
          </p:nvPr>
        </p:nvSpPr>
        <p:spPr bwMode="auto">
          <a:xfrm>
            <a:off x="679450" y="4715630"/>
            <a:ext cx="5438775" cy="44695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221" tIns="44111" rIns="88221" bIns="44111" numCol="1" anchor="t" anchorCtr="0" compatLnSpc="1">
            <a:prstTxWarp prst="textNoShape">
              <a:avLst/>
            </a:prstTxWarp>
          </a:bodyPr>
          <a:lstStyle/>
          <a:p>
            <a:pPr eaLnBrk="1" hangingPunct="1">
              <a:spcBef>
                <a:spcPct val="0"/>
              </a:spcBef>
            </a:pPr>
            <a:endParaRPr lang="zh-TW" altLang="en-US"/>
          </a:p>
        </p:txBody>
      </p:sp>
      <p:sp>
        <p:nvSpPr>
          <p:cNvPr id="23556" name="投影片編號版面配置區 3">
            <a:extLst>
              <a:ext uri="{FF2B5EF4-FFF2-40B4-BE49-F238E27FC236}">
                <a16:creationId xmlns:a16="http://schemas.microsoft.com/office/drawing/2014/main" xmlns="" id="{D4504E83-1FBE-4300-AEF8-AF15B08C328C}"/>
              </a:ext>
            </a:extLst>
          </p:cNvPr>
          <p:cNvSpPr txBox="1">
            <a:spLocks noGrp="1"/>
          </p:cNvSpPr>
          <p:nvPr/>
        </p:nvSpPr>
        <p:spPr bwMode="auto">
          <a:xfrm>
            <a:off x="3848100" y="9429670"/>
            <a:ext cx="2947988" cy="49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21" tIns="44111" rIns="88221" bIns="4411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F9FB65D0-1957-4459-ABD7-B0EA4117ECA1}" type="slidenum">
              <a:rPr kumimoji="0" lang="zh-TW" altLang="en-US" sz="1200">
                <a:solidFill>
                  <a:srgbClr val="000000"/>
                </a:solidFill>
              </a:rPr>
              <a:pPr algn="r" eaLnBrk="1" hangingPunct="1"/>
              <a:t>99</a:t>
            </a:fld>
            <a:endParaRPr kumimoji="0" lang="en-US" altLang="zh-TW" sz="120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xmlns=""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xmlns=""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xmlns="" id="{05651F6A-0207-4309-8691-0E9BDAFF8540}"/>
              </a:ext>
            </a:extLst>
          </p:cNvPr>
          <p:cNvSpPr txBox="1">
            <a:spLocks noGrp="1"/>
          </p:cNvSpPr>
          <p:nvPr/>
        </p:nvSpPr>
        <p:spPr bwMode="auto">
          <a:xfrm>
            <a:off x="5581650" y="6457396"/>
            <a:ext cx="4273550" cy="33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103</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1892430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90488" y="744538"/>
            <a:ext cx="6616700" cy="3722687"/>
          </a:xfrm>
          <a:ln/>
        </p:spPr>
      </p:sp>
      <p:sp>
        <p:nvSpPr>
          <p:cNvPr id="153603" name="Rectangle 3"/>
          <p:cNvSpPr>
            <a:spLocks noGrp="1" noChangeArrowheads="1"/>
          </p:cNvSpPr>
          <p:nvPr>
            <p:ph type="body" idx="1"/>
          </p:nvPr>
        </p:nvSpPr>
        <p:spPr>
          <a:xfrm>
            <a:off x="681038" y="4715629"/>
            <a:ext cx="5435600" cy="4467939"/>
          </a:xfrm>
          <a:noFill/>
          <a:ln/>
        </p:spPr>
        <p:txBody>
          <a:bodyPr lIns="91419" tIns="45709" rIns="91419" bIns="45709"/>
          <a:lstStyle/>
          <a:p>
            <a:pPr eaLnBrk="1" hangingPunct="1"/>
            <a:endParaRPr lang="zh-TW" altLang="en-US"/>
          </a:p>
        </p:txBody>
      </p:sp>
    </p:spTree>
    <p:extLst>
      <p:ext uri="{BB962C8B-B14F-4D97-AF65-F5344CB8AC3E}">
        <p14:creationId xmlns:p14="http://schemas.microsoft.com/office/powerpoint/2010/main" val="2874559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5629"/>
            <a:ext cx="5438775" cy="4467939"/>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4061757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6327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3785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投影片圖像版面配置區 1"/>
          <p:cNvSpPr>
            <a:spLocks noGrp="1" noRot="1" noChangeAspect="1" noChangeArrowheads="1" noTextEdit="1"/>
          </p:cNvSpPr>
          <p:nvPr>
            <p:ph type="sldImg"/>
          </p:nvPr>
        </p:nvSpPr>
        <p:spPr>
          <a:xfrm>
            <a:off x="144463" y="768350"/>
            <a:ext cx="6818312" cy="3836988"/>
          </a:xfrm>
          <a:ln/>
        </p:spPr>
      </p:sp>
      <p:sp>
        <p:nvSpPr>
          <p:cNvPr id="158723" name="備忘稿版面配置區 2"/>
          <p:cNvSpPr>
            <a:spLocks noGrp="1"/>
          </p:cNvSpPr>
          <p:nvPr>
            <p:ph type="body" idx="1"/>
          </p:nvPr>
        </p:nvSpPr>
        <p:spPr>
          <a:noFill/>
          <a:ln/>
        </p:spPr>
        <p:txBody>
          <a:bodyPr/>
          <a:lstStyle/>
          <a:p>
            <a:pPr>
              <a:spcBef>
                <a:spcPct val="20000"/>
              </a:spcBef>
            </a:pPr>
            <a:r>
              <a:rPr lang="zh-TW" altLang="en-US">
                <a:solidFill>
                  <a:srgbClr val="FF0000"/>
                </a:solidFill>
                <a:latin typeface="標楷體" pitchFamily="65" charset="-120"/>
                <a:ea typeface="標楷體" pitchFamily="65" charset="-120"/>
              </a:rPr>
              <a:t>個人賽：</a:t>
            </a:r>
          </a:p>
          <a:p>
            <a:pPr>
              <a:spcBef>
                <a:spcPct val="20000"/>
              </a:spcBef>
            </a:pPr>
            <a:r>
              <a:rPr lang="zh-TW" altLang="en-US">
                <a:latin typeface="標楷體" pitchFamily="65" charset="-120"/>
                <a:ea typeface="標楷體" pitchFamily="65" charset="-120"/>
              </a:rPr>
              <a:t>全縣：第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區域性（</a:t>
            </a:r>
            <a:r>
              <a:rPr lang="en-US" altLang="zh-TW">
                <a:latin typeface="標楷體" pitchFamily="65" charset="-120"/>
                <a:ea typeface="標楷體" pitchFamily="65" charset="-120"/>
              </a:rPr>
              <a:t>3</a:t>
            </a:r>
            <a:r>
              <a:rPr lang="zh-TW" altLang="en-US">
                <a:latin typeface="標楷體" pitchFamily="65" charset="-120"/>
                <a:ea typeface="標楷體" pitchFamily="65" charset="-120"/>
              </a:rPr>
              <a:t>縣市以上）：第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全國：第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國際性：第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10</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9</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a:p>
            <a:pPr>
              <a:spcBef>
                <a:spcPct val="20000"/>
              </a:spcBef>
            </a:pPr>
            <a:r>
              <a:rPr lang="zh-TW" altLang="en-US">
                <a:solidFill>
                  <a:srgbClr val="FF0000"/>
                </a:solidFill>
                <a:latin typeface="標楷體" pitchFamily="65" charset="-120"/>
                <a:ea typeface="標楷體" pitchFamily="65" charset="-120"/>
              </a:rPr>
              <a:t>團體賽：</a:t>
            </a:r>
            <a:r>
              <a:rPr lang="zh-TW" altLang="en-US">
                <a:latin typeface="標楷體" pitchFamily="65" charset="-120"/>
                <a:ea typeface="標楷體" pitchFamily="65" charset="-120"/>
              </a:rPr>
              <a:t>依個人賽積分折半計算。</a:t>
            </a:r>
          </a:p>
          <a:p>
            <a:r>
              <a:rPr lang="zh-TW" altLang="en-US"/>
              <a:t>特優比照第</a:t>
            </a:r>
            <a:r>
              <a:rPr lang="en-US" altLang="zh-TW"/>
              <a:t>1</a:t>
            </a:r>
            <a:r>
              <a:rPr lang="zh-TW" altLang="en-US"/>
              <a:t>名、優等比照第</a:t>
            </a:r>
            <a:r>
              <a:rPr lang="en-US" altLang="zh-TW"/>
              <a:t>2</a:t>
            </a:r>
            <a:r>
              <a:rPr lang="zh-TW" altLang="en-US"/>
              <a:t>名、甲等比照第</a:t>
            </a:r>
            <a:r>
              <a:rPr lang="en-US" altLang="zh-TW"/>
              <a:t>3</a:t>
            </a:r>
            <a:r>
              <a:rPr lang="zh-TW" altLang="en-US"/>
              <a:t>名、乙等比照第</a:t>
            </a:r>
            <a:r>
              <a:rPr lang="en-US" altLang="zh-TW"/>
              <a:t>4</a:t>
            </a:r>
            <a:r>
              <a:rPr lang="zh-TW" altLang="en-US"/>
              <a:t>名。</a:t>
            </a:r>
          </a:p>
        </p:txBody>
      </p:sp>
      <p:sp>
        <p:nvSpPr>
          <p:cNvPr id="158724" name="投影片編號版面配置區 3"/>
          <p:cNvSpPr txBox="1">
            <a:spLocks noGrp="1"/>
          </p:cNvSpPr>
          <p:nvPr/>
        </p:nvSpPr>
        <p:spPr bwMode="auto">
          <a:xfrm>
            <a:off x="4023203" y="9722228"/>
            <a:ext cx="3079202" cy="512385"/>
          </a:xfrm>
          <a:prstGeom prst="rect">
            <a:avLst/>
          </a:prstGeom>
          <a:noFill/>
          <a:ln w="9525">
            <a:noFill/>
            <a:miter lim="800000"/>
            <a:headEnd/>
            <a:tailEnd/>
          </a:ln>
        </p:spPr>
        <p:txBody>
          <a:bodyPr lIns="94771" tIns="47385" rIns="94771" bIns="47385" anchor="b"/>
          <a:lstStyle/>
          <a:p>
            <a:pPr marL="0" marR="0" lvl="0" indent="0" algn="r" defTabSz="980874" rtl="0" eaLnBrk="1" fontAlgn="base" latinLnBrk="0" hangingPunct="1">
              <a:lnSpc>
                <a:spcPct val="100000"/>
              </a:lnSpc>
              <a:spcBef>
                <a:spcPct val="0"/>
              </a:spcBef>
              <a:spcAft>
                <a:spcPct val="0"/>
              </a:spcAft>
              <a:buClrTx/>
              <a:buSzTx/>
              <a:buFontTx/>
              <a:buNone/>
              <a:tabLst/>
              <a:defRPr/>
            </a:pPr>
            <a:fld id="{094EB6A5-F5CE-42C2-B342-4CB5B36674C5}" type="slidenum">
              <a:rPr kumimoji="1" lang="zh-TW" altLang="en-US"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rPr>
              <a:pPr marL="0" marR="0" lvl="0" indent="0" algn="r" defTabSz="980874" rtl="0" eaLnBrk="1" fontAlgn="base" latinLnBrk="0" hangingPunct="1">
                <a:lnSpc>
                  <a:spcPct val="100000"/>
                </a:lnSpc>
                <a:spcBef>
                  <a:spcPct val="0"/>
                </a:spcBef>
                <a:spcAft>
                  <a:spcPct val="0"/>
                </a:spcAft>
                <a:buClrTx/>
                <a:buSzTx/>
                <a:buFontTx/>
                <a:buNone/>
                <a:tabLst/>
                <a:defRPr/>
              </a:pPr>
              <a:t>119</a:t>
            </a:fld>
            <a:endParaRPr kumimoji="1" lang="en-US" altLang="zh-TW"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endParaRPr>
          </a:p>
        </p:txBody>
      </p:sp>
    </p:spTree>
    <p:extLst>
      <p:ext uri="{BB962C8B-B14F-4D97-AF65-F5344CB8AC3E}">
        <p14:creationId xmlns:p14="http://schemas.microsoft.com/office/powerpoint/2010/main" val="1402445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影像版面配置區 1"/>
          <p:cNvSpPr>
            <a:spLocks noGrp="1" noRot="1" noChangeAspect="1" noChangeArrowheads="1" noTextEdit="1"/>
          </p:cNvSpPr>
          <p:nvPr>
            <p:ph type="sldImg"/>
          </p:nvPr>
        </p:nvSpPr>
        <p:spPr>
          <a:xfrm>
            <a:off x="144463" y="768350"/>
            <a:ext cx="6818312" cy="3836988"/>
          </a:xfrm>
          <a:ln/>
        </p:spPr>
      </p:sp>
      <p:sp>
        <p:nvSpPr>
          <p:cNvPr id="162819" name="備忘稿版面配置區 2"/>
          <p:cNvSpPr>
            <a:spLocks noGrp="1"/>
          </p:cNvSpPr>
          <p:nvPr>
            <p:ph type="body" idx="1"/>
          </p:nvPr>
        </p:nvSpPr>
        <p:spPr>
          <a:noFill/>
          <a:ln/>
        </p:spPr>
        <p:txBody>
          <a:bodyPr/>
          <a:lstStyle/>
          <a:p>
            <a:pPr eaLnBrk="1" hangingPunct="1">
              <a:spcBef>
                <a:spcPct val="0"/>
              </a:spcBef>
            </a:pPr>
            <a:r>
              <a:rPr lang="zh-TW" altLang="en-US" sz="1100">
                <a:latin typeface="Arial" pitchFamily="34" charset="0"/>
              </a:rPr>
              <a:t>摺頁資料  金雞蛋</a:t>
            </a:r>
            <a:r>
              <a:rPr lang="en-US" altLang="zh-TW" sz="1100">
                <a:latin typeface="Arial" pitchFamily="34" charset="0"/>
              </a:rPr>
              <a:t>(</a:t>
            </a:r>
            <a:r>
              <a:rPr lang="zh-TW" altLang="en-US" sz="1100">
                <a:latin typeface="Arial" pitchFamily="34" charset="0"/>
              </a:rPr>
              <a:t>精、基、待</a:t>
            </a:r>
          </a:p>
          <a:p>
            <a:pPr eaLnBrk="1" hangingPunct="1">
              <a:spcBef>
                <a:spcPct val="0"/>
              </a:spcBef>
            </a:pPr>
            <a:endParaRPr lang="en-US" altLang="zh-TW" sz="1100" b="1">
              <a:solidFill>
                <a:srgbClr val="000090"/>
              </a:solidFill>
              <a:latin typeface="BiauKai"/>
              <a:ea typeface="BiauKai"/>
              <a:cs typeface="BiauKai"/>
            </a:endParaRPr>
          </a:p>
          <a:p>
            <a:pPr eaLnBrk="1" hangingPunct="1">
              <a:spcBef>
                <a:spcPct val="0"/>
              </a:spcBef>
            </a:pPr>
            <a:r>
              <a:rPr lang="zh-TW" altLang="en-US" sz="1100" b="1">
                <a:solidFill>
                  <a:srgbClr val="000090"/>
                </a:solidFill>
                <a:latin typeface="BiauKai"/>
                <a:ea typeface="BiauKai"/>
                <a:cs typeface="BiauKai"/>
              </a:rPr>
              <a:t>會考仍在進行試模擬中，請不要隨補習班起舞</a:t>
            </a:r>
            <a:r>
              <a:rPr lang="en-US" altLang="zh-TW" sz="1100" b="1">
                <a:solidFill>
                  <a:srgbClr val="000090"/>
                </a:solidFill>
                <a:latin typeface="BiauKai"/>
                <a:ea typeface="BiauKai"/>
                <a:cs typeface="BiauKai"/>
              </a:rPr>
              <a:t>!</a:t>
            </a: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會考考國英數自社五科，題目難易適中</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每科成績僅以精熟、基礎、待加強三級表示</a:t>
            </a:r>
            <a:endParaRPr lang="en-US" altLang="zh-TW" b="1">
              <a:solidFill>
                <a:srgbClr val="000090"/>
              </a:solidFill>
              <a:latin typeface="BiauKai"/>
              <a:ea typeface="BiauKai"/>
              <a:cs typeface="BiauKai"/>
            </a:endParaRPr>
          </a:p>
          <a:p>
            <a:pPr eaLnBrk="1" hangingPunct="1">
              <a:spcBef>
                <a:spcPct val="0"/>
              </a:spcBef>
            </a:pPr>
            <a:r>
              <a:rPr lang="zh-TW" altLang="en-US" b="1">
                <a:solidFill>
                  <a:srgbClr val="000090"/>
                </a:solidFill>
                <a:latin typeface="BiauKai"/>
                <a:ea typeface="BiauKai"/>
                <a:cs typeface="BiauKai"/>
              </a:rPr>
              <a:t> </a:t>
            </a: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無需分分計較（</a:t>
            </a:r>
            <a:r>
              <a:rPr lang="en-US" altLang="zh-TW" b="1">
                <a:solidFill>
                  <a:srgbClr val="000090"/>
                </a:solidFill>
                <a:latin typeface="BiauKai"/>
                <a:ea typeface="BiauKai"/>
                <a:cs typeface="BiauKai"/>
              </a:rPr>
              <a:t>80</a:t>
            </a:r>
            <a:r>
              <a:rPr lang="zh-TW" altLang="en-US" b="1">
                <a:solidFill>
                  <a:srgbClr val="000090"/>
                </a:solidFill>
                <a:latin typeface="BiauKai"/>
                <a:ea typeface="BiauKai"/>
                <a:cs typeface="BiauKai"/>
              </a:rPr>
              <a:t>和</a:t>
            </a:r>
            <a:r>
              <a:rPr lang="en-US" altLang="zh-TW" b="1">
                <a:solidFill>
                  <a:srgbClr val="000090"/>
                </a:solidFill>
                <a:latin typeface="BiauKai"/>
                <a:ea typeface="BiauKai"/>
                <a:cs typeface="BiauKai"/>
              </a:rPr>
              <a:t>99</a:t>
            </a:r>
            <a:r>
              <a:rPr lang="zh-TW" altLang="en-US" b="1">
                <a:solidFill>
                  <a:srgbClr val="000090"/>
                </a:solidFill>
                <a:latin typeface="BiauKai"/>
                <a:ea typeface="BiauKai"/>
                <a:cs typeface="BiauKai"/>
              </a:rPr>
              <a:t>分都是精熟），思考、統整應用重於反覆練習作答</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教師的啟發式教學專業更要講究</a:t>
            </a:r>
            <a:endParaRPr lang="en-US" altLang="zh-TW" b="1">
              <a:solidFill>
                <a:srgbClr val="000090"/>
              </a:solidFill>
              <a:latin typeface="BiauKai"/>
              <a:ea typeface="BiauKai"/>
              <a:cs typeface="BiauKai"/>
            </a:endParaRPr>
          </a:p>
          <a:p>
            <a:endParaRPr lang="zh-TW" altLang="en-US"/>
          </a:p>
        </p:txBody>
      </p:sp>
      <p:sp>
        <p:nvSpPr>
          <p:cNvPr id="162820" name="投影片編號版面配置區 3"/>
          <p:cNvSpPr txBox="1">
            <a:spLocks noGrp="1"/>
          </p:cNvSpPr>
          <p:nvPr/>
        </p:nvSpPr>
        <p:spPr bwMode="auto">
          <a:xfrm>
            <a:off x="4023203" y="9722228"/>
            <a:ext cx="3079202" cy="512385"/>
          </a:xfrm>
          <a:prstGeom prst="rect">
            <a:avLst/>
          </a:prstGeom>
          <a:noFill/>
          <a:ln w="9525">
            <a:noFill/>
            <a:miter lim="800000"/>
            <a:headEnd/>
            <a:tailEnd/>
          </a:ln>
        </p:spPr>
        <p:txBody>
          <a:bodyPr lIns="94771" tIns="47385" rIns="94771" bIns="47385" anchor="b"/>
          <a:lstStyle/>
          <a:p>
            <a:pPr marL="0" marR="0" lvl="0" indent="0" algn="r" defTabSz="980874" rtl="0" eaLnBrk="1" fontAlgn="base" latinLnBrk="0" hangingPunct="1">
              <a:lnSpc>
                <a:spcPct val="100000"/>
              </a:lnSpc>
              <a:spcBef>
                <a:spcPct val="0"/>
              </a:spcBef>
              <a:spcAft>
                <a:spcPct val="0"/>
              </a:spcAft>
              <a:buClrTx/>
              <a:buSzTx/>
              <a:buFontTx/>
              <a:buNone/>
              <a:tabLst/>
              <a:defRPr/>
            </a:pPr>
            <a:fld id="{11EB6DDB-28E7-4CE6-813B-EB098644F616}" type="slidenum">
              <a:rPr kumimoji="1" lang="zh-TW" altLang="en-US"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rPr>
              <a:pPr marL="0" marR="0" lvl="0" indent="0" algn="r" defTabSz="980874" rtl="0" eaLnBrk="1" fontAlgn="base" latinLnBrk="0" hangingPunct="1">
                <a:lnSpc>
                  <a:spcPct val="100000"/>
                </a:lnSpc>
                <a:spcBef>
                  <a:spcPct val="0"/>
                </a:spcBef>
                <a:spcAft>
                  <a:spcPct val="0"/>
                </a:spcAft>
                <a:buClrTx/>
                <a:buSzTx/>
                <a:buFontTx/>
                <a:buNone/>
                <a:tabLst/>
                <a:defRPr/>
              </a:pPr>
              <a:t>122</a:t>
            </a:fld>
            <a:endParaRPr kumimoji="1" lang="en-US" altLang="zh-TW"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endParaRPr>
          </a:p>
        </p:txBody>
      </p:sp>
    </p:spTree>
    <p:extLst>
      <p:ext uri="{BB962C8B-B14F-4D97-AF65-F5344CB8AC3E}">
        <p14:creationId xmlns:p14="http://schemas.microsoft.com/office/powerpoint/2010/main" val="40434321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影像版面配置區 1"/>
          <p:cNvSpPr>
            <a:spLocks noGrp="1" noRot="1" noChangeAspect="1" noChangeArrowheads="1" noTextEdit="1"/>
          </p:cNvSpPr>
          <p:nvPr>
            <p:ph type="sldImg"/>
          </p:nvPr>
        </p:nvSpPr>
        <p:spPr>
          <a:xfrm>
            <a:off x="90488" y="741363"/>
            <a:ext cx="6619875" cy="3724275"/>
          </a:xfrm>
          <a:ln/>
        </p:spPr>
      </p:sp>
      <p:sp>
        <p:nvSpPr>
          <p:cNvPr id="164867" name="備忘稿版面配置區 2"/>
          <p:cNvSpPr>
            <a:spLocks noGrp="1"/>
          </p:cNvSpPr>
          <p:nvPr>
            <p:ph type="body" idx="1"/>
          </p:nvPr>
        </p:nvSpPr>
        <p:spPr>
          <a:xfrm>
            <a:off x="677863" y="4717218"/>
            <a:ext cx="5441950" cy="4467939"/>
          </a:xfrm>
          <a:noFill/>
          <a:ln/>
        </p:spPr>
        <p:txBody>
          <a:bodyPr lIns="95115" tIns="47558" rIns="95115" bIns="47558"/>
          <a:lstStyle/>
          <a:p>
            <a:pPr eaLnBrk="1" hangingPunct="1"/>
            <a:r>
              <a:rPr lang="zh-TW" altLang="en-US">
                <a:latin typeface="Arial" pitchFamily="34" charset="0"/>
              </a:rPr>
              <a:t>摺頁資料</a:t>
            </a:r>
          </a:p>
          <a:p>
            <a:pPr eaLnBrk="1" hangingPunct="1"/>
            <a:endParaRPr lang="zh-TW" altLang="en-US">
              <a:latin typeface="Arial" pitchFamily="34" charset="0"/>
            </a:endParaRPr>
          </a:p>
        </p:txBody>
      </p:sp>
      <p:sp>
        <p:nvSpPr>
          <p:cNvPr id="164868" name="投影片編號版面配置區 3"/>
          <p:cNvSpPr txBox="1">
            <a:spLocks noGrp="1"/>
          </p:cNvSpPr>
          <p:nvPr/>
        </p:nvSpPr>
        <p:spPr bwMode="auto">
          <a:xfrm>
            <a:off x="3849688" y="9429671"/>
            <a:ext cx="2946400" cy="496966"/>
          </a:xfrm>
          <a:prstGeom prst="rect">
            <a:avLst/>
          </a:prstGeom>
          <a:noFill/>
          <a:ln w="9525">
            <a:noFill/>
            <a:miter lim="800000"/>
            <a:headEnd/>
            <a:tailEnd/>
          </a:ln>
        </p:spPr>
        <p:txBody>
          <a:bodyPr lIns="95115" tIns="47558" rIns="95115" bIns="47558" anchor="b"/>
          <a:lstStyle/>
          <a:p>
            <a:pPr algn="r" defTabSz="969963" eaLnBrk="1" hangingPunct="1"/>
            <a:fld id="{8032D4D3-6BF3-4093-AC0E-A7723551DE85}" type="slidenum">
              <a:rPr lang="zh-TW" altLang="en-US" sz="1200"/>
              <a:pPr algn="r" defTabSz="969963" eaLnBrk="1" hangingPunct="1"/>
              <a:t>123</a:t>
            </a:fld>
            <a:endParaRPr lang="en-US" altLang="zh-TW"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a:extLst>
              <a:ext uri="{FF2B5EF4-FFF2-40B4-BE49-F238E27FC236}">
                <a16:creationId xmlns:a16="http://schemas.microsoft.com/office/drawing/2014/main" xmlns="" id="{AA9A3965-1890-48C0-B0C3-93C9253652BD}"/>
              </a:ext>
            </a:extLst>
          </p:cNvPr>
          <p:cNvSpPr>
            <a:spLocks noGrp="1" noRot="1" noChangeAspect="1" noTextEdit="1"/>
          </p:cNvSpPr>
          <p:nvPr>
            <p:ph type="sldImg"/>
          </p:nvPr>
        </p:nvSpPr>
        <p:spPr bwMode="auto">
          <a:xfrm>
            <a:off x="2665413"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a:extLst>
              <a:ext uri="{FF2B5EF4-FFF2-40B4-BE49-F238E27FC236}">
                <a16:creationId xmlns:a16="http://schemas.microsoft.com/office/drawing/2014/main" xmlns="" id="{1066DEBA-B742-432E-A21A-4A49244C59EF}"/>
              </a:ext>
            </a:extLst>
          </p:cNvPr>
          <p:cNvSpPr>
            <a:spLocks noGrp="1"/>
          </p:cNvSpPr>
          <p:nvPr>
            <p:ph type="body" idx="1"/>
          </p:nvPr>
        </p:nvSpPr>
        <p:spPr bwMode="auto">
          <a:xfrm>
            <a:off x="982663" y="3229492"/>
            <a:ext cx="7891462" cy="30596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51" tIns="47376" rIns="94751" bIns="47376" numCol="1" anchor="t" anchorCtr="0" compatLnSpc="1">
            <a:prstTxWarp prst="textNoShape">
              <a:avLst/>
            </a:prstTxWarp>
          </a:bodyPr>
          <a:lstStyle/>
          <a:p>
            <a:pPr eaLnBrk="1" hangingPunct="1"/>
            <a:endParaRPr lang="zh-TW" altLang="en-US">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ChangeArrowheads="1" noTextEdit="1"/>
          </p:cNvSpPr>
          <p:nvPr>
            <p:ph type="sldImg"/>
          </p:nvPr>
        </p:nvSpPr>
        <p:spPr>
          <a:xfrm>
            <a:off x="87313" y="741363"/>
            <a:ext cx="6623050" cy="3725862"/>
          </a:xfrm>
          <a:ln/>
        </p:spPr>
      </p:sp>
      <p:sp>
        <p:nvSpPr>
          <p:cNvPr id="191491" name="備忘稿版面配置區 2"/>
          <p:cNvSpPr>
            <a:spLocks noGrp="1"/>
          </p:cNvSpPr>
          <p:nvPr>
            <p:ph type="body" idx="1"/>
          </p:nvPr>
        </p:nvSpPr>
        <p:spPr>
          <a:xfrm>
            <a:off x="679450" y="4715630"/>
            <a:ext cx="5438775" cy="4469527"/>
          </a:xfrm>
          <a:noFill/>
          <a:ln/>
        </p:spPr>
        <p:txBody>
          <a:bodyPr lIns="88221" tIns="44111" rIns="88221" bIns="44111"/>
          <a:lstStyle/>
          <a:p>
            <a:pPr>
              <a:spcBef>
                <a:spcPct val="0"/>
              </a:spcBef>
            </a:pPr>
            <a:endParaRPr lang="en-US" altLang="zh-TW"/>
          </a:p>
          <a:p>
            <a:pPr>
              <a:spcBef>
                <a:spcPct val="0"/>
              </a:spcBef>
            </a:pPr>
            <a:endParaRPr lang="en-US" altLang="zh-TW"/>
          </a:p>
        </p:txBody>
      </p:sp>
      <p:sp>
        <p:nvSpPr>
          <p:cNvPr id="191492"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C0FBEC63-D9ED-4A19-8068-A0E01217CDE0}" type="slidenum">
              <a:rPr kumimoji="0" lang="zh-TW" altLang="en-US" sz="1200"/>
              <a:pPr algn="r" eaLnBrk="1" hangingPunct="1"/>
              <a:t>146</a:t>
            </a:fld>
            <a:endParaRPr kumimoji="0" lang="en-US" altLang="zh-TW"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編號版面配置區 6"/>
          <p:cNvSpPr txBox="1">
            <a:spLocks noGrp="1"/>
          </p:cNvSpPr>
          <p:nvPr/>
        </p:nvSpPr>
        <p:spPr bwMode="auto">
          <a:xfrm>
            <a:off x="3849688" y="9429670"/>
            <a:ext cx="2946400" cy="495379"/>
          </a:xfrm>
          <a:prstGeom prst="rect">
            <a:avLst/>
          </a:prstGeom>
          <a:noFill/>
          <a:ln w="9525">
            <a:noFill/>
            <a:miter lim="800000"/>
            <a:headEnd/>
            <a:tailEnd/>
          </a:ln>
        </p:spPr>
        <p:txBody>
          <a:bodyPr lIns="88319" tIns="44159" rIns="88319" bIns="44159" anchor="b"/>
          <a:lstStyle/>
          <a:p>
            <a:pPr algn="r" eaLnBrk="1" hangingPunct="1"/>
            <a:fld id="{549133A7-DADE-478E-A5FE-1407FF3DFE57}" type="slidenum">
              <a:rPr lang="zh-TW" altLang="en-US" sz="1200">
                <a:latin typeface="Arial" pitchFamily="34" charset="0"/>
              </a:rPr>
              <a:pPr algn="r" eaLnBrk="1" hangingPunct="1"/>
              <a:t>147</a:t>
            </a:fld>
            <a:endParaRPr lang="en-US" altLang="zh-TW" sz="1200">
              <a:latin typeface="Arial" pitchFamily="34" charset="0"/>
            </a:endParaRPr>
          </a:p>
        </p:txBody>
      </p:sp>
      <p:sp>
        <p:nvSpPr>
          <p:cNvPr id="193539" name="投影片圖像版面配置區 1"/>
          <p:cNvSpPr>
            <a:spLocks noGrp="1" noRot="1" noChangeAspect="1" noChangeArrowheads="1" noTextEdit="1"/>
          </p:cNvSpPr>
          <p:nvPr>
            <p:ph type="sldImg"/>
          </p:nvPr>
        </p:nvSpPr>
        <p:spPr>
          <a:xfrm>
            <a:off x="87313" y="741363"/>
            <a:ext cx="6623050" cy="3725862"/>
          </a:xfrm>
          <a:ln/>
        </p:spPr>
      </p:sp>
      <p:sp>
        <p:nvSpPr>
          <p:cNvPr id="193540" name="備忘稿版面配置區 2"/>
          <p:cNvSpPr>
            <a:spLocks noGrp="1"/>
          </p:cNvSpPr>
          <p:nvPr>
            <p:ph type="body" idx="1"/>
          </p:nvPr>
        </p:nvSpPr>
        <p:spPr>
          <a:xfrm>
            <a:off x="679450" y="4715630"/>
            <a:ext cx="5438775" cy="4469527"/>
          </a:xfrm>
          <a:noFill/>
          <a:ln/>
        </p:spPr>
        <p:txBody>
          <a:bodyPr lIns="88319" tIns="44159" rIns="88319" bIns="44159"/>
          <a:lstStyle/>
          <a:p>
            <a:pPr eaLnBrk="1" hangingPunct="1">
              <a:spcBef>
                <a:spcPct val="0"/>
              </a:spcBef>
            </a:pPr>
            <a:endParaRPr lang="zh-TW" altLang="en-US">
              <a:latin typeface="Arial" pitchFamily="34" charset="0"/>
            </a:endParaRPr>
          </a:p>
        </p:txBody>
      </p:sp>
      <p:sp>
        <p:nvSpPr>
          <p:cNvPr id="193541"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03" tIns="44102" rIns="88203" bIns="44102" anchor="b"/>
          <a:lstStyle/>
          <a:p>
            <a:pPr algn="r" defTabSz="912813" eaLnBrk="1" hangingPunct="1"/>
            <a:fld id="{A63B1124-1833-4DB8-BF9B-2C3A73440A50}" type="slidenum">
              <a:rPr lang="en-US" altLang="zh-TW" sz="1200">
                <a:latin typeface="Arial" pitchFamily="34" charset="0"/>
              </a:rPr>
              <a:pPr algn="r" defTabSz="912813" eaLnBrk="1" hangingPunct="1"/>
              <a:t>147</a:t>
            </a:fld>
            <a:endParaRPr lang="en-US" altLang="zh-TW" sz="120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5629"/>
            <a:ext cx="5438775" cy="4467939"/>
          </a:xfrm>
          <a:noFill/>
          <a:ln/>
        </p:spPr>
        <p:txBody>
          <a:bodyPr lIns="95546" tIns="95546" rIns="95546" bIns="95546" anchor="ctr"/>
          <a:lstStyle/>
          <a:p>
            <a:pPr>
              <a:spcBef>
                <a:spcPct val="0"/>
              </a:spcBef>
            </a:pPr>
            <a:endParaRPr lang="zh-TW" altLang="en-US" sz="1100" dirty="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3771140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88900" y="741363"/>
            <a:ext cx="6621463" cy="3725862"/>
          </a:xfrm>
          <a:ln/>
        </p:spPr>
      </p:sp>
      <p:sp>
        <p:nvSpPr>
          <p:cNvPr id="18435" name="Rectangle 3"/>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endParaRPr lang="zh-TW" altLang="en-US"/>
          </a:p>
        </p:txBody>
      </p:sp>
    </p:spTree>
    <p:extLst>
      <p:ext uri="{BB962C8B-B14F-4D97-AF65-F5344CB8AC3E}">
        <p14:creationId xmlns:p14="http://schemas.microsoft.com/office/powerpoint/2010/main" val="431944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ChangeArrowheads="1" noTextEdit="1"/>
          </p:cNvSpPr>
          <p:nvPr>
            <p:ph type="sldImg"/>
          </p:nvPr>
        </p:nvSpPr>
        <p:spPr>
          <a:xfrm>
            <a:off x="92075" y="744538"/>
            <a:ext cx="6616700" cy="3722687"/>
          </a:xfrm>
          <a:ln/>
        </p:spPr>
      </p:sp>
      <p:sp>
        <p:nvSpPr>
          <p:cNvPr id="24579"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4580" name="投影片編號版面配置區 3"/>
          <p:cNvSpPr txBox="1">
            <a:spLocks noGrp="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algn="r" defTabSz="912813"/>
            <a:fld id="{6DA0FA14-5320-4F7A-8A74-CCEDCA5E6E46}" type="slidenum">
              <a:rPr lang="zh-TW" altLang="en-US" sz="1200">
                <a:latin typeface="Arial" pitchFamily="34" charset="0"/>
              </a:rPr>
              <a:pPr algn="r" defTabSz="912813"/>
              <a:t>10</a:t>
            </a:fld>
            <a:endParaRPr lang="en-US" altLang="zh-TW" sz="120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ChangeArrowheads="1" noTextEdit="1"/>
          </p:cNvSpPr>
          <p:nvPr>
            <p:ph type="sldImg"/>
          </p:nvPr>
        </p:nvSpPr>
        <p:spPr>
          <a:xfrm>
            <a:off x="92075" y="744538"/>
            <a:ext cx="6616700" cy="3722687"/>
          </a:xfrm>
          <a:ln/>
        </p:spPr>
      </p:sp>
      <p:sp>
        <p:nvSpPr>
          <p:cNvPr id="26627"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6628" name="投影片編號版面配置區 3"/>
          <p:cNvSpPr txBox="1">
            <a:spLocks noGrp="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algn="r" defTabSz="912813"/>
            <a:fld id="{117BB977-6948-4E47-9EF3-B424D203A7A2}" type="slidenum">
              <a:rPr lang="zh-TW" altLang="en-US" sz="1200">
                <a:latin typeface="Arial" pitchFamily="34" charset="0"/>
              </a:rPr>
              <a:pPr algn="r" defTabSz="912813"/>
              <a:t>17</a:t>
            </a:fld>
            <a:endParaRPr lang="en-US" altLang="zh-TW" sz="120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圖像版面配置區 1"/>
          <p:cNvSpPr>
            <a:spLocks noGrp="1" noRot="1" noChangeAspect="1" noChangeArrowheads="1" noTextEdit="1"/>
          </p:cNvSpPr>
          <p:nvPr>
            <p:ph type="sldImg"/>
          </p:nvPr>
        </p:nvSpPr>
        <p:spPr>
          <a:xfrm>
            <a:off x="92075" y="744538"/>
            <a:ext cx="6616700" cy="3722687"/>
          </a:xfrm>
          <a:ln/>
        </p:spPr>
      </p:sp>
      <p:sp>
        <p:nvSpPr>
          <p:cNvPr id="28675"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8676" name="投影片編號版面配置區 3"/>
          <p:cNvSpPr txBox="1">
            <a:spLocks noGrp="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algn="r" defTabSz="912813"/>
            <a:fld id="{FD17D719-0DBC-45C6-9B25-46D6A1DD9FCF}" type="slidenum">
              <a:rPr lang="zh-TW" altLang="en-US" sz="1200">
                <a:latin typeface="Arial" pitchFamily="34" charset="0"/>
              </a:rPr>
              <a:pPr algn="r" defTabSz="912813"/>
              <a:t>18</a:t>
            </a:fld>
            <a:endParaRPr lang="en-US" altLang="zh-TW" sz="120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30"/>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5119F936-24D8-4568-894A-8E0C1C9378BA}" type="datetimeFigureOut">
              <a:rPr lang="zh-TW" altLang="en-US"/>
              <a:pPr>
                <a:defRPr/>
              </a:pPr>
              <a:t>2024/11/20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6C0FEA3-968D-49B8-9388-B0C2573D53A8}" type="datetimeFigureOut">
              <a:rPr lang="zh-TW" altLang="en-US"/>
              <a:pPr>
                <a:defRPr/>
              </a:pPr>
              <a:t>2024/11/20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43"/>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3"/>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F4889A7-B72C-4CBD-BC61-DC94BDED97BD}" type="datetimeFigureOut">
              <a:rPr lang="zh-TW" altLang="en-US"/>
              <a:pPr>
                <a:defRPr/>
              </a:pPr>
              <a:t>2024/11/20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609600" y="1600205"/>
            <a:ext cx="109728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fld id="{EB91D267-5BEB-4CE2-B649-62A5FA1F918A}" type="datetimeFigureOut">
              <a:rPr lang="zh-TW" altLang="en-US"/>
              <a:pPr>
                <a:defRPr/>
              </a:pPr>
              <a:t>2024/11/20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pPr/>
              <a:t>2024/11/20</a:t>
            </a:fld>
            <a:endParaRPr lang="zh-TW" altLang="en-US"/>
          </a:p>
        </p:txBody>
      </p:sp>
      <p:sp>
        <p:nvSpPr>
          <p:cNvPr id="5" name="頁尾版面配置區 4"/>
          <p:cNvSpPr>
            <a:spLocks noGrp="1"/>
          </p:cNvSpPr>
          <p:nvPr>
            <p:ph type="ftr" sz="quarter" idx="11"/>
          </p:nvPr>
        </p:nvSpPr>
        <p:spPr/>
        <p:txBody>
          <a:bodyPr/>
          <a:lstStyle/>
          <a:p>
            <a:endParaRPr lang="zh-TW" altLang="en-US"/>
          </a:p>
        </p:txBody>
      </p:sp>
      <p:grpSp>
        <p:nvGrpSpPr>
          <p:cNvPr id="24" name="群組 23"/>
          <p:cNvGrpSpPr/>
          <p:nvPr userDrawn="1"/>
        </p:nvGrpSpPr>
        <p:grpSpPr>
          <a:xfrm rot="4739200">
            <a:off x="-219893" y="5477850"/>
            <a:ext cx="1372210" cy="1329419"/>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02" y="6023548"/>
            <a:ext cx="655060"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11711" y="-671"/>
            <a:ext cx="12192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投影片編號版面配置區 5"/>
          <p:cNvSpPr txBox="1">
            <a:spLocks/>
          </p:cNvSpPr>
          <p:nvPr userDrawn="1"/>
        </p:nvSpPr>
        <p:spPr>
          <a:xfrm>
            <a:off x="9413909" y="6467452"/>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1B8EA2-46F0-4EFD-AA39-F1D4219E0ABE}" type="slidenum">
              <a:rPr lang="zh-TW" altLang="en-US" smtClean="0"/>
              <a:pPr/>
              <a:t>‹#›</a:t>
            </a:fld>
            <a:endParaRPr lang="zh-TW" altLang="en-US"/>
          </a:p>
        </p:txBody>
      </p:sp>
      <p:sp>
        <p:nvSpPr>
          <p:cNvPr id="15" name="Google Shape;91;p6"/>
          <p:cNvSpPr/>
          <p:nvPr userDrawn="1"/>
        </p:nvSpPr>
        <p:spPr>
          <a:xfrm>
            <a:off x="11772548" y="6468381"/>
            <a:ext cx="324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6" name="投影片編號版面配置區 7"/>
          <p:cNvSpPr txBox="1">
            <a:spLocks/>
          </p:cNvSpPr>
          <p:nvPr userDrawn="1"/>
        </p:nvSpPr>
        <p:spPr>
          <a:xfrm>
            <a:off x="11716288" y="6445641"/>
            <a:ext cx="445811"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31B8EA2-46F0-4EFD-AA39-F1D4219E0ABE}" type="slidenum">
              <a:rPr lang="zh-TW" altLang="en-US" smtClean="0"/>
              <a:pPr algn="ctr"/>
              <a:t>‹#›</a:t>
            </a:fld>
            <a:endParaRPr lang="zh-TW" altLang="en-US" dirty="0"/>
          </a:p>
        </p:txBody>
      </p:sp>
    </p:spTree>
    <p:extLst>
      <p:ext uri="{BB962C8B-B14F-4D97-AF65-F5344CB8AC3E}">
        <p14:creationId xmlns:p14="http://schemas.microsoft.com/office/powerpoint/2010/main" val="732201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標題投影片">
    <p:bg>
      <p:bgRef idx="1003">
        <a:schemeClr val="bg2"/>
      </p:bgRef>
    </p:bg>
    <p:spTree>
      <p:nvGrpSpPr>
        <p:cNvPr id="1" name=""/>
        <p:cNvGrpSpPr/>
        <p:nvPr/>
      </p:nvGrpSpPr>
      <p:grpSpPr>
        <a:xfrm>
          <a:off x="0" y="0"/>
          <a:ext cx="0" cy="0"/>
          <a:chOff x="0" y="0"/>
          <a:chExt cx="0" cy="0"/>
        </a:xfrm>
      </p:grpSpPr>
      <p:pic>
        <p:nvPicPr>
          <p:cNvPr id="9" name="圖片 8"/>
          <p:cNvPicPr>
            <a:picLocks noChangeAspect="1"/>
          </p:cNvPicPr>
          <p:nvPr/>
        </p:nvPicPr>
        <p:blipFill>
          <a:blip r:embed="rId2" cstate="email">
            <a:duotone>
              <a:schemeClr val="bg2"/>
              <a:srgbClr val="FFF1C1"/>
            </a:duotone>
            <a:lum bright="-10000" contrast="-40000"/>
            <a:extLst>
              <a:ext uri="{28A0092B-C50C-407E-A947-70E740481C1C}">
                <a14:useLocalDpi xmlns:a14="http://schemas.microsoft.com/office/drawing/2010/main"/>
              </a:ext>
            </a:extLst>
          </a:blip>
          <a:stretch>
            <a:fillRect/>
          </a:stretch>
        </p:blipFill>
        <p:spPr>
          <a:xfrm>
            <a:off x="29" y="5214950"/>
            <a:ext cx="1962897" cy="1643050"/>
          </a:xfrm>
          <a:prstGeom prst="rect">
            <a:avLst/>
          </a:prstGeom>
          <a:noFill/>
          <a:ln>
            <a:noFill/>
          </a:ln>
        </p:spPr>
      </p:pic>
      <p:sp>
        <p:nvSpPr>
          <p:cNvPr id="2" name="標題 1"/>
          <p:cNvSpPr>
            <a:spLocks noGrp="1"/>
          </p:cNvSpPr>
          <p:nvPr>
            <p:ph type="ctrTitle"/>
          </p:nvPr>
        </p:nvSpPr>
        <p:spPr>
          <a:xfrm>
            <a:off x="914400" y="1214435"/>
            <a:ext cx="10363200" cy="1470025"/>
          </a:xfrm>
        </p:spPr>
        <p:txBody>
          <a:bodyPr/>
          <a:lstStyle>
            <a:lvl1pPr algn="ctr">
              <a:defRPr sz="4800"/>
            </a:lvl1pPr>
          </a:lstStyle>
          <a:p>
            <a:r>
              <a:rPr kumimoji="0" lang="zh-TW" altLang="en-US" smtClean="0"/>
              <a:t>按一下以編輯母片標題樣式</a:t>
            </a:r>
            <a:endParaRPr kumimoji="0" lang="en-US"/>
          </a:p>
        </p:txBody>
      </p:sp>
      <p:sp>
        <p:nvSpPr>
          <p:cNvPr id="3" name="副標題 2"/>
          <p:cNvSpPr>
            <a:spLocks noGrp="1"/>
          </p:cNvSpPr>
          <p:nvPr>
            <p:ph type="subTitle" idx="1"/>
          </p:nvPr>
        </p:nvSpPr>
        <p:spPr>
          <a:xfrm>
            <a:off x="2028980" y="2759597"/>
            <a:ext cx="8134045" cy="1740989"/>
          </a:xfrm>
        </p:spPr>
        <p:txBody>
          <a:bodyPr anchor="t"/>
          <a:lstStyle>
            <a:lvl1pPr marL="0" indent="0" algn="ctr">
              <a:buNone/>
              <a:defRPr lang="zh-CN" altLang="en-US" dirty="0">
                <a:effectLst/>
              </a:defRPr>
            </a:lvl1pPr>
            <a:lvl2pPr marL="456607" indent="0" algn="ctr">
              <a:buNone/>
              <a:defRPr>
                <a:solidFill>
                  <a:schemeClr val="tx1">
                    <a:tint val="75000"/>
                  </a:schemeClr>
                </a:solidFill>
              </a:defRPr>
            </a:lvl2pPr>
            <a:lvl3pPr marL="913214" indent="0" algn="ctr">
              <a:buNone/>
              <a:defRPr>
                <a:solidFill>
                  <a:schemeClr val="tx1">
                    <a:tint val="75000"/>
                  </a:schemeClr>
                </a:solidFill>
              </a:defRPr>
            </a:lvl3pPr>
            <a:lvl4pPr marL="1369822" indent="0" algn="ctr">
              <a:buNone/>
              <a:defRPr>
                <a:solidFill>
                  <a:schemeClr val="tx1">
                    <a:tint val="75000"/>
                  </a:schemeClr>
                </a:solidFill>
              </a:defRPr>
            </a:lvl4pPr>
            <a:lvl5pPr marL="1826428" indent="0" algn="ctr">
              <a:buNone/>
              <a:defRPr>
                <a:solidFill>
                  <a:schemeClr val="tx1">
                    <a:tint val="75000"/>
                  </a:schemeClr>
                </a:solidFill>
              </a:defRPr>
            </a:lvl5pPr>
            <a:lvl6pPr marL="2283034" indent="0" algn="ctr">
              <a:buNone/>
              <a:defRPr>
                <a:solidFill>
                  <a:schemeClr val="tx1">
                    <a:tint val="75000"/>
                  </a:schemeClr>
                </a:solidFill>
              </a:defRPr>
            </a:lvl6pPr>
            <a:lvl7pPr marL="2739643" indent="0" algn="ctr">
              <a:buNone/>
              <a:defRPr>
                <a:solidFill>
                  <a:schemeClr val="tx1">
                    <a:tint val="75000"/>
                  </a:schemeClr>
                </a:solidFill>
              </a:defRPr>
            </a:lvl7pPr>
            <a:lvl8pPr marL="3196250" indent="0" algn="ctr">
              <a:buNone/>
              <a:defRPr>
                <a:solidFill>
                  <a:schemeClr val="tx1">
                    <a:tint val="75000"/>
                  </a:schemeClr>
                </a:solidFill>
              </a:defRPr>
            </a:lvl8pPr>
            <a:lvl9pPr marL="3652859" indent="0" algn="ctr">
              <a:buNone/>
              <a:defRPr>
                <a:solidFill>
                  <a:schemeClr val="tx1">
                    <a:tint val="75000"/>
                  </a:schemeClr>
                </a:solidFill>
              </a:defRPr>
            </a:lvl9pPr>
          </a:lstStyle>
          <a:p>
            <a:r>
              <a:rPr kumimoji="0" lang="zh-TW" altLang="en-US" smtClean="0"/>
              <a:t>按一下以編輯母片副標題樣式</a:t>
            </a:r>
            <a:endParaRPr kumimoji="0" lang="en-US"/>
          </a:p>
        </p:txBody>
      </p:sp>
      <p:sp>
        <p:nvSpPr>
          <p:cNvPr id="4" name="日期版面配置區 3"/>
          <p:cNvSpPr>
            <a:spLocks noGrp="1"/>
          </p:cNvSpPr>
          <p:nvPr>
            <p:ph type="dt" sz="half" idx="10"/>
          </p:nvPr>
        </p:nvSpPr>
        <p:spPr/>
        <p:txBody>
          <a:bodyPr/>
          <a:lstStyle/>
          <a:p>
            <a:fld id="{382727A4-F97A-4C4B-8A87-556224F8E8AE}" type="datetime1">
              <a:rPr lang="en-US" altLang="zh-TW" smtClean="0">
                <a:solidFill>
                  <a:prstClr val="white"/>
                </a:solidFill>
              </a:rPr>
              <a:pPr/>
              <a:t>11/20/2024</a:t>
            </a:fld>
            <a:endParaRPr lang="zh-TW" altLang="en-US">
              <a:solidFill>
                <a:prstClr val="white"/>
              </a:solidFill>
            </a:endParaRPr>
          </a:p>
        </p:txBody>
      </p:sp>
      <p:sp>
        <p:nvSpPr>
          <p:cNvPr id="5" name="頁尾版面配置區 4"/>
          <p:cNvSpPr>
            <a:spLocks noGrp="1"/>
          </p:cNvSpPr>
          <p:nvPr>
            <p:ph type="ftr" sz="quarter" idx="11"/>
          </p:nvPr>
        </p:nvSpPr>
        <p:spPr/>
        <p:txBody>
          <a:bodyPr/>
          <a:lstStyle/>
          <a:p>
            <a:endParaRPr lang="zh-TW" altLang="en-US">
              <a:solidFill>
                <a:prstClr val="white"/>
              </a:solidFill>
            </a:endParaRPr>
          </a:p>
        </p:txBody>
      </p:sp>
      <p:sp>
        <p:nvSpPr>
          <p:cNvPr id="6" name="投影片編號版面配置區 5"/>
          <p:cNvSpPr>
            <a:spLocks noGrp="1"/>
          </p:cNvSpPr>
          <p:nvPr>
            <p:ph type="sldNum" sz="quarter" idx="12"/>
          </p:nvPr>
        </p:nvSpPr>
        <p:spPr/>
        <p:txBody>
          <a:bodyPr/>
          <a:lstStyle/>
          <a:p>
            <a:fld id="{EAB534A1-6402-488B-A652-E469620D7916}" type="slidenum">
              <a:rPr lang="en-US" altLang="zh-TW" smtClean="0">
                <a:solidFill>
                  <a:srgbClr val="33BD56">
                    <a:shade val="75000"/>
                  </a:srgbClr>
                </a:solidFill>
              </a:rPr>
              <a:pPr/>
              <a:t>‹#›</a:t>
            </a:fld>
            <a:endParaRPr lang="zh-TW" altLang="en-US">
              <a:solidFill>
                <a:srgbClr val="33BD56">
                  <a:shade val="75000"/>
                </a:srgbClr>
              </a:solidFill>
            </a:endParaRPr>
          </a:p>
        </p:txBody>
      </p:sp>
    </p:spTree>
    <p:extLst>
      <p:ext uri="{BB962C8B-B14F-4D97-AF65-F5344CB8AC3E}">
        <p14:creationId xmlns:p14="http://schemas.microsoft.com/office/powerpoint/2010/main" val="345980457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7" name="矩形 6"/>
          <p:cNvSpPr/>
          <p:nvPr/>
        </p:nvSpPr>
        <p:spPr>
          <a:xfrm>
            <a:off x="8" y="0"/>
            <a:ext cx="892800" cy="6858000"/>
          </a:xfrm>
          <a:prstGeom prst="rect">
            <a:avLst/>
          </a:prstGeom>
          <a:blipFill>
            <a:blip r:embed="rId2" cstate="email">
              <a:alphaModFix amt="40000"/>
              <a:extLst>
                <a:ext uri="{28A0092B-C50C-407E-A947-70E740481C1C}">
                  <a14:useLocalDpi xmlns:a14="http://schemas.microsoft.com/office/drawing/2010/main"/>
                </a:ext>
              </a:extLst>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lIns="91322" tIns="45661" rIns="91322" bIns="45661" rtlCol="0" anchor="ctr"/>
          <a:lstStyle/>
          <a:p>
            <a:pPr algn="ctr" eaLnBrk="1" fontAlgn="auto" hangingPunct="1">
              <a:spcBef>
                <a:spcPts val="0"/>
              </a:spcBef>
              <a:spcAft>
                <a:spcPts val="0"/>
              </a:spcAft>
            </a:pPr>
            <a:endParaRPr kumimoji="0" lang="zh-CN" altLang="en-US" sz="1800">
              <a:solidFill>
                <a:prstClr val="white"/>
              </a:solidFill>
            </a:endParaRPr>
          </a:p>
        </p:txBody>
      </p:sp>
      <p:sp>
        <p:nvSpPr>
          <p:cNvPr id="2" name="標題 1"/>
          <p:cNvSpPr>
            <a:spLocks noGrp="1"/>
          </p:cNvSpPr>
          <p:nvPr>
            <p:ph type="title"/>
          </p:nvPr>
        </p:nvSpPr>
        <p:spPr/>
        <p:txBody>
          <a:bodyPr/>
          <a:lstStyle>
            <a:lvl1pPr algn="l">
              <a:defRPr/>
            </a:lvl1pPr>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4297AA7D-3B69-4E48-962A-320C30A13814}" type="datetime1">
              <a:rPr lang="en-US" altLang="zh-TW" smtClean="0">
                <a:solidFill>
                  <a:prstClr val="white"/>
                </a:solidFill>
              </a:rPr>
              <a:pPr/>
              <a:t>11/20/2024</a:t>
            </a:fld>
            <a:endParaRPr lang="zh-TW" altLang="en-US">
              <a:solidFill>
                <a:prstClr val="white"/>
              </a:solidFill>
            </a:endParaRPr>
          </a:p>
        </p:txBody>
      </p:sp>
      <p:sp>
        <p:nvSpPr>
          <p:cNvPr id="5" name="頁尾版面配置區 4"/>
          <p:cNvSpPr>
            <a:spLocks noGrp="1"/>
          </p:cNvSpPr>
          <p:nvPr>
            <p:ph type="ftr" sz="quarter" idx="11"/>
          </p:nvPr>
        </p:nvSpPr>
        <p:spPr/>
        <p:txBody>
          <a:bodyPr/>
          <a:lstStyle/>
          <a:p>
            <a:endParaRPr lang="zh-TW" altLang="en-US">
              <a:solidFill>
                <a:prstClr val="white"/>
              </a:solidFill>
            </a:endParaRPr>
          </a:p>
        </p:txBody>
      </p:sp>
      <p:sp>
        <p:nvSpPr>
          <p:cNvPr id="6" name="投影片編號版面配置區 5"/>
          <p:cNvSpPr>
            <a:spLocks noGrp="1"/>
          </p:cNvSpPr>
          <p:nvPr>
            <p:ph type="sldNum" sz="quarter" idx="12"/>
          </p:nvPr>
        </p:nvSpPr>
        <p:spPr/>
        <p:txBody>
          <a:bodyPr/>
          <a:lstStyle/>
          <a:p>
            <a:fld id="{E8C80D2A-EA4E-4A37-A9DF-772D0EA46EC5}" type="slidenum">
              <a:rPr lang="en-US" altLang="zh-TW" smtClean="0">
                <a:solidFill>
                  <a:prstClr val="white"/>
                </a:solidFill>
              </a:rPr>
              <a:pPr/>
              <a:t>‹#›</a:t>
            </a:fld>
            <a:endParaRPr lang="zh-TW" altLang="en-US">
              <a:solidFill>
                <a:prstClr val="white"/>
              </a:solidFill>
            </a:endParaRPr>
          </a:p>
        </p:txBody>
      </p:sp>
      <p:pic>
        <p:nvPicPr>
          <p:cNvPr id="8" name="圖片 7"/>
          <p:cNvPicPr>
            <a:picLocks noChangeAspect="1"/>
          </p:cNvPicPr>
          <p:nvPr/>
        </p:nvPicPr>
        <p:blipFill>
          <a:blip r:embed="rId3" cstate="email">
            <a:duotone>
              <a:schemeClr val="bg2"/>
              <a:srgbClr val="FFF1C1"/>
            </a:duotone>
            <a:extLst>
              <a:ext uri="{28A0092B-C50C-407E-A947-70E740481C1C}">
                <a14:useLocalDpi xmlns:a14="http://schemas.microsoft.com/office/drawing/2010/main"/>
              </a:ext>
            </a:extLst>
          </a:blip>
          <a:stretch>
            <a:fillRect/>
          </a:stretch>
        </p:blipFill>
        <p:spPr>
          <a:xfrm>
            <a:off x="10847899" y="3"/>
            <a:ext cx="1344124" cy="1428736"/>
          </a:xfrm>
          <a:prstGeom prst="rect">
            <a:avLst/>
          </a:prstGeom>
          <a:noFill/>
          <a:ln>
            <a:noFill/>
          </a:ln>
        </p:spPr>
      </p:pic>
    </p:spTree>
    <p:extLst>
      <p:ext uri="{BB962C8B-B14F-4D97-AF65-F5344CB8AC3E}">
        <p14:creationId xmlns:p14="http://schemas.microsoft.com/office/powerpoint/2010/main" val="3740083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章節標題">
    <p:bg>
      <p:bgRef idx="1003">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963084" y="4143392"/>
            <a:ext cx="10363200" cy="1362075"/>
          </a:xfrm>
        </p:spPr>
        <p:txBody>
          <a:bodyPr anchor="t"/>
          <a:lstStyle>
            <a:lvl1pPr algn="l">
              <a:defRPr sz="4000" b="1" cap="all"/>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963084" y="2643208"/>
            <a:ext cx="10363200" cy="1500187"/>
          </a:xfrm>
        </p:spPr>
        <p:txBody>
          <a:bodyPr anchor="b"/>
          <a:lstStyle>
            <a:lvl1pPr marL="0" indent="0">
              <a:buNone/>
              <a:defRPr lang="zh-CN" altLang="en-US" sz="2800" smtClean="0">
                <a:effectLst/>
              </a:defRPr>
            </a:lvl1pPr>
            <a:lvl2pPr marL="456607" indent="0">
              <a:buNone/>
              <a:defRPr lang="zh-CN" altLang="en-US" sz="2400" smtClean="0">
                <a:effectLst/>
              </a:defRPr>
            </a:lvl2pPr>
            <a:lvl3pPr marL="913214" indent="0">
              <a:buNone/>
              <a:defRPr lang="zh-CN" altLang="en-US" sz="2000" smtClean="0">
                <a:effectLst/>
              </a:defRPr>
            </a:lvl3pPr>
            <a:lvl4pPr marL="1369822" indent="0">
              <a:buNone/>
              <a:defRPr lang="zh-CN" altLang="en-US" sz="1600" smtClean="0">
                <a:effectLst/>
              </a:defRPr>
            </a:lvl4pPr>
            <a:lvl5pPr marL="1826428" indent="0">
              <a:buNone/>
              <a:defRPr lang="zh-CN" altLang="en-US" sz="1400" dirty="0" smtClean="0">
                <a:effectLst/>
              </a:defRPr>
            </a:lvl5pPr>
            <a:lvl6pPr marL="2283034" indent="0">
              <a:buNone/>
              <a:defRPr sz="1400">
                <a:solidFill>
                  <a:schemeClr val="tx1">
                    <a:tint val="75000"/>
                  </a:schemeClr>
                </a:solidFill>
              </a:defRPr>
            </a:lvl6pPr>
            <a:lvl7pPr marL="2739643" indent="0">
              <a:buNone/>
              <a:defRPr sz="1400">
                <a:solidFill>
                  <a:schemeClr val="tx1">
                    <a:tint val="75000"/>
                  </a:schemeClr>
                </a:solidFill>
              </a:defRPr>
            </a:lvl7pPr>
            <a:lvl8pPr marL="3196250" indent="0">
              <a:buNone/>
              <a:defRPr sz="1400">
                <a:solidFill>
                  <a:schemeClr val="tx1">
                    <a:tint val="75000"/>
                  </a:schemeClr>
                </a:solidFill>
              </a:defRPr>
            </a:lvl8pPr>
            <a:lvl9pPr marL="3652859" indent="0">
              <a:buNone/>
              <a:defRPr sz="1400">
                <a:solidFill>
                  <a:schemeClr val="tx1">
                    <a:tint val="75000"/>
                  </a:schemeClr>
                </a:solidFill>
              </a:defRPr>
            </a:lvl9pPr>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p>
            <a:pPr algn="r"/>
            <a:fld id="{A6051512-973F-4780-895E-29B1B65D9F34}" type="datetime1">
              <a:rPr lang="en-US" altLang="zh-TW" smtClean="0">
                <a:solidFill>
                  <a:prstClr val="white"/>
                </a:solidFill>
              </a:rPr>
              <a:pPr algn="r"/>
              <a:t>11/20/2024</a:t>
            </a:fld>
            <a:endParaRPr lang="zh-TW" altLang="en-US" sz="1400">
              <a:solidFill>
                <a:srgbClr val="FFFFFF"/>
              </a:solidFill>
            </a:endParaRPr>
          </a:p>
        </p:txBody>
      </p:sp>
      <p:sp>
        <p:nvSpPr>
          <p:cNvPr id="5" name="頁尾版面配置區 4"/>
          <p:cNvSpPr>
            <a:spLocks noGrp="1"/>
          </p:cNvSpPr>
          <p:nvPr>
            <p:ph type="ftr" sz="quarter" idx="11"/>
          </p:nvPr>
        </p:nvSpPr>
        <p:spPr/>
        <p:txBody>
          <a:bodyPr/>
          <a:lstStyle/>
          <a:p>
            <a:pPr algn="l"/>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p>
            <a:pPr algn="ctr"/>
            <a:fld id="{EAB534A1-6402-488B-A652-E469620D7916}" type="slidenum">
              <a:rPr lang="en-US" altLang="zh-TW" sz="1600" smtClean="0">
                <a:solidFill>
                  <a:srgbClr val="33BD56">
                    <a:shade val="75000"/>
                  </a:srgbClr>
                </a:solidFill>
              </a:rPr>
              <a:pPr algn="ctr"/>
              <a:t>‹#›</a:t>
            </a:fld>
            <a:endParaRPr lang="zh-TW" altLang="en-US" sz="1600">
              <a:solidFill>
                <a:srgbClr val="33BD56">
                  <a:shade val="75000"/>
                </a:srgbClr>
              </a:solidFill>
            </a:endParaRPr>
          </a:p>
        </p:txBody>
      </p:sp>
      <p:pic>
        <p:nvPicPr>
          <p:cNvPr id="7" name="圖片 6"/>
          <p:cNvPicPr>
            <a:picLocks noChangeAspect="1"/>
          </p:cNvPicPr>
          <p:nvPr/>
        </p:nvPicPr>
        <p:blipFill>
          <a:blip r:embed="rId2">
            <a:duotone>
              <a:schemeClr val="bg2"/>
              <a:srgbClr val="FFF1C1"/>
            </a:duotone>
            <a:lum bright="-10000" contrast="-30000"/>
          </a:blip>
          <a:stretch>
            <a:fillRect/>
          </a:stretch>
        </p:blipFill>
        <p:spPr>
          <a:xfrm>
            <a:off x="9974181" y="0"/>
            <a:ext cx="2217819" cy="2357430"/>
          </a:xfrm>
          <a:prstGeom prst="rect">
            <a:avLst/>
          </a:prstGeom>
          <a:noFill/>
          <a:ln>
            <a:noFill/>
          </a:ln>
        </p:spPr>
      </p:pic>
    </p:spTree>
    <p:extLst>
      <p:ext uri="{BB962C8B-B14F-4D97-AF65-F5344CB8AC3E}">
        <p14:creationId xmlns:p14="http://schemas.microsoft.com/office/powerpoint/2010/main" val="2957000725"/>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矩形 7"/>
          <p:cNvSpPr/>
          <p:nvPr/>
        </p:nvSpPr>
        <p:spPr>
          <a:xfrm>
            <a:off x="0" y="0"/>
            <a:ext cx="873600" cy="6858000"/>
          </a:xfrm>
          <a:prstGeom prst="rect">
            <a:avLst/>
          </a:prstGeom>
          <a:blipFill>
            <a:blip r:embed="rId2" cstate="email">
              <a:alphaModFix amt="40000"/>
              <a:extLst>
                <a:ext uri="{28A0092B-C50C-407E-A947-70E740481C1C}">
                  <a14:useLocalDpi xmlns:a14="http://schemas.microsoft.com/office/drawing/2010/main"/>
                </a:ext>
              </a:extLst>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lIns="91322" tIns="45661" rIns="91322" bIns="45661" rtlCol="0" anchor="ctr"/>
          <a:lstStyle/>
          <a:p>
            <a:pPr algn="ctr" eaLnBrk="1" fontAlgn="auto" hangingPunct="1">
              <a:spcBef>
                <a:spcPts val="0"/>
              </a:spcBef>
              <a:spcAft>
                <a:spcPts val="0"/>
              </a:spcAft>
            </a:pPr>
            <a:endParaRPr kumimoji="0" lang="zh-CN" altLang="en-US" sz="1800">
              <a:solidFill>
                <a:prstClr val="white"/>
              </a:solidFill>
            </a:endParaRPr>
          </a:p>
        </p:txBody>
      </p:sp>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609600" y="160021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6197600" y="160021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95AFF23D-191B-43CC-B9CE-4EEF60B8AB49}" type="datetime1">
              <a:rPr lang="en-US" altLang="zh-TW" smtClean="0">
                <a:solidFill>
                  <a:prstClr val="white"/>
                </a:solidFill>
              </a:rPr>
              <a:pPr/>
              <a:t>11/20/2024</a:t>
            </a:fld>
            <a:endParaRPr lang="zh-TW" altLang="en-US">
              <a:solidFill>
                <a:prstClr val="white"/>
              </a:solidFill>
            </a:endParaRPr>
          </a:p>
        </p:txBody>
      </p:sp>
      <p:sp>
        <p:nvSpPr>
          <p:cNvPr id="6" name="頁尾版面配置區 5"/>
          <p:cNvSpPr>
            <a:spLocks noGrp="1"/>
          </p:cNvSpPr>
          <p:nvPr>
            <p:ph type="ftr" sz="quarter" idx="11"/>
          </p:nvPr>
        </p:nvSpPr>
        <p:spPr/>
        <p:txBody>
          <a:bodyPr/>
          <a:lstStyle/>
          <a:p>
            <a:endParaRPr lang="zh-TW" altLang="en-US">
              <a:solidFill>
                <a:prstClr val="white"/>
              </a:solidFill>
            </a:endParaRPr>
          </a:p>
        </p:txBody>
      </p:sp>
      <p:sp>
        <p:nvSpPr>
          <p:cNvPr id="7" name="投影片編號版面配置區 6"/>
          <p:cNvSpPr>
            <a:spLocks noGrp="1"/>
          </p:cNvSpPr>
          <p:nvPr>
            <p:ph type="sldNum" sz="quarter" idx="12"/>
          </p:nvPr>
        </p:nvSpPr>
        <p:spPr/>
        <p:txBody>
          <a:bodyPr/>
          <a:lstStyle/>
          <a:p>
            <a:fld id="{E8C80D2A-EA4E-4A37-A9DF-772D0EA46EC5}" type="slidenum">
              <a:rPr lang="en-US" altLang="zh-TW" smtClean="0">
                <a:solidFill>
                  <a:prstClr val="white"/>
                </a:solidFill>
              </a:rPr>
              <a:pPr/>
              <a:t>‹#›</a:t>
            </a:fld>
            <a:endParaRPr lang="zh-TW" altLang="en-US">
              <a:solidFill>
                <a:prstClr val="white"/>
              </a:solidFill>
            </a:endParaRPr>
          </a:p>
        </p:txBody>
      </p:sp>
      <p:pic>
        <p:nvPicPr>
          <p:cNvPr id="9" name="圖片 8"/>
          <p:cNvPicPr>
            <a:picLocks noChangeAspect="1"/>
          </p:cNvPicPr>
          <p:nvPr/>
        </p:nvPicPr>
        <p:blipFill>
          <a:blip r:embed="rId3" cstate="email">
            <a:duotone>
              <a:schemeClr val="bg2"/>
              <a:srgbClr val="FFF1C1"/>
            </a:duotone>
            <a:extLst>
              <a:ext uri="{28A0092B-C50C-407E-A947-70E740481C1C}">
                <a14:useLocalDpi xmlns:a14="http://schemas.microsoft.com/office/drawing/2010/main"/>
              </a:ext>
            </a:extLst>
          </a:blip>
          <a:stretch>
            <a:fillRect/>
          </a:stretch>
        </p:blipFill>
        <p:spPr>
          <a:xfrm>
            <a:off x="10847899" y="3"/>
            <a:ext cx="1344124" cy="1428736"/>
          </a:xfrm>
          <a:prstGeom prst="rect">
            <a:avLst/>
          </a:prstGeom>
          <a:noFill/>
          <a:ln>
            <a:noFill/>
          </a:ln>
        </p:spPr>
      </p:pic>
    </p:spTree>
    <p:extLst>
      <p:ext uri="{BB962C8B-B14F-4D97-AF65-F5344CB8AC3E}">
        <p14:creationId xmlns:p14="http://schemas.microsoft.com/office/powerpoint/2010/main" val="963202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矩形 9"/>
          <p:cNvSpPr/>
          <p:nvPr/>
        </p:nvSpPr>
        <p:spPr>
          <a:xfrm>
            <a:off x="8" y="0"/>
            <a:ext cx="854400" cy="6858000"/>
          </a:xfrm>
          <a:prstGeom prst="rect">
            <a:avLst/>
          </a:prstGeom>
          <a:blipFill>
            <a:blip r:embed="rId2" cstate="email">
              <a:alphaModFix amt="40000"/>
              <a:extLst>
                <a:ext uri="{28A0092B-C50C-407E-A947-70E740481C1C}">
                  <a14:useLocalDpi xmlns:a14="http://schemas.microsoft.com/office/drawing/2010/main"/>
                </a:ext>
              </a:extLst>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lIns="91322" tIns="45661" rIns="91322" bIns="45661" rtlCol="0" anchor="ctr"/>
          <a:lstStyle/>
          <a:p>
            <a:pPr algn="ctr" eaLnBrk="1" fontAlgn="auto" hangingPunct="1">
              <a:spcBef>
                <a:spcPts val="0"/>
              </a:spcBef>
              <a:spcAft>
                <a:spcPts val="0"/>
              </a:spcAft>
            </a:pPr>
            <a:endParaRPr kumimoji="0" lang="zh-CN" altLang="en-US" sz="1800">
              <a:solidFill>
                <a:prstClr val="white"/>
              </a:solidFill>
            </a:endParaRPr>
          </a:p>
        </p:txBody>
      </p:sp>
      <p:sp>
        <p:nvSpPr>
          <p:cNvPr id="2" name="標題 1"/>
          <p:cNvSpPr>
            <a:spLocks noGrp="1"/>
          </p:cNvSpPr>
          <p:nvPr>
            <p:ph type="title"/>
          </p:nvPr>
        </p:nvSpPr>
        <p:spPr/>
        <p:txBody>
          <a:bodyPr/>
          <a:lstStyle>
            <a:lvl1pPr>
              <a:defRPr/>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609604" y="1535113"/>
            <a:ext cx="5386917" cy="639762"/>
          </a:xfrm>
        </p:spPr>
        <p:txBody>
          <a:bodyPr anchor="b"/>
          <a:lstStyle>
            <a:lvl1pPr marL="0" indent="0">
              <a:buNone/>
              <a:defRPr sz="2400" b="1"/>
            </a:lvl1pPr>
            <a:lvl2pPr marL="456607" indent="0">
              <a:buNone/>
              <a:defRPr sz="2000" b="1"/>
            </a:lvl2pPr>
            <a:lvl3pPr marL="913214" indent="0">
              <a:buNone/>
              <a:defRPr sz="1800" b="1"/>
            </a:lvl3pPr>
            <a:lvl4pPr marL="1369822" indent="0">
              <a:buNone/>
              <a:defRPr sz="1600" b="1"/>
            </a:lvl4pPr>
            <a:lvl5pPr marL="1826428" indent="0">
              <a:buNone/>
              <a:defRPr sz="1600" b="1"/>
            </a:lvl5pPr>
            <a:lvl6pPr marL="2283034" indent="0">
              <a:buNone/>
              <a:defRPr sz="1600" b="1"/>
            </a:lvl6pPr>
            <a:lvl7pPr marL="2739643" indent="0">
              <a:buNone/>
              <a:defRPr sz="1600" b="1"/>
            </a:lvl7pPr>
            <a:lvl8pPr marL="3196250" indent="0">
              <a:buNone/>
              <a:defRPr sz="1600" b="1"/>
            </a:lvl8pPr>
            <a:lvl9pPr marL="3652859" indent="0">
              <a:buNone/>
              <a:defRPr sz="1600" b="1"/>
            </a:lvl9pPr>
          </a:lstStyle>
          <a:p>
            <a:pPr lvl="0" eaLnBrk="1" latinLnBrk="0" hangingPunct="1"/>
            <a:r>
              <a:rPr kumimoji="0" lang="zh-TW" altLang="en-US" smtClean="0"/>
              <a:t>按一下以編輯母片文字樣式</a:t>
            </a:r>
          </a:p>
        </p:txBody>
      </p:sp>
      <p:sp>
        <p:nvSpPr>
          <p:cNvPr id="4" name="內容版面配置區 3"/>
          <p:cNvSpPr>
            <a:spLocks noGrp="1"/>
          </p:cNvSpPr>
          <p:nvPr>
            <p:ph sz="half" idx="2"/>
          </p:nvPr>
        </p:nvSpPr>
        <p:spPr>
          <a:xfrm>
            <a:off x="609604" y="2174878"/>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文字版面配置區 4"/>
          <p:cNvSpPr>
            <a:spLocks noGrp="1"/>
          </p:cNvSpPr>
          <p:nvPr>
            <p:ph type="body" sz="quarter" idx="3"/>
          </p:nvPr>
        </p:nvSpPr>
        <p:spPr>
          <a:xfrm>
            <a:off x="6193394" y="1535113"/>
            <a:ext cx="5389033" cy="639762"/>
          </a:xfrm>
        </p:spPr>
        <p:txBody>
          <a:bodyPr anchor="b"/>
          <a:lstStyle>
            <a:lvl1pPr marL="0" indent="0">
              <a:buNone/>
              <a:defRPr sz="2400" b="1"/>
            </a:lvl1pPr>
            <a:lvl2pPr marL="456607" indent="0">
              <a:buNone/>
              <a:defRPr sz="2000" b="1"/>
            </a:lvl2pPr>
            <a:lvl3pPr marL="913214" indent="0">
              <a:buNone/>
              <a:defRPr sz="1800" b="1"/>
            </a:lvl3pPr>
            <a:lvl4pPr marL="1369822" indent="0">
              <a:buNone/>
              <a:defRPr sz="1600" b="1"/>
            </a:lvl4pPr>
            <a:lvl5pPr marL="1826428" indent="0">
              <a:buNone/>
              <a:defRPr sz="1600" b="1"/>
            </a:lvl5pPr>
            <a:lvl6pPr marL="2283034" indent="0">
              <a:buNone/>
              <a:defRPr sz="1600" b="1"/>
            </a:lvl6pPr>
            <a:lvl7pPr marL="2739643" indent="0">
              <a:buNone/>
              <a:defRPr sz="1600" b="1"/>
            </a:lvl7pPr>
            <a:lvl8pPr marL="3196250" indent="0">
              <a:buNone/>
              <a:defRPr sz="1600" b="1"/>
            </a:lvl8pPr>
            <a:lvl9pPr marL="3652859" indent="0">
              <a:buNone/>
              <a:defRPr sz="1600" b="1"/>
            </a:lvl9pPr>
          </a:lstStyle>
          <a:p>
            <a:pPr lvl="0" eaLnBrk="1" latinLnBrk="0" hangingPunct="1"/>
            <a:r>
              <a:rPr kumimoji="0" lang="zh-TW" altLang="en-US" smtClean="0"/>
              <a:t>按一下以編輯母片文字樣式</a:t>
            </a:r>
          </a:p>
        </p:txBody>
      </p:sp>
      <p:sp>
        <p:nvSpPr>
          <p:cNvPr id="6" name="內容版面配置區 5"/>
          <p:cNvSpPr>
            <a:spLocks noGrp="1"/>
          </p:cNvSpPr>
          <p:nvPr>
            <p:ph sz="quarter" idx="4"/>
          </p:nvPr>
        </p:nvSpPr>
        <p:spPr>
          <a:xfrm>
            <a:off x="6193394" y="2174878"/>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p>
            <a:pPr algn="r"/>
            <a:fld id="{A6051512-973F-4780-895E-29B1B65D9F34}" type="datetime1">
              <a:rPr lang="en-US" altLang="zh-TW" smtClean="0">
                <a:solidFill>
                  <a:prstClr val="white"/>
                </a:solidFill>
              </a:rPr>
              <a:pPr algn="r"/>
              <a:t>11/20/2024</a:t>
            </a:fld>
            <a:endParaRPr lang="zh-TW" altLang="en-US" sz="1400">
              <a:solidFill>
                <a:srgbClr val="FFFFFF"/>
              </a:solidFill>
            </a:endParaRPr>
          </a:p>
        </p:txBody>
      </p:sp>
      <p:sp>
        <p:nvSpPr>
          <p:cNvPr id="8" name="頁尾版面配置區 7"/>
          <p:cNvSpPr>
            <a:spLocks noGrp="1"/>
          </p:cNvSpPr>
          <p:nvPr>
            <p:ph type="ftr" sz="quarter" idx="11"/>
          </p:nvPr>
        </p:nvSpPr>
        <p:spPr/>
        <p:txBody>
          <a:bodyPr/>
          <a:lstStyle/>
          <a:p>
            <a:pPr algn="l"/>
            <a:endParaRPr lang="zh-TW" altLang="en-US">
              <a:solidFill>
                <a:srgbClr val="FFFFFF"/>
              </a:solidFill>
            </a:endParaRPr>
          </a:p>
        </p:txBody>
      </p:sp>
      <p:sp>
        <p:nvSpPr>
          <p:cNvPr id="9" name="投影片編號版面配置區 8"/>
          <p:cNvSpPr>
            <a:spLocks noGrp="1"/>
          </p:cNvSpPr>
          <p:nvPr>
            <p:ph type="sldNum" sz="quarter" idx="12"/>
          </p:nvPr>
        </p:nvSpPr>
        <p:spPr/>
        <p:txBody>
          <a:bodyPr/>
          <a:lstStyle/>
          <a:p>
            <a:pPr algn="ctr"/>
            <a:fld id="{EAB534A1-6402-488B-A652-E469620D7916}" type="slidenum">
              <a:rPr lang="en-US" altLang="zh-TW" sz="1600" smtClean="0">
                <a:solidFill>
                  <a:srgbClr val="33BD56">
                    <a:shade val="75000"/>
                  </a:srgbClr>
                </a:solidFill>
              </a:rPr>
              <a:pPr algn="ctr"/>
              <a:t>‹#›</a:t>
            </a:fld>
            <a:endParaRPr lang="zh-TW" altLang="en-US" sz="1600">
              <a:solidFill>
                <a:srgbClr val="33BD56">
                  <a:shade val="75000"/>
                </a:srgbClr>
              </a:solidFill>
            </a:endParaRPr>
          </a:p>
        </p:txBody>
      </p:sp>
      <p:pic>
        <p:nvPicPr>
          <p:cNvPr id="11" name="圖片 10"/>
          <p:cNvPicPr>
            <a:picLocks noChangeAspect="1"/>
          </p:cNvPicPr>
          <p:nvPr/>
        </p:nvPicPr>
        <p:blipFill>
          <a:blip r:embed="rId3" cstate="email">
            <a:duotone>
              <a:schemeClr val="bg2"/>
              <a:srgbClr val="FFF1C1"/>
            </a:duotone>
            <a:extLst>
              <a:ext uri="{28A0092B-C50C-407E-A947-70E740481C1C}">
                <a14:useLocalDpi xmlns:a14="http://schemas.microsoft.com/office/drawing/2010/main"/>
              </a:ext>
            </a:extLst>
          </a:blip>
          <a:stretch>
            <a:fillRect/>
          </a:stretch>
        </p:blipFill>
        <p:spPr>
          <a:xfrm>
            <a:off x="10847899" y="3"/>
            <a:ext cx="1344124" cy="1428736"/>
          </a:xfrm>
          <a:prstGeom prst="rect">
            <a:avLst/>
          </a:prstGeom>
          <a:noFill/>
          <a:ln>
            <a:noFill/>
          </a:ln>
        </p:spPr>
      </p:pic>
    </p:spTree>
    <p:extLst>
      <p:ext uri="{BB962C8B-B14F-4D97-AF65-F5344CB8AC3E}">
        <p14:creationId xmlns:p14="http://schemas.microsoft.com/office/powerpoint/2010/main" val="1444081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矩形 5"/>
          <p:cNvSpPr/>
          <p:nvPr/>
        </p:nvSpPr>
        <p:spPr>
          <a:xfrm>
            <a:off x="8" y="0"/>
            <a:ext cx="892800" cy="6858000"/>
          </a:xfrm>
          <a:prstGeom prst="rect">
            <a:avLst/>
          </a:prstGeom>
          <a:blipFill>
            <a:blip r:embed="rId2" cstate="email">
              <a:alphaModFix amt="40000"/>
              <a:extLst>
                <a:ext uri="{28A0092B-C50C-407E-A947-70E740481C1C}">
                  <a14:useLocalDpi xmlns:a14="http://schemas.microsoft.com/office/drawing/2010/main"/>
                </a:ext>
              </a:extLst>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lIns="91322" tIns="45661" rIns="91322" bIns="45661" rtlCol="0" anchor="ctr"/>
          <a:lstStyle/>
          <a:p>
            <a:pPr algn="ctr" eaLnBrk="1" fontAlgn="auto" hangingPunct="1">
              <a:spcBef>
                <a:spcPts val="0"/>
              </a:spcBef>
              <a:spcAft>
                <a:spcPts val="0"/>
              </a:spcAft>
            </a:pPr>
            <a:endParaRPr kumimoji="0" lang="zh-CN" altLang="en-US" sz="1800">
              <a:solidFill>
                <a:prstClr val="white"/>
              </a:solidFill>
            </a:endParaRPr>
          </a:p>
        </p:txBody>
      </p:sp>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p>
            <a:fld id="{6D708DCE-233E-49F9-A534-ED99266BAB70}" type="datetime1">
              <a:rPr lang="en-US" altLang="zh-TW" smtClean="0">
                <a:solidFill>
                  <a:prstClr val="white"/>
                </a:solidFill>
              </a:rPr>
              <a:pPr/>
              <a:t>11/20/2024</a:t>
            </a:fld>
            <a:endParaRPr lang="zh-TW" altLang="en-US">
              <a:solidFill>
                <a:prstClr val="white"/>
              </a:solidFill>
            </a:endParaRPr>
          </a:p>
        </p:txBody>
      </p:sp>
      <p:sp>
        <p:nvSpPr>
          <p:cNvPr id="4" name="頁尾版面配置區 3"/>
          <p:cNvSpPr>
            <a:spLocks noGrp="1"/>
          </p:cNvSpPr>
          <p:nvPr>
            <p:ph type="ftr" sz="quarter" idx="11"/>
          </p:nvPr>
        </p:nvSpPr>
        <p:spPr/>
        <p:txBody>
          <a:bodyPr/>
          <a:lstStyle/>
          <a:p>
            <a:endParaRPr lang="zh-TW" altLang="en-US">
              <a:solidFill>
                <a:prstClr val="white"/>
              </a:solidFill>
            </a:endParaRPr>
          </a:p>
        </p:txBody>
      </p:sp>
      <p:sp>
        <p:nvSpPr>
          <p:cNvPr id="5" name="投影片編號版面配置區 4"/>
          <p:cNvSpPr>
            <a:spLocks noGrp="1"/>
          </p:cNvSpPr>
          <p:nvPr>
            <p:ph type="sldNum" sz="quarter" idx="12"/>
          </p:nvPr>
        </p:nvSpPr>
        <p:spPr/>
        <p:txBody>
          <a:bodyPr/>
          <a:lstStyle/>
          <a:p>
            <a:fld id="{E8C80D2A-EA4E-4A37-A9DF-772D0EA46EC5}" type="slidenum">
              <a:rPr lang="en-US" altLang="zh-TW" smtClean="0">
                <a:solidFill>
                  <a:prstClr val="white"/>
                </a:solidFill>
              </a:rPr>
              <a:pPr/>
              <a:t>‹#›</a:t>
            </a:fld>
            <a:endParaRPr lang="zh-TW" altLang="en-US">
              <a:solidFill>
                <a:prstClr val="white"/>
              </a:solidFill>
            </a:endParaRPr>
          </a:p>
        </p:txBody>
      </p:sp>
      <p:pic>
        <p:nvPicPr>
          <p:cNvPr id="7" name="圖片 6"/>
          <p:cNvPicPr>
            <a:picLocks noChangeAspect="1"/>
          </p:cNvPicPr>
          <p:nvPr/>
        </p:nvPicPr>
        <p:blipFill>
          <a:blip r:embed="rId3" cstate="email">
            <a:duotone>
              <a:schemeClr val="bg2"/>
              <a:srgbClr val="FFF1C1"/>
            </a:duotone>
            <a:extLst>
              <a:ext uri="{28A0092B-C50C-407E-A947-70E740481C1C}">
                <a14:useLocalDpi xmlns:a14="http://schemas.microsoft.com/office/drawing/2010/main"/>
              </a:ext>
            </a:extLst>
          </a:blip>
          <a:stretch>
            <a:fillRect/>
          </a:stretch>
        </p:blipFill>
        <p:spPr>
          <a:xfrm>
            <a:off x="10847899" y="3"/>
            <a:ext cx="1344124" cy="1428736"/>
          </a:xfrm>
          <a:prstGeom prst="rect">
            <a:avLst/>
          </a:prstGeom>
          <a:noFill/>
          <a:ln>
            <a:noFill/>
          </a:ln>
        </p:spPr>
      </p:pic>
    </p:spTree>
    <p:extLst>
      <p:ext uri="{BB962C8B-B14F-4D97-AF65-F5344CB8AC3E}">
        <p14:creationId xmlns:p14="http://schemas.microsoft.com/office/powerpoint/2010/main" val="604207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D42CCC1-393F-40AB-820A-929276F2FDDC}" type="datetimeFigureOut">
              <a:rPr lang="zh-TW" altLang="en-US"/>
              <a:pPr>
                <a:defRPr/>
              </a:pPr>
              <a:t>2024/11/20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p:nvSpPr>
        <p:spPr>
          <a:xfrm>
            <a:off x="8" y="0"/>
            <a:ext cx="892800" cy="6858000"/>
          </a:xfrm>
          <a:prstGeom prst="rect">
            <a:avLst/>
          </a:prstGeom>
          <a:blipFill>
            <a:blip r:embed="rId2" cstate="email">
              <a:alphaModFix amt="40000"/>
              <a:extLst>
                <a:ext uri="{28A0092B-C50C-407E-A947-70E740481C1C}">
                  <a14:useLocalDpi xmlns:a14="http://schemas.microsoft.com/office/drawing/2010/main"/>
                </a:ext>
              </a:extLst>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lIns="91322" tIns="45661" rIns="91322" bIns="45661" rtlCol="0" anchor="ctr"/>
          <a:lstStyle/>
          <a:p>
            <a:pPr algn="ctr" eaLnBrk="1" fontAlgn="auto" hangingPunct="1">
              <a:spcBef>
                <a:spcPts val="0"/>
              </a:spcBef>
              <a:spcAft>
                <a:spcPts val="0"/>
              </a:spcAft>
            </a:pPr>
            <a:endParaRPr kumimoji="0" lang="zh-CN" altLang="en-US" sz="1800">
              <a:solidFill>
                <a:prstClr val="white"/>
              </a:solidFill>
            </a:endParaRPr>
          </a:p>
        </p:txBody>
      </p:sp>
      <p:sp>
        <p:nvSpPr>
          <p:cNvPr id="2" name="日期版面配置區 1"/>
          <p:cNvSpPr>
            <a:spLocks noGrp="1"/>
          </p:cNvSpPr>
          <p:nvPr>
            <p:ph type="dt" sz="half" idx="10"/>
          </p:nvPr>
        </p:nvSpPr>
        <p:spPr/>
        <p:txBody>
          <a:bodyPr/>
          <a:lstStyle/>
          <a:p>
            <a:fld id="{8B806245-9154-4282-8727-727393EECB43}" type="datetime1">
              <a:rPr lang="en-US" altLang="zh-TW" smtClean="0">
                <a:solidFill>
                  <a:prstClr val="white"/>
                </a:solidFill>
              </a:rPr>
              <a:pPr/>
              <a:t>11/20/2024</a:t>
            </a:fld>
            <a:endParaRPr lang="zh-TW" altLang="en-US">
              <a:solidFill>
                <a:prstClr val="white"/>
              </a:solidFill>
            </a:endParaRPr>
          </a:p>
        </p:txBody>
      </p:sp>
      <p:sp>
        <p:nvSpPr>
          <p:cNvPr id="3" name="頁尾版面配置區 2"/>
          <p:cNvSpPr>
            <a:spLocks noGrp="1"/>
          </p:cNvSpPr>
          <p:nvPr>
            <p:ph type="ftr" sz="quarter" idx="11"/>
          </p:nvPr>
        </p:nvSpPr>
        <p:spPr/>
        <p:txBody>
          <a:bodyPr/>
          <a:lstStyle/>
          <a:p>
            <a:endParaRPr lang="zh-TW" altLang="en-US">
              <a:solidFill>
                <a:prstClr val="white"/>
              </a:solidFill>
            </a:endParaRPr>
          </a:p>
        </p:txBody>
      </p:sp>
      <p:sp>
        <p:nvSpPr>
          <p:cNvPr id="4" name="投影片編號版面配置區 3"/>
          <p:cNvSpPr>
            <a:spLocks noGrp="1"/>
          </p:cNvSpPr>
          <p:nvPr>
            <p:ph type="sldNum" sz="quarter" idx="12"/>
          </p:nvPr>
        </p:nvSpPr>
        <p:spPr/>
        <p:txBody>
          <a:bodyPr/>
          <a:lstStyle/>
          <a:p>
            <a:fld id="{E8C80D2A-EA4E-4A37-A9DF-772D0EA46EC5}" type="slidenum">
              <a:rPr lang="en-US" altLang="zh-TW" smtClean="0">
                <a:solidFill>
                  <a:srgbClr val="FFFFFF"/>
                </a:solidFill>
              </a:rPr>
              <a:pPr/>
              <a:t>‹#›</a:t>
            </a:fld>
            <a:endParaRPr lang="zh-TW" altLang="en-US">
              <a:solidFill>
                <a:srgbClr val="FFFFFF"/>
              </a:solidFill>
            </a:endParaRPr>
          </a:p>
        </p:txBody>
      </p:sp>
      <p:pic>
        <p:nvPicPr>
          <p:cNvPr id="6" name="圖片 5"/>
          <p:cNvPicPr>
            <a:picLocks noChangeAspect="1"/>
          </p:cNvPicPr>
          <p:nvPr/>
        </p:nvPicPr>
        <p:blipFill>
          <a:blip r:embed="rId3" cstate="email">
            <a:duotone>
              <a:schemeClr val="bg2"/>
              <a:srgbClr val="FFF1C1"/>
            </a:duotone>
            <a:extLst>
              <a:ext uri="{28A0092B-C50C-407E-A947-70E740481C1C}">
                <a14:useLocalDpi xmlns:a14="http://schemas.microsoft.com/office/drawing/2010/main"/>
              </a:ext>
            </a:extLst>
          </a:blip>
          <a:stretch>
            <a:fillRect/>
          </a:stretch>
        </p:blipFill>
        <p:spPr>
          <a:xfrm>
            <a:off x="10847899" y="3"/>
            <a:ext cx="1344124" cy="1428736"/>
          </a:xfrm>
          <a:prstGeom prst="rect">
            <a:avLst/>
          </a:prstGeom>
          <a:noFill/>
          <a:ln>
            <a:noFill/>
          </a:ln>
        </p:spPr>
      </p:pic>
    </p:spTree>
    <p:extLst>
      <p:ext uri="{BB962C8B-B14F-4D97-AF65-F5344CB8AC3E}">
        <p14:creationId xmlns:p14="http://schemas.microsoft.com/office/powerpoint/2010/main" val="3968355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8" name="矩形 7"/>
          <p:cNvSpPr/>
          <p:nvPr/>
        </p:nvSpPr>
        <p:spPr>
          <a:xfrm>
            <a:off x="4" y="0"/>
            <a:ext cx="897600" cy="6858000"/>
          </a:xfrm>
          <a:prstGeom prst="rect">
            <a:avLst/>
          </a:prstGeom>
          <a:blipFill>
            <a:blip r:embed="rId2" cstate="email">
              <a:alphaModFix amt="40000"/>
              <a:extLst>
                <a:ext uri="{28A0092B-C50C-407E-A947-70E740481C1C}">
                  <a14:useLocalDpi xmlns:a14="http://schemas.microsoft.com/office/drawing/2010/main"/>
                </a:ext>
              </a:extLst>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lIns="91322" tIns="45661" rIns="91322" bIns="45661" rtlCol="0" anchor="ctr"/>
          <a:lstStyle/>
          <a:p>
            <a:pPr algn="ctr" eaLnBrk="1" fontAlgn="auto" hangingPunct="1">
              <a:spcBef>
                <a:spcPts val="0"/>
              </a:spcBef>
              <a:spcAft>
                <a:spcPts val="0"/>
              </a:spcAft>
            </a:pPr>
            <a:endParaRPr kumimoji="0" lang="zh-CN" altLang="en-US" sz="1800">
              <a:solidFill>
                <a:prstClr val="white"/>
              </a:solidFill>
            </a:endParaRPr>
          </a:p>
        </p:txBody>
      </p:sp>
      <p:sp>
        <p:nvSpPr>
          <p:cNvPr id="2" name="標題 1"/>
          <p:cNvSpPr>
            <a:spLocks noGrp="1"/>
          </p:cNvSpPr>
          <p:nvPr>
            <p:ph type="title"/>
          </p:nvPr>
        </p:nvSpPr>
        <p:spPr>
          <a:xfrm>
            <a:off x="614907" y="5357826"/>
            <a:ext cx="10968300" cy="768028"/>
          </a:xfrm>
        </p:spPr>
        <p:txBody>
          <a:bodyPr anchor="ctr"/>
          <a:lstStyle>
            <a:lvl1pPr algn="ctr">
              <a:defRPr lang="zh-CN" altLang="en-US" sz="3600" b="0" kern="1200" spc="50" dirty="0">
                <a:ln w="12700">
                  <a:noFill/>
                  <a:prstDash val="solid"/>
                </a:ln>
                <a:solidFill>
                  <a:schemeClr val="accent4"/>
                </a:solidFill>
                <a:effectLst>
                  <a:outerShdw blurRad="38100" dist="20320" dir="2700000" algn="tl" rotWithShape="0">
                    <a:srgbClr val="000000">
                      <a:alpha val="70000"/>
                    </a:srgbClr>
                  </a:outerShdw>
                </a:effectLst>
                <a:latin typeface="+mj-lt"/>
                <a:ea typeface="+mj-ea"/>
                <a:cs typeface="+mj-cs"/>
              </a:defRPr>
            </a:lvl1pPr>
          </a:lstStyle>
          <a:p>
            <a:r>
              <a:rPr kumimoji="0" lang="zh-TW" altLang="en-US" smtClean="0"/>
              <a:t>按一下以編輯母片標題樣式</a:t>
            </a:r>
            <a:endParaRPr kumimoji="0" lang="en-US"/>
          </a:p>
        </p:txBody>
      </p:sp>
      <p:sp>
        <p:nvSpPr>
          <p:cNvPr id="3" name="內容版面配置區 2"/>
          <p:cNvSpPr>
            <a:spLocks noGrp="1"/>
          </p:cNvSpPr>
          <p:nvPr>
            <p:ph idx="1"/>
          </p:nvPr>
        </p:nvSpPr>
        <p:spPr>
          <a:xfrm>
            <a:off x="613845" y="428615"/>
            <a:ext cx="6815667" cy="48577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文字版面配置區 3"/>
          <p:cNvSpPr>
            <a:spLocks noGrp="1"/>
          </p:cNvSpPr>
          <p:nvPr>
            <p:ph type="body" sz="half" idx="2"/>
          </p:nvPr>
        </p:nvSpPr>
        <p:spPr>
          <a:xfrm>
            <a:off x="7572127" y="1357298"/>
            <a:ext cx="4011084" cy="3929090"/>
          </a:xfrm>
        </p:spPr>
        <p:txBody>
          <a:bodyPr/>
          <a:lstStyle>
            <a:lvl1pPr marL="0" indent="0">
              <a:buNone/>
              <a:defRPr sz="1400"/>
            </a:lvl1pPr>
            <a:lvl2pPr marL="456607" indent="0">
              <a:buNone/>
              <a:defRPr sz="1200"/>
            </a:lvl2pPr>
            <a:lvl3pPr marL="913214" indent="0">
              <a:buNone/>
              <a:defRPr sz="1000"/>
            </a:lvl3pPr>
            <a:lvl4pPr marL="1369822" indent="0">
              <a:buNone/>
              <a:defRPr sz="900"/>
            </a:lvl4pPr>
            <a:lvl5pPr marL="1826428" indent="0">
              <a:buNone/>
              <a:defRPr sz="900"/>
            </a:lvl5pPr>
            <a:lvl6pPr marL="2283034" indent="0">
              <a:buNone/>
              <a:defRPr sz="900"/>
            </a:lvl6pPr>
            <a:lvl7pPr marL="2739643" indent="0">
              <a:buNone/>
              <a:defRPr sz="900"/>
            </a:lvl7pPr>
            <a:lvl8pPr marL="3196250" indent="0">
              <a:buNone/>
              <a:defRPr sz="900"/>
            </a:lvl8pPr>
            <a:lvl9pPr marL="3652859" indent="0">
              <a:buNone/>
              <a:defRPr sz="9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C1129E51-67EE-4875-B724-C967C8F85565}" type="datetime1">
              <a:rPr lang="en-US" altLang="zh-TW" smtClean="0">
                <a:solidFill>
                  <a:prstClr val="white"/>
                </a:solidFill>
              </a:rPr>
              <a:pPr/>
              <a:t>11/20/2024</a:t>
            </a:fld>
            <a:endParaRPr lang="zh-TW" altLang="en-US">
              <a:solidFill>
                <a:prstClr val="white"/>
              </a:solidFill>
            </a:endParaRPr>
          </a:p>
        </p:txBody>
      </p:sp>
      <p:sp>
        <p:nvSpPr>
          <p:cNvPr id="6" name="頁尾版面配置區 5"/>
          <p:cNvSpPr>
            <a:spLocks noGrp="1"/>
          </p:cNvSpPr>
          <p:nvPr>
            <p:ph type="ftr" sz="quarter" idx="11"/>
          </p:nvPr>
        </p:nvSpPr>
        <p:spPr/>
        <p:txBody>
          <a:bodyPr/>
          <a:lstStyle/>
          <a:p>
            <a:endParaRPr lang="zh-TW" altLang="en-US">
              <a:solidFill>
                <a:prstClr val="white"/>
              </a:solidFill>
            </a:endParaRPr>
          </a:p>
        </p:txBody>
      </p:sp>
      <p:sp>
        <p:nvSpPr>
          <p:cNvPr id="7" name="投影片編號版面配置區 6"/>
          <p:cNvSpPr>
            <a:spLocks noGrp="1"/>
          </p:cNvSpPr>
          <p:nvPr>
            <p:ph type="sldNum" sz="quarter" idx="12"/>
          </p:nvPr>
        </p:nvSpPr>
        <p:spPr/>
        <p:txBody>
          <a:bodyPr/>
          <a:lstStyle/>
          <a:p>
            <a:fld id="{E8C80D2A-EA4E-4A37-A9DF-772D0EA46EC5}" type="slidenum">
              <a:rPr lang="en-US" altLang="zh-TW" smtClean="0">
                <a:solidFill>
                  <a:srgbClr val="33BD56">
                    <a:shade val="75000"/>
                  </a:srgbClr>
                </a:solidFill>
              </a:rPr>
              <a:pPr/>
              <a:t>‹#›</a:t>
            </a:fld>
            <a:endParaRPr lang="zh-TW" altLang="en-US">
              <a:solidFill>
                <a:srgbClr val="33BD56">
                  <a:shade val="75000"/>
                </a:srgbClr>
              </a:solidFill>
            </a:endParaRPr>
          </a:p>
        </p:txBody>
      </p:sp>
      <p:pic>
        <p:nvPicPr>
          <p:cNvPr id="9" name="圖片 8"/>
          <p:cNvPicPr>
            <a:picLocks noChangeAspect="1"/>
          </p:cNvPicPr>
          <p:nvPr/>
        </p:nvPicPr>
        <p:blipFill>
          <a:blip r:embed="rId3" cstate="email">
            <a:duotone>
              <a:schemeClr val="bg2"/>
              <a:srgbClr val="FFF1C1"/>
            </a:duotone>
            <a:extLst>
              <a:ext uri="{28A0092B-C50C-407E-A947-70E740481C1C}">
                <a14:useLocalDpi xmlns:a14="http://schemas.microsoft.com/office/drawing/2010/main"/>
              </a:ext>
            </a:extLst>
          </a:blip>
          <a:stretch>
            <a:fillRect/>
          </a:stretch>
        </p:blipFill>
        <p:spPr>
          <a:xfrm>
            <a:off x="10847899" y="3"/>
            <a:ext cx="1344124" cy="1428736"/>
          </a:xfrm>
          <a:prstGeom prst="rect">
            <a:avLst/>
          </a:prstGeom>
          <a:noFill/>
          <a:ln>
            <a:noFill/>
          </a:ln>
        </p:spPr>
      </p:pic>
    </p:spTree>
    <p:extLst>
      <p:ext uri="{BB962C8B-B14F-4D97-AF65-F5344CB8AC3E}">
        <p14:creationId xmlns:p14="http://schemas.microsoft.com/office/powerpoint/2010/main" val="1489266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8" name="矩形 7"/>
          <p:cNvSpPr/>
          <p:nvPr/>
        </p:nvSpPr>
        <p:spPr>
          <a:xfrm>
            <a:off x="8" y="0"/>
            <a:ext cx="892800" cy="6858000"/>
          </a:xfrm>
          <a:prstGeom prst="rect">
            <a:avLst/>
          </a:prstGeom>
          <a:blipFill>
            <a:blip r:embed="rId2" cstate="email">
              <a:alphaModFix amt="40000"/>
              <a:extLst>
                <a:ext uri="{28A0092B-C50C-407E-A947-70E740481C1C}">
                  <a14:useLocalDpi xmlns:a14="http://schemas.microsoft.com/office/drawing/2010/main"/>
                </a:ext>
              </a:extLst>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lIns="91322" tIns="45661" rIns="91322" bIns="45661" rtlCol="0" anchor="ctr"/>
          <a:lstStyle/>
          <a:p>
            <a:pPr algn="ctr" eaLnBrk="1" fontAlgn="auto" hangingPunct="1">
              <a:spcBef>
                <a:spcPts val="0"/>
              </a:spcBef>
              <a:spcAft>
                <a:spcPts val="0"/>
              </a:spcAft>
            </a:pPr>
            <a:endParaRPr kumimoji="0" lang="zh-CN" altLang="en-US" sz="1800">
              <a:solidFill>
                <a:prstClr val="white"/>
              </a:solidFill>
            </a:endParaRPr>
          </a:p>
        </p:txBody>
      </p:sp>
      <p:sp>
        <p:nvSpPr>
          <p:cNvPr id="2" name="標題 1"/>
          <p:cNvSpPr>
            <a:spLocks noGrp="1"/>
          </p:cNvSpPr>
          <p:nvPr>
            <p:ph type="title"/>
          </p:nvPr>
        </p:nvSpPr>
        <p:spPr>
          <a:xfrm>
            <a:off x="927064" y="214290"/>
            <a:ext cx="9931469" cy="781052"/>
          </a:xfrm>
        </p:spPr>
        <p:txBody>
          <a:bodyPr anchor="ctr"/>
          <a:lstStyle>
            <a:lvl1pPr algn="ctr" rtl="0">
              <a:spcBef>
                <a:spcPct val="0"/>
              </a:spcBef>
              <a:buNone/>
              <a:defRPr sz="3600" b="0" kern="1200" spc="50">
                <a:ln w="12700">
                  <a:noFill/>
                  <a:prstDash val="solid"/>
                </a:ln>
                <a:solidFill>
                  <a:schemeClr val="accent4"/>
                </a:solidFill>
                <a:effectLst>
                  <a:outerShdw blurRad="38100" dist="20320" dir="2700000" algn="tl" rotWithShape="0">
                    <a:srgbClr val="000000">
                      <a:alpha val="70000"/>
                    </a:srgbClr>
                  </a:outerShdw>
                </a:effectLst>
                <a:latin typeface="+mj-lt"/>
                <a:ea typeface="+mj-ea"/>
                <a:cs typeface="+mj-cs"/>
              </a:defRPr>
            </a:lvl1pPr>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908020" y="1000108"/>
            <a:ext cx="9936480" cy="5214974"/>
          </a:xfrm>
          <a:prstGeom prst="snip2DiagRect">
            <a:avLst>
              <a:gd name="adj1" fmla="val 0"/>
              <a:gd name="adj2" fmla="val 17946"/>
            </a:avLst>
          </a:prstGeom>
        </p:spPr>
        <p:style>
          <a:lnRef idx="2">
            <a:schemeClr val="accent1"/>
          </a:lnRef>
          <a:fillRef idx="1">
            <a:schemeClr val="lt1"/>
          </a:fillRef>
          <a:effectRef idx="0">
            <a:schemeClr val="accent1"/>
          </a:effectRef>
          <a:fontRef idx="minor">
            <a:schemeClr val="dk1"/>
          </a:fontRef>
        </p:style>
        <p:txBody>
          <a:bodyPr/>
          <a:lstStyle>
            <a:lvl1pPr marL="0" indent="0">
              <a:buNone/>
              <a:defRPr sz="3200"/>
            </a:lvl1pPr>
            <a:lvl2pPr marL="456607" indent="0">
              <a:buNone/>
              <a:defRPr sz="2800"/>
            </a:lvl2pPr>
            <a:lvl3pPr marL="913214" indent="0">
              <a:buNone/>
              <a:defRPr sz="2400"/>
            </a:lvl3pPr>
            <a:lvl4pPr marL="1369822" indent="0">
              <a:buNone/>
              <a:defRPr sz="2000"/>
            </a:lvl4pPr>
            <a:lvl5pPr marL="1826428" indent="0">
              <a:buNone/>
              <a:defRPr sz="2000"/>
            </a:lvl5pPr>
            <a:lvl6pPr marL="2283034" indent="0">
              <a:buNone/>
              <a:defRPr sz="2000"/>
            </a:lvl6pPr>
            <a:lvl7pPr marL="2739643" indent="0">
              <a:buNone/>
              <a:defRPr sz="2000"/>
            </a:lvl7pPr>
            <a:lvl8pPr marL="3196250" indent="0">
              <a:buNone/>
              <a:defRPr sz="2000"/>
            </a:lvl8pPr>
            <a:lvl9pPr marL="3652859" indent="0">
              <a:buNone/>
              <a:defRPr sz="2000"/>
            </a:lvl9pPr>
          </a:lstStyle>
          <a:p>
            <a:r>
              <a:rPr kumimoji="0" lang="zh-TW" altLang="en-US" smtClean="0"/>
              <a:t>按一下圖示以新增圖片</a:t>
            </a:r>
            <a:endParaRPr kumimoji="0" lang="en-US"/>
          </a:p>
        </p:txBody>
      </p:sp>
      <p:sp>
        <p:nvSpPr>
          <p:cNvPr id="4" name="文字版面配置區 3"/>
          <p:cNvSpPr>
            <a:spLocks noGrp="1"/>
          </p:cNvSpPr>
          <p:nvPr>
            <p:ph type="body" sz="half" idx="2"/>
          </p:nvPr>
        </p:nvSpPr>
        <p:spPr>
          <a:xfrm>
            <a:off x="6604015" y="6243659"/>
            <a:ext cx="4240500" cy="614367"/>
          </a:xfrm>
        </p:spPr>
        <p:txBody>
          <a:bodyPr anchor="t"/>
          <a:lstStyle>
            <a:lvl1pPr marL="0" indent="0" algn="r">
              <a:buNone/>
              <a:defRPr sz="1400"/>
            </a:lvl1pPr>
            <a:lvl2pPr marL="456607" indent="0" algn="r">
              <a:buNone/>
              <a:defRPr sz="1200"/>
            </a:lvl2pPr>
            <a:lvl3pPr marL="913214" indent="0" algn="r">
              <a:buNone/>
              <a:defRPr sz="1000"/>
            </a:lvl3pPr>
            <a:lvl4pPr marL="1369822" indent="0" algn="r">
              <a:buNone/>
              <a:defRPr sz="900"/>
            </a:lvl4pPr>
            <a:lvl5pPr marL="1826428" indent="0" algn="r">
              <a:buNone/>
              <a:defRPr sz="900"/>
            </a:lvl5pPr>
            <a:lvl6pPr marL="2283034" indent="0">
              <a:buNone/>
              <a:defRPr sz="900"/>
            </a:lvl6pPr>
            <a:lvl7pPr marL="2739643" indent="0">
              <a:buNone/>
              <a:defRPr sz="900"/>
            </a:lvl7pPr>
            <a:lvl8pPr marL="3196250" indent="0">
              <a:buNone/>
              <a:defRPr sz="900"/>
            </a:lvl8pPr>
            <a:lvl9pPr marL="3652859" indent="0">
              <a:buNone/>
              <a:defRPr sz="900"/>
            </a:lvl9pPr>
          </a:lstStyle>
          <a:p>
            <a:pPr lvl="0" eaLnBrk="1" latinLnBrk="0" hangingPunct="1"/>
            <a:r>
              <a:rPr kumimoji="0" lang="zh-TW" altLang="en-US" smtClean="0"/>
              <a:t>按一下以編輯母片文字樣式</a:t>
            </a:r>
          </a:p>
        </p:txBody>
      </p:sp>
      <p:sp>
        <p:nvSpPr>
          <p:cNvPr id="5" name="日期版面配置區 4"/>
          <p:cNvSpPr>
            <a:spLocks noGrp="1"/>
          </p:cNvSpPr>
          <p:nvPr>
            <p:ph type="dt" sz="half" idx="10"/>
          </p:nvPr>
        </p:nvSpPr>
        <p:spPr>
          <a:xfrm>
            <a:off x="812801" y="6492904"/>
            <a:ext cx="2235179" cy="365125"/>
          </a:xfrm>
        </p:spPr>
        <p:txBody>
          <a:bodyPr/>
          <a:lstStyle/>
          <a:p>
            <a:fld id="{57A2979D-8BCB-49ED-A6DE-E2CAE8FE00A1}" type="datetime1">
              <a:rPr lang="en-US" altLang="zh-TW" smtClean="0">
                <a:solidFill>
                  <a:prstClr val="white"/>
                </a:solidFill>
              </a:rPr>
              <a:pPr/>
              <a:t>11/20/2024</a:t>
            </a:fld>
            <a:endParaRPr lang="zh-TW" altLang="en-US">
              <a:solidFill>
                <a:prstClr val="white"/>
              </a:solidFill>
            </a:endParaRPr>
          </a:p>
        </p:txBody>
      </p:sp>
      <p:sp>
        <p:nvSpPr>
          <p:cNvPr id="6" name="頁尾版面配置區 5"/>
          <p:cNvSpPr>
            <a:spLocks noGrp="1"/>
          </p:cNvSpPr>
          <p:nvPr>
            <p:ph type="ftr" sz="quarter" idx="11"/>
          </p:nvPr>
        </p:nvSpPr>
        <p:spPr>
          <a:xfrm>
            <a:off x="3047981" y="6492902"/>
            <a:ext cx="3524275" cy="365125"/>
          </a:xfrm>
        </p:spPr>
        <p:txBody>
          <a:bodyPr/>
          <a:lstStyle/>
          <a:p>
            <a:endParaRPr lang="zh-TW" altLang="en-US">
              <a:solidFill>
                <a:prstClr val="white"/>
              </a:solidFill>
            </a:endParaRPr>
          </a:p>
        </p:txBody>
      </p:sp>
      <p:sp>
        <p:nvSpPr>
          <p:cNvPr id="7" name="投影片編號版面配置區 6"/>
          <p:cNvSpPr>
            <a:spLocks noGrp="1"/>
          </p:cNvSpPr>
          <p:nvPr>
            <p:ph type="sldNum" sz="quarter" idx="12"/>
          </p:nvPr>
        </p:nvSpPr>
        <p:spPr>
          <a:xfrm>
            <a:off x="910764" y="5347005"/>
            <a:ext cx="1161600" cy="871200"/>
          </a:xfrm>
          <a:prstGeom prst="rtTriangle">
            <a:avLst/>
          </a:prstGeom>
          <a:noFill/>
        </p:spPr>
        <p:style>
          <a:lnRef idx="2">
            <a:schemeClr val="accent1"/>
          </a:lnRef>
          <a:fillRef idx="1">
            <a:schemeClr val="lt1"/>
          </a:fillRef>
          <a:effectRef idx="0">
            <a:schemeClr val="accent1"/>
          </a:effectRef>
          <a:fontRef idx="minor">
            <a:schemeClr val="dk1"/>
          </a:fontRef>
        </p:style>
        <p:txBody>
          <a:bodyPr/>
          <a:lstStyle/>
          <a:p>
            <a:fld id="{E8C80D2A-EA4E-4A37-A9DF-772D0EA46EC5}" type="slidenum">
              <a:rPr lang="en-US" altLang="zh-TW" smtClean="0">
                <a:solidFill>
                  <a:prstClr val="white"/>
                </a:solidFill>
              </a:rPr>
              <a:pPr/>
              <a:t>‹#›</a:t>
            </a:fld>
            <a:endParaRPr lang="zh-TW" altLang="en-US">
              <a:solidFill>
                <a:prstClr val="white"/>
              </a:solidFill>
            </a:endParaRPr>
          </a:p>
        </p:txBody>
      </p:sp>
      <p:pic>
        <p:nvPicPr>
          <p:cNvPr id="9" name="圖片 8"/>
          <p:cNvPicPr>
            <a:picLocks noChangeAspect="1"/>
          </p:cNvPicPr>
          <p:nvPr/>
        </p:nvPicPr>
        <p:blipFill>
          <a:blip r:embed="rId3" cstate="email">
            <a:duotone>
              <a:schemeClr val="bg2"/>
              <a:srgbClr val="FFF1C1"/>
            </a:duotone>
            <a:extLst>
              <a:ext uri="{28A0092B-C50C-407E-A947-70E740481C1C}">
                <a14:useLocalDpi xmlns:a14="http://schemas.microsoft.com/office/drawing/2010/main"/>
              </a:ext>
            </a:extLst>
          </a:blip>
          <a:stretch>
            <a:fillRect/>
          </a:stretch>
        </p:blipFill>
        <p:spPr>
          <a:xfrm>
            <a:off x="10847899" y="3"/>
            <a:ext cx="1344124" cy="1428736"/>
          </a:xfrm>
          <a:prstGeom prst="rect">
            <a:avLst/>
          </a:prstGeom>
          <a:noFill/>
          <a:ln>
            <a:noFill/>
          </a:ln>
        </p:spPr>
      </p:pic>
    </p:spTree>
    <p:extLst>
      <p:ext uri="{BB962C8B-B14F-4D97-AF65-F5344CB8AC3E}">
        <p14:creationId xmlns:p14="http://schemas.microsoft.com/office/powerpoint/2010/main" val="976655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7" name="矩形 6"/>
          <p:cNvSpPr/>
          <p:nvPr/>
        </p:nvSpPr>
        <p:spPr>
          <a:xfrm>
            <a:off x="8" y="0"/>
            <a:ext cx="892800" cy="6858000"/>
          </a:xfrm>
          <a:prstGeom prst="rect">
            <a:avLst/>
          </a:prstGeom>
          <a:blipFill>
            <a:blip r:embed="rId2" cstate="email">
              <a:alphaModFix amt="40000"/>
              <a:extLst>
                <a:ext uri="{28A0092B-C50C-407E-A947-70E740481C1C}">
                  <a14:useLocalDpi xmlns:a14="http://schemas.microsoft.com/office/drawing/2010/main"/>
                </a:ext>
              </a:extLst>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lIns="91322" tIns="45661" rIns="91322" bIns="45661" rtlCol="0" anchor="ctr"/>
          <a:lstStyle/>
          <a:p>
            <a:pPr algn="ctr" eaLnBrk="1" fontAlgn="auto" hangingPunct="1">
              <a:spcBef>
                <a:spcPts val="0"/>
              </a:spcBef>
              <a:spcAft>
                <a:spcPts val="0"/>
              </a:spcAft>
            </a:pPr>
            <a:endParaRPr kumimoji="0" lang="zh-CN" altLang="en-US" sz="1800">
              <a:solidFill>
                <a:prstClr val="white"/>
              </a:solidFill>
            </a:endParaRPr>
          </a:p>
        </p:txBody>
      </p:sp>
      <p:sp>
        <p:nvSpPr>
          <p:cNvPr id="2" name="標題 1"/>
          <p:cNvSpPr>
            <a:spLocks noGrp="1"/>
          </p:cNvSpPr>
          <p:nvPr>
            <p:ph type="title"/>
          </p:nvPr>
        </p:nvSpPr>
        <p:spPr/>
        <p:txBody>
          <a:bodyPr/>
          <a:lstStyle>
            <a:lvl1pPr algn="r">
              <a:defRPr/>
            </a:lvl1p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609600" y="1500194"/>
            <a:ext cx="10972800" cy="4714907"/>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pPr algn="r"/>
            <a:fld id="{A6051512-973F-4780-895E-29B1B65D9F34}" type="datetime1">
              <a:rPr lang="en-US" altLang="zh-TW" smtClean="0">
                <a:solidFill>
                  <a:prstClr val="white"/>
                </a:solidFill>
              </a:rPr>
              <a:pPr algn="r"/>
              <a:t>11/20/2024</a:t>
            </a:fld>
            <a:endParaRPr lang="zh-TW" altLang="en-US" sz="1400">
              <a:solidFill>
                <a:srgbClr val="FFFFFF"/>
              </a:solidFill>
            </a:endParaRPr>
          </a:p>
        </p:txBody>
      </p:sp>
      <p:sp>
        <p:nvSpPr>
          <p:cNvPr id="5" name="頁尾版面配置區 4"/>
          <p:cNvSpPr>
            <a:spLocks noGrp="1"/>
          </p:cNvSpPr>
          <p:nvPr>
            <p:ph type="ftr" sz="quarter" idx="11"/>
          </p:nvPr>
        </p:nvSpPr>
        <p:spPr/>
        <p:txBody>
          <a:bodyPr/>
          <a:lstStyle/>
          <a:p>
            <a:pPr algn="l"/>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p>
            <a:pPr algn="ctr"/>
            <a:fld id="{EAB534A1-6402-488B-A652-E469620D7916}" type="slidenum">
              <a:rPr lang="en-US" altLang="zh-TW" sz="1600" smtClean="0">
                <a:solidFill>
                  <a:srgbClr val="33BD56">
                    <a:shade val="75000"/>
                  </a:srgbClr>
                </a:solidFill>
              </a:rPr>
              <a:pPr algn="ctr"/>
              <a:t>‹#›</a:t>
            </a:fld>
            <a:endParaRPr lang="zh-TW" altLang="en-US" sz="1600">
              <a:solidFill>
                <a:srgbClr val="33BD56">
                  <a:shade val="75000"/>
                </a:srgbClr>
              </a:solidFill>
            </a:endParaRPr>
          </a:p>
        </p:txBody>
      </p:sp>
      <p:pic>
        <p:nvPicPr>
          <p:cNvPr id="8" name="圖片 7"/>
          <p:cNvPicPr>
            <a:picLocks noChangeAspect="1"/>
          </p:cNvPicPr>
          <p:nvPr/>
        </p:nvPicPr>
        <p:blipFill>
          <a:blip r:embed="rId3" cstate="email">
            <a:duotone>
              <a:schemeClr val="bg2"/>
              <a:srgbClr val="FFF1C1"/>
            </a:duotone>
            <a:extLst>
              <a:ext uri="{28A0092B-C50C-407E-A947-70E740481C1C}">
                <a14:useLocalDpi xmlns:a14="http://schemas.microsoft.com/office/drawing/2010/main"/>
              </a:ext>
            </a:extLst>
          </a:blip>
          <a:stretch>
            <a:fillRect/>
          </a:stretch>
        </p:blipFill>
        <p:spPr>
          <a:xfrm>
            <a:off x="10847899" y="3"/>
            <a:ext cx="1344124" cy="1428736"/>
          </a:xfrm>
          <a:prstGeom prst="rect">
            <a:avLst/>
          </a:prstGeom>
          <a:noFill/>
          <a:ln>
            <a:noFill/>
          </a:ln>
        </p:spPr>
      </p:pic>
    </p:spTree>
    <p:extLst>
      <p:ext uri="{BB962C8B-B14F-4D97-AF65-F5344CB8AC3E}">
        <p14:creationId xmlns:p14="http://schemas.microsoft.com/office/powerpoint/2010/main" val="365801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7" name="矩形 6"/>
          <p:cNvSpPr/>
          <p:nvPr/>
        </p:nvSpPr>
        <p:spPr>
          <a:xfrm>
            <a:off x="8" y="0"/>
            <a:ext cx="892800" cy="6858000"/>
          </a:xfrm>
          <a:prstGeom prst="rect">
            <a:avLst/>
          </a:prstGeom>
          <a:blipFill>
            <a:blip r:embed="rId2" cstate="email">
              <a:alphaModFix amt="40000"/>
              <a:extLst>
                <a:ext uri="{28A0092B-C50C-407E-A947-70E740481C1C}">
                  <a14:useLocalDpi xmlns:a14="http://schemas.microsoft.com/office/drawing/2010/main"/>
                </a:ext>
              </a:extLst>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lIns="91322" tIns="45661" rIns="91322" bIns="45661" rtlCol="0" anchor="ctr"/>
          <a:lstStyle/>
          <a:p>
            <a:pPr algn="ctr" eaLnBrk="1" fontAlgn="auto" hangingPunct="1">
              <a:spcBef>
                <a:spcPts val="0"/>
              </a:spcBef>
              <a:spcAft>
                <a:spcPts val="0"/>
              </a:spcAft>
            </a:pPr>
            <a:endParaRPr kumimoji="0" lang="zh-CN" altLang="en-US" sz="1800">
              <a:solidFill>
                <a:prstClr val="white"/>
              </a:solidFill>
            </a:endParaRPr>
          </a:p>
        </p:txBody>
      </p:sp>
      <p:sp>
        <p:nvSpPr>
          <p:cNvPr id="2" name="直排標題 1"/>
          <p:cNvSpPr>
            <a:spLocks noGrp="1"/>
          </p:cNvSpPr>
          <p:nvPr>
            <p:ph type="title" orient="vert"/>
          </p:nvPr>
        </p:nvSpPr>
        <p:spPr>
          <a:xfrm>
            <a:off x="9715525" y="274638"/>
            <a:ext cx="1866875" cy="5940444"/>
          </a:xfrm>
        </p:spPr>
        <p:txBody>
          <a:bodyPr vert="eaVert"/>
          <a:lstStyle>
            <a:lvl1pPr algn="ctr">
              <a:defRPr>
                <a:effectLst>
                  <a:outerShdw dist="50800" dir="18900000" algn="tl" rotWithShape="0">
                    <a:srgbClr val="000000">
                      <a:alpha val="75000"/>
                    </a:srgbClr>
                  </a:outerShdw>
                </a:effectLst>
              </a:defRPr>
            </a:lvl1p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609601" y="274638"/>
            <a:ext cx="9010675" cy="5940444"/>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pPr algn="r"/>
            <a:fld id="{A6051512-973F-4780-895E-29B1B65D9F34}" type="datetime1">
              <a:rPr lang="en-US" altLang="zh-TW" smtClean="0">
                <a:solidFill>
                  <a:prstClr val="white"/>
                </a:solidFill>
              </a:rPr>
              <a:pPr algn="r"/>
              <a:t>11/20/2024</a:t>
            </a:fld>
            <a:endParaRPr lang="zh-TW" altLang="en-US" sz="1400">
              <a:solidFill>
                <a:srgbClr val="FFFFFF"/>
              </a:solidFill>
            </a:endParaRPr>
          </a:p>
        </p:txBody>
      </p:sp>
      <p:sp>
        <p:nvSpPr>
          <p:cNvPr id="5" name="頁尾版面配置區 4"/>
          <p:cNvSpPr>
            <a:spLocks noGrp="1"/>
          </p:cNvSpPr>
          <p:nvPr>
            <p:ph type="ftr" sz="quarter" idx="11"/>
          </p:nvPr>
        </p:nvSpPr>
        <p:spPr/>
        <p:txBody>
          <a:bodyPr/>
          <a:lstStyle/>
          <a:p>
            <a:pPr algn="l"/>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p>
            <a:pPr algn="ctr"/>
            <a:fld id="{EAB534A1-6402-488B-A652-E469620D7916}" type="slidenum">
              <a:rPr lang="en-US" altLang="zh-TW" sz="1600" smtClean="0">
                <a:solidFill>
                  <a:srgbClr val="33BD56">
                    <a:shade val="75000"/>
                  </a:srgbClr>
                </a:solidFill>
              </a:rPr>
              <a:pPr algn="ctr"/>
              <a:t>‹#›</a:t>
            </a:fld>
            <a:endParaRPr lang="zh-TW" altLang="en-US" sz="1600">
              <a:solidFill>
                <a:srgbClr val="33BD56">
                  <a:shade val="75000"/>
                </a:srgbClr>
              </a:solidFill>
            </a:endParaRPr>
          </a:p>
        </p:txBody>
      </p:sp>
      <p:pic>
        <p:nvPicPr>
          <p:cNvPr id="8" name="圖片 7"/>
          <p:cNvPicPr>
            <a:picLocks noChangeAspect="1"/>
          </p:cNvPicPr>
          <p:nvPr/>
        </p:nvPicPr>
        <p:blipFill>
          <a:blip r:embed="rId3" cstate="email">
            <a:duotone>
              <a:schemeClr val="bg2"/>
              <a:srgbClr val="FFF1C1"/>
            </a:duotone>
            <a:extLst>
              <a:ext uri="{28A0092B-C50C-407E-A947-70E740481C1C}">
                <a14:useLocalDpi xmlns:a14="http://schemas.microsoft.com/office/drawing/2010/main"/>
              </a:ext>
            </a:extLst>
          </a:blip>
          <a:stretch>
            <a:fillRect/>
          </a:stretch>
        </p:blipFill>
        <p:spPr>
          <a:xfrm>
            <a:off x="10847899" y="3"/>
            <a:ext cx="1344124" cy="1428736"/>
          </a:xfrm>
          <a:prstGeom prst="rect">
            <a:avLst/>
          </a:prstGeom>
          <a:noFill/>
          <a:ln>
            <a:noFill/>
          </a:ln>
        </p:spPr>
      </p:pic>
    </p:spTree>
    <p:extLst>
      <p:ext uri="{BB962C8B-B14F-4D97-AF65-F5344CB8AC3E}">
        <p14:creationId xmlns:p14="http://schemas.microsoft.com/office/powerpoint/2010/main" val="39965764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標題投影片">
    <p:bg>
      <p:bgRef idx="1003">
        <a:schemeClr val="bg2"/>
      </p:bgRef>
    </p:bg>
    <p:spTree>
      <p:nvGrpSpPr>
        <p:cNvPr id="1" name=""/>
        <p:cNvGrpSpPr/>
        <p:nvPr/>
      </p:nvGrpSpPr>
      <p:grpSpPr>
        <a:xfrm>
          <a:off x="0" y="0"/>
          <a:ext cx="0" cy="0"/>
          <a:chOff x="0" y="0"/>
          <a:chExt cx="0" cy="0"/>
        </a:xfrm>
      </p:grpSpPr>
      <p:pic>
        <p:nvPicPr>
          <p:cNvPr id="9" name="圖片 8"/>
          <p:cNvPicPr>
            <a:picLocks noChangeAspect="1"/>
          </p:cNvPicPr>
          <p:nvPr/>
        </p:nvPicPr>
        <p:blipFill>
          <a:blip r:embed="rId2" cstate="email">
            <a:duotone>
              <a:schemeClr val="bg2"/>
              <a:srgbClr val="FFF1C1"/>
            </a:duotone>
            <a:lum bright="-10000" contrast="-40000"/>
            <a:extLst>
              <a:ext uri="{28A0092B-C50C-407E-A947-70E740481C1C}">
                <a14:useLocalDpi xmlns:a14="http://schemas.microsoft.com/office/drawing/2010/main"/>
              </a:ext>
            </a:extLst>
          </a:blip>
          <a:stretch>
            <a:fillRect/>
          </a:stretch>
        </p:blipFill>
        <p:spPr>
          <a:xfrm>
            <a:off x="25" y="5214950"/>
            <a:ext cx="1962897" cy="1643050"/>
          </a:xfrm>
          <a:prstGeom prst="rect">
            <a:avLst/>
          </a:prstGeom>
          <a:noFill/>
          <a:ln>
            <a:noFill/>
          </a:ln>
        </p:spPr>
      </p:pic>
      <p:sp>
        <p:nvSpPr>
          <p:cNvPr id="2" name="標題 1"/>
          <p:cNvSpPr>
            <a:spLocks noGrp="1"/>
          </p:cNvSpPr>
          <p:nvPr>
            <p:ph type="ctrTitle"/>
          </p:nvPr>
        </p:nvSpPr>
        <p:spPr>
          <a:xfrm>
            <a:off x="914400" y="1214435"/>
            <a:ext cx="10363200" cy="1470025"/>
          </a:xfrm>
        </p:spPr>
        <p:txBody>
          <a:bodyPr/>
          <a:lstStyle>
            <a:lvl1pPr algn="ctr">
              <a:defRPr sz="4800"/>
            </a:lvl1pPr>
          </a:lstStyle>
          <a:p>
            <a:r>
              <a:rPr kumimoji="0" lang="zh-TW" altLang="en-US" smtClean="0"/>
              <a:t>按一下以編輯母片標題樣式</a:t>
            </a:r>
            <a:endParaRPr kumimoji="0" lang="en-US"/>
          </a:p>
        </p:txBody>
      </p:sp>
      <p:sp>
        <p:nvSpPr>
          <p:cNvPr id="3" name="副標題 2"/>
          <p:cNvSpPr>
            <a:spLocks noGrp="1"/>
          </p:cNvSpPr>
          <p:nvPr>
            <p:ph type="subTitle" idx="1"/>
          </p:nvPr>
        </p:nvSpPr>
        <p:spPr>
          <a:xfrm>
            <a:off x="2028980" y="2759597"/>
            <a:ext cx="8134045" cy="1740989"/>
          </a:xfrm>
        </p:spPr>
        <p:txBody>
          <a:bodyPr anchor="t"/>
          <a:lstStyle>
            <a:lvl1pPr marL="0" indent="0" algn="ctr">
              <a:buNone/>
              <a:defRPr lang="zh-CN" altLang="en-US" dirty="0">
                <a:effectLst/>
              </a:defRPr>
            </a:lvl1pPr>
            <a:lvl2pPr marL="456607" indent="0" algn="ctr">
              <a:buNone/>
              <a:defRPr>
                <a:solidFill>
                  <a:schemeClr val="tx1">
                    <a:tint val="75000"/>
                  </a:schemeClr>
                </a:solidFill>
              </a:defRPr>
            </a:lvl2pPr>
            <a:lvl3pPr marL="913214" indent="0" algn="ctr">
              <a:buNone/>
              <a:defRPr>
                <a:solidFill>
                  <a:schemeClr val="tx1">
                    <a:tint val="75000"/>
                  </a:schemeClr>
                </a:solidFill>
              </a:defRPr>
            </a:lvl3pPr>
            <a:lvl4pPr marL="1369822" indent="0" algn="ctr">
              <a:buNone/>
              <a:defRPr>
                <a:solidFill>
                  <a:schemeClr val="tx1">
                    <a:tint val="75000"/>
                  </a:schemeClr>
                </a:solidFill>
              </a:defRPr>
            </a:lvl4pPr>
            <a:lvl5pPr marL="1826428" indent="0" algn="ctr">
              <a:buNone/>
              <a:defRPr>
                <a:solidFill>
                  <a:schemeClr val="tx1">
                    <a:tint val="75000"/>
                  </a:schemeClr>
                </a:solidFill>
              </a:defRPr>
            </a:lvl5pPr>
            <a:lvl6pPr marL="2283034" indent="0" algn="ctr">
              <a:buNone/>
              <a:defRPr>
                <a:solidFill>
                  <a:schemeClr val="tx1">
                    <a:tint val="75000"/>
                  </a:schemeClr>
                </a:solidFill>
              </a:defRPr>
            </a:lvl6pPr>
            <a:lvl7pPr marL="2739643" indent="0" algn="ctr">
              <a:buNone/>
              <a:defRPr>
                <a:solidFill>
                  <a:schemeClr val="tx1">
                    <a:tint val="75000"/>
                  </a:schemeClr>
                </a:solidFill>
              </a:defRPr>
            </a:lvl7pPr>
            <a:lvl8pPr marL="3196250" indent="0" algn="ctr">
              <a:buNone/>
              <a:defRPr>
                <a:solidFill>
                  <a:schemeClr val="tx1">
                    <a:tint val="75000"/>
                  </a:schemeClr>
                </a:solidFill>
              </a:defRPr>
            </a:lvl8pPr>
            <a:lvl9pPr marL="3652859" indent="0" algn="ctr">
              <a:buNone/>
              <a:defRPr>
                <a:solidFill>
                  <a:schemeClr val="tx1">
                    <a:tint val="75000"/>
                  </a:schemeClr>
                </a:solidFill>
              </a:defRPr>
            </a:lvl9pPr>
          </a:lstStyle>
          <a:p>
            <a:r>
              <a:rPr kumimoji="0" lang="zh-TW" altLang="en-US" smtClean="0"/>
              <a:t>按一下以編輯母片副標題樣式</a:t>
            </a:r>
            <a:endParaRPr kumimoji="0" lang="en-US"/>
          </a:p>
        </p:txBody>
      </p:sp>
      <p:sp>
        <p:nvSpPr>
          <p:cNvPr id="4" name="日期版面配置區 3"/>
          <p:cNvSpPr>
            <a:spLocks noGrp="1"/>
          </p:cNvSpPr>
          <p:nvPr>
            <p:ph type="dt" sz="half" idx="10"/>
          </p:nvPr>
        </p:nvSpPr>
        <p:spPr/>
        <p:txBody>
          <a:bodyPr/>
          <a:lstStyle/>
          <a:p>
            <a:fld id="{382727A4-F97A-4C4B-8A87-556224F8E8AE}" type="datetime1">
              <a:rPr lang="en-US" altLang="zh-TW" smtClean="0">
                <a:solidFill>
                  <a:prstClr val="white"/>
                </a:solidFill>
              </a:rPr>
              <a:pPr/>
              <a:t>11/20/2024</a:t>
            </a:fld>
            <a:endParaRPr lang="zh-TW" altLang="en-US">
              <a:solidFill>
                <a:prstClr val="white"/>
              </a:solidFill>
            </a:endParaRPr>
          </a:p>
        </p:txBody>
      </p:sp>
      <p:sp>
        <p:nvSpPr>
          <p:cNvPr id="5" name="頁尾版面配置區 4"/>
          <p:cNvSpPr>
            <a:spLocks noGrp="1"/>
          </p:cNvSpPr>
          <p:nvPr>
            <p:ph type="ftr" sz="quarter" idx="11"/>
          </p:nvPr>
        </p:nvSpPr>
        <p:spPr/>
        <p:txBody>
          <a:bodyPr/>
          <a:lstStyle/>
          <a:p>
            <a:endParaRPr lang="zh-TW" altLang="en-US">
              <a:solidFill>
                <a:prstClr val="white"/>
              </a:solidFill>
            </a:endParaRPr>
          </a:p>
        </p:txBody>
      </p:sp>
      <p:sp>
        <p:nvSpPr>
          <p:cNvPr id="6" name="投影片編號版面配置區 5"/>
          <p:cNvSpPr>
            <a:spLocks noGrp="1"/>
          </p:cNvSpPr>
          <p:nvPr>
            <p:ph type="sldNum" sz="quarter" idx="12"/>
          </p:nvPr>
        </p:nvSpPr>
        <p:spPr/>
        <p:txBody>
          <a:bodyPr/>
          <a:lstStyle/>
          <a:p>
            <a:fld id="{EAB534A1-6402-488B-A652-E469620D7916}" type="slidenum">
              <a:rPr lang="en-US" altLang="zh-TW" smtClean="0">
                <a:solidFill>
                  <a:srgbClr val="33BD56">
                    <a:shade val="75000"/>
                  </a:srgbClr>
                </a:solidFill>
              </a:rPr>
              <a:pPr/>
              <a:t>‹#›</a:t>
            </a:fld>
            <a:endParaRPr lang="zh-TW" altLang="en-US">
              <a:solidFill>
                <a:srgbClr val="33BD56">
                  <a:shade val="75000"/>
                </a:srgbClr>
              </a:solidFill>
            </a:endParaRPr>
          </a:p>
        </p:txBody>
      </p:sp>
    </p:spTree>
    <p:extLst>
      <p:ext uri="{BB962C8B-B14F-4D97-AF65-F5344CB8AC3E}">
        <p14:creationId xmlns:p14="http://schemas.microsoft.com/office/powerpoint/2010/main" val="2464075810"/>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7" name="矩形 6"/>
          <p:cNvSpPr/>
          <p:nvPr/>
        </p:nvSpPr>
        <p:spPr>
          <a:xfrm>
            <a:off x="8" y="0"/>
            <a:ext cx="892800" cy="6858000"/>
          </a:xfrm>
          <a:prstGeom prst="rect">
            <a:avLst/>
          </a:prstGeom>
          <a:blipFill>
            <a:blip r:embed="rId2" cstate="email">
              <a:alphaModFix amt="40000"/>
              <a:extLst>
                <a:ext uri="{28A0092B-C50C-407E-A947-70E740481C1C}">
                  <a14:useLocalDpi xmlns:a14="http://schemas.microsoft.com/office/drawing/2010/main"/>
                </a:ext>
              </a:extLst>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lIns="91322" tIns="45661" rIns="91322" bIns="45661" rtlCol="0" anchor="ctr"/>
          <a:lstStyle/>
          <a:p>
            <a:pPr algn="ctr" eaLnBrk="1" fontAlgn="auto" hangingPunct="1">
              <a:spcBef>
                <a:spcPts val="0"/>
              </a:spcBef>
              <a:spcAft>
                <a:spcPts val="0"/>
              </a:spcAft>
            </a:pPr>
            <a:endParaRPr kumimoji="0" lang="zh-CN" altLang="en-US" sz="1800">
              <a:solidFill>
                <a:prstClr val="white"/>
              </a:solidFill>
            </a:endParaRPr>
          </a:p>
        </p:txBody>
      </p:sp>
      <p:sp>
        <p:nvSpPr>
          <p:cNvPr id="2" name="標題 1"/>
          <p:cNvSpPr>
            <a:spLocks noGrp="1"/>
          </p:cNvSpPr>
          <p:nvPr>
            <p:ph type="title"/>
          </p:nvPr>
        </p:nvSpPr>
        <p:spPr/>
        <p:txBody>
          <a:bodyPr/>
          <a:lstStyle>
            <a:lvl1pPr algn="l">
              <a:defRPr/>
            </a:lvl1pPr>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4297AA7D-3B69-4E48-962A-320C30A13814}" type="datetime1">
              <a:rPr lang="en-US" altLang="zh-TW" smtClean="0">
                <a:solidFill>
                  <a:prstClr val="white"/>
                </a:solidFill>
              </a:rPr>
              <a:pPr/>
              <a:t>11/20/2024</a:t>
            </a:fld>
            <a:endParaRPr lang="zh-TW" altLang="en-US">
              <a:solidFill>
                <a:prstClr val="white"/>
              </a:solidFill>
            </a:endParaRPr>
          </a:p>
        </p:txBody>
      </p:sp>
      <p:sp>
        <p:nvSpPr>
          <p:cNvPr id="5" name="頁尾版面配置區 4"/>
          <p:cNvSpPr>
            <a:spLocks noGrp="1"/>
          </p:cNvSpPr>
          <p:nvPr>
            <p:ph type="ftr" sz="quarter" idx="11"/>
          </p:nvPr>
        </p:nvSpPr>
        <p:spPr/>
        <p:txBody>
          <a:bodyPr/>
          <a:lstStyle/>
          <a:p>
            <a:endParaRPr lang="zh-TW" altLang="en-US">
              <a:solidFill>
                <a:prstClr val="white"/>
              </a:solidFill>
            </a:endParaRPr>
          </a:p>
        </p:txBody>
      </p:sp>
      <p:sp>
        <p:nvSpPr>
          <p:cNvPr id="6" name="投影片編號版面配置區 5"/>
          <p:cNvSpPr>
            <a:spLocks noGrp="1"/>
          </p:cNvSpPr>
          <p:nvPr>
            <p:ph type="sldNum" sz="quarter" idx="12"/>
          </p:nvPr>
        </p:nvSpPr>
        <p:spPr/>
        <p:txBody>
          <a:bodyPr/>
          <a:lstStyle/>
          <a:p>
            <a:fld id="{E8C80D2A-EA4E-4A37-A9DF-772D0EA46EC5}" type="slidenum">
              <a:rPr lang="en-US" altLang="zh-TW" smtClean="0">
                <a:solidFill>
                  <a:prstClr val="white"/>
                </a:solidFill>
              </a:rPr>
              <a:pPr/>
              <a:t>‹#›</a:t>
            </a:fld>
            <a:endParaRPr lang="zh-TW" altLang="en-US">
              <a:solidFill>
                <a:prstClr val="white"/>
              </a:solidFill>
            </a:endParaRPr>
          </a:p>
        </p:txBody>
      </p:sp>
      <p:pic>
        <p:nvPicPr>
          <p:cNvPr id="8" name="圖片 7"/>
          <p:cNvPicPr>
            <a:picLocks noChangeAspect="1"/>
          </p:cNvPicPr>
          <p:nvPr/>
        </p:nvPicPr>
        <p:blipFill>
          <a:blip r:embed="rId3" cstate="email">
            <a:duotone>
              <a:schemeClr val="bg2"/>
              <a:srgbClr val="FFF1C1"/>
            </a:duotone>
            <a:extLst>
              <a:ext uri="{28A0092B-C50C-407E-A947-70E740481C1C}">
                <a14:useLocalDpi xmlns:a14="http://schemas.microsoft.com/office/drawing/2010/main"/>
              </a:ext>
            </a:extLst>
          </a:blip>
          <a:stretch>
            <a:fillRect/>
          </a:stretch>
        </p:blipFill>
        <p:spPr>
          <a:xfrm>
            <a:off x="10847899" y="3"/>
            <a:ext cx="1344124" cy="1428736"/>
          </a:xfrm>
          <a:prstGeom prst="rect">
            <a:avLst/>
          </a:prstGeom>
          <a:noFill/>
          <a:ln>
            <a:noFill/>
          </a:ln>
        </p:spPr>
      </p:pic>
    </p:spTree>
    <p:extLst>
      <p:ext uri="{BB962C8B-B14F-4D97-AF65-F5344CB8AC3E}">
        <p14:creationId xmlns:p14="http://schemas.microsoft.com/office/powerpoint/2010/main" val="1859573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章節標題">
    <p:bg>
      <p:bgRef idx="1003">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963084" y="4143386"/>
            <a:ext cx="10363200" cy="1362075"/>
          </a:xfrm>
        </p:spPr>
        <p:txBody>
          <a:bodyPr anchor="t"/>
          <a:lstStyle>
            <a:lvl1pPr algn="l">
              <a:defRPr sz="4000" b="1" cap="all"/>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963084" y="2643202"/>
            <a:ext cx="10363200" cy="1500187"/>
          </a:xfrm>
        </p:spPr>
        <p:txBody>
          <a:bodyPr anchor="b"/>
          <a:lstStyle>
            <a:lvl1pPr marL="0" indent="0">
              <a:buNone/>
              <a:defRPr lang="zh-CN" altLang="en-US" sz="2800" smtClean="0">
                <a:effectLst/>
              </a:defRPr>
            </a:lvl1pPr>
            <a:lvl2pPr marL="456607" indent="0">
              <a:buNone/>
              <a:defRPr lang="zh-CN" altLang="en-US" sz="2400" smtClean="0">
                <a:effectLst/>
              </a:defRPr>
            </a:lvl2pPr>
            <a:lvl3pPr marL="913214" indent="0">
              <a:buNone/>
              <a:defRPr lang="zh-CN" altLang="en-US" sz="2000" smtClean="0">
                <a:effectLst/>
              </a:defRPr>
            </a:lvl3pPr>
            <a:lvl4pPr marL="1369822" indent="0">
              <a:buNone/>
              <a:defRPr lang="zh-CN" altLang="en-US" sz="1600" smtClean="0">
                <a:effectLst/>
              </a:defRPr>
            </a:lvl4pPr>
            <a:lvl5pPr marL="1826428" indent="0">
              <a:buNone/>
              <a:defRPr lang="zh-CN" altLang="en-US" sz="1400" dirty="0" smtClean="0">
                <a:effectLst/>
              </a:defRPr>
            </a:lvl5pPr>
            <a:lvl6pPr marL="2283034" indent="0">
              <a:buNone/>
              <a:defRPr sz="1400">
                <a:solidFill>
                  <a:schemeClr val="tx1">
                    <a:tint val="75000"/>
                  </a:schemeClr>
                </a:solidFill>
              </a:defRPr>
            </a:lvl6pPr>
            <a:lvl7pPr marL="2739643" indent="0">
              <a:buNone/>
              <a:defRPr sz="1400">
                <a:solidFill>
                  <a:schemeClr val="tx1">
                    <a:tint val="75000"/>
                  </a:schemeClr>
                </a:solidFill>
              </a:defRPr>
            </a:lvl7pPr>
            <a:lvl8pPr marL="3196250" indent="0">
              <a:buNone/>
              <a:defRPr sz="1400">
                <a:solidFill>
                  <a:schemeClr val="tx1">
                    <a:tint val="75000"/>
                  </a:schemeClr>
                </a:solidFill>
              </a:defRPr>
            </a:lvl8pPr>
            <a:lvl9pPr marL="3652859" indent="0">
              <a:buNone/>
              <a:defRPr sz="1400">
                <a:solidFill>
                  <a:schemeClr val="tx1">
                    <a:tint val="75000"/>
                  </a:schemeClr>
                </a:solidFill>
              </a:defRPr>
            </a:lvl9pPr>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p>
            <a:pPr algn="r"/>
            <a:fld id="{A6051512-973F-4780-895E-29B1B65D9F34}" type="datetime1">
              <a:rPr lang="en-US" altLang="zh-TW" smtClean="0">
                <a:solidFill>
                  <a:prstClr val="white"/>
                </a:solidFill>
              </a:rPr>
              <a:pPr algn="r"/>
              <a:t>11/20/2024</a:t>
            </a:fld>
            <a:endParaRPr lang="zh-TW" altLang="en-US" sz="1400">
              <a:solidFill>
                <a:srgbClr val="FFFFFF"/>
              </a:solidFill>
            </a:endParaRPr>
          </a:p>
        </p:txBody>
      </p:sp>
      <p:sp>
        <p:nvSpPr>
          <p:cNvPr id="5" name="頁尾版面配置區 4"/>
          <p:cNvSpPr>
            <a:spLocks noGrp="1"/>
          </p:cNvSpPr>
          <p:nvPr>
            <p:ph type="ftr" sz="quarter" idx="11"/>
          </p:nvPr>
        </p:nvSpPr>
        <p:spPr/>
        <p:txBody>
          <a:bodyPr/>
          <a:lstStyle/>
          <a:p>
            <a:pPr algn="l"/>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p>
            <a:pPr algn="ctr"/>
            <a:fld id="{EAB534A1-6402-488B-A652-E469620D7916}" type="slidenum">
              <a:rPr lang="en-US" altLang="zh-TW" sz="1600" smtClean="0">
                <a:solidFill>
                  <a:srgbClr val="33BD56">
                    <a:shade val="75000"/>
                  </a:srgbClr>
                </a:solidFill>
              </a:rPr>
              <a:pPr algn="ctr"/>
              <a:t>‹#›</a:t>
            </a:fld>
            <a:endParaRPr lang="zh-TW" altLang="en-US" sz="1600">
              <a:solidFill>
                <a:srgbClr val="33BD56">
                  <a:shade val="75000"/>
                </a:srgbClr>
              </a:solidFill>
            </a:endParaRPr>
          </a:p>
        </p:txBody>
      </p:sp>
      <p:pic>
        <p:nvPicPr>
          <p:cNvPr id="7" name="圖片 6"/>
          <p:cNvPicPr>
            <a:picLocks noChangeAspect="1"/>
          </p:cNvPicPr>
          <p:nvPr/>
        </p:nvPicPr>
        <p:blipFill>
          <a:blip r:embed="rId2">
            <a:duotone>
              <a:schemeClr val="bg2"/>
              <a:srgbClr val="FFF1C1"/>
            </a:duotone>
            <a:lum bright="-10000" contrast="-30000"/>
          </a:blip>
          <a:stretch>
            <a:fillRect/>
          </a:stretch>
        </p:blipFill>
        <p:spPr>
          <a:xfrm>
            <a:off x="9974181" y="0"/>
            <a:ext cx="2217819" cy="2357430"/>
          </a:xfrm>
          <a:prstGeom prst="rect">
            <a:avLst/>
          </a:prstGeom>
          <a:noFill/>
          <a:ln>
            <a:noFill/>
          </a:ln>
        </p:spPr>
      </p:pic>
    </p:spTree>
    <p:extLst>
      <p:ext uri="{BB962C8B-B14F-4D97-AF65-F5344CB8AC3E}">
        <p14:creationId xmlns:p14="http://schemas.microsoft.com/office/powerpoint/2010/main" val="4005545081"/>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矩形 7"/>
          <p:cNvSpPr/>
          <p:nvPr/>
        </p:nvSpPr>
        <p:spPr>
          <a:xfrm>
            <a:off x="0" y="0"/>
            <a:ext cx="873600" cy="6858000"/>
          </a:xfrm>
          <a:prstGeom prst="rect">
            <a:avLst/>
          </a:prstGeom>
          <a:blipFill>
            <a:blip r:embed="rId2" cstate="email">
              <a:alphaModFix amt="40000"/>
              <a:extLst>
                <a:ext uri="{28A0092B-C50C-407E-A947-70E740481C1C}">
                  <a14:useLocalDpi xmlns:a14="http://schemas.microsoft.com/office/drawing/2010/main"/>
                </a:ext>
              </a:extLst>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lIns="91322" tIns="45661" rIns="91322" bIns="45661" rtlCol="0" anchor="ctr"/>
          <a:lstStyle/>
          <a:p>
            <a:pPr algn="ctr" eaLnBrk="1" fontAlgn="auto" hangingPunct="1">
              <a:spcBef>
                <a:spcPts val="0"/>
              </a:spcBef>
              <a:spcAft>
                <a:spcPts val="0"/>
              </a:spcAft>
            </a:pPr>
            <a:endParaRPr kumimoji="0" lang="zh-CN" altLang="en-US" sz="1800">
              <a:solidFill>
                <a:prstClr val="white"/>
              </a:solidFill>
            </a:endParaRPr>
          </a:p>
        </p:txBody>
      </p:sp>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609600" y="160021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6197600" y="160021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95AFF23D-191B-43CC-B9CE-4EEF60B8AB49}" type="datetime1">
              <a:rPr lang="en-US" altLang="zh-TW" smtClean="0">
                <a:solidFill>
                  <a:prstClr val="white"/>
                </a:solidFill>
              </a:rPr>
              <a:pPr/>
              <a:t>11/20/2024</a:t>
            </a:fld>
            <a:endParaRPr lang="zh-TW" altLang="en-US">
              <a:solidFill>
                <a:prstClr val="white"/>
              </a:solidFill>
            </a:endParaRPr>
          </a:p>
        </p:txBody>
      </p:sp>
      <p:sp>
        <p:nvSpPr>
          <p:cNvPr id="6" name="頁尾版面配置區 5"/>
          <p:cNvSpPr>
            <a:spLocks noGrp="1"/>
          </p:cNvSpPr>
          <p:nvPr>
            <p:ph type="ftr" sz="quarter" idx="11"/>
          </p:nvPr>
        </p:nvSpPr>
        <p:spPr/>
        <p:txBody>
          <a:bodyPr/>
          <a:lstStyle/>
          <a:p>
            <a:endParaRPr lang="zh-TW" altLang="en-US">
              <a:solidFill>
                <a:prstClr val="white"/>
              </a:solidFill>
            </a:endParaRPr>
          </a:p>
        </p:txBody>
      </p:sp>
      <p:sp>
        <p:nvSpPr>
          <p:cNvPr id="7" name="投影片編號版面配置區 6"/>
          <p:cNvSpPr>
            <a:spLocks noGrp="1"/>
          </p:cNvSpPr>
          <p:nvPr>
            <p:ph type="sldNum" sz="quarter" idx="12"/>
          </p:nvPr>
        </p:nvSpPr>
        <p:spPr/>
        <p:txBody>
          <a:bodyPr/>
          <a:lstStyle/>
          <a:p>
            <a:fld id="{E8C80D2A-EA4E-4A37-A9DF-772D0EA46EC5}" type="slidenum">
              <a:rPr lang="en-US" altLang="zh-TW" smtClean="0">
                <a:solidFill>
                  <a:prstClr val="white"/>
                </a:solidFill>
              </a:rPr>
              <a:pPr/>
              <a:t>‹#›</a:t>
            </a:fld>
            <a:endParaRPr lang="zh-TW" altLang="en-US">
              <a:solidFill>
                <a:prstClr val="white"/>
              </a:solidFill>
            </a:endParaRPr>
          </a:p>
        </p:txBody>
      </p:sp>
      <p:pic>
        <p:nvPicPr>
          <p:cNvPr id="9" name="圖片 8"/>
          <p:cNvPicPr>
            <a:picLocks noChangeAspect="1"/>
          </p:cNvPicPr>
          <p:nvPr/>
        </p:nvPicPr>
        <p:blipFill>
          <a:blip r:embed="rId3" cstate="email">
            <a:duotone>
              <a:schemeClr val="bg2"/>
              <a:srgbClr val="FFF1C1"/>
            </a:duotone>
            <a:extLst>
              <a:ext uri="{28A0092B-C50C-407E-A947-70E740481C1C}">
                <a14:useLocalDpi xmlns:a14="http://schemas.microsoft.com/office/drawing/2010/main"/>
              </a:ext>
            </a:extLst>
          </a:blip>
          <a:stretch>
            <a:fillRect/>
          </a:stretch>
        </p:blipFill>
        <p:spPr>
          <a:xfrm>
            <a:off x="10847899" y="3"/>
            <a:ext cx="1344124" cy="1428736"/>
          </a:xfrm>
          <a:prstGeom prst="rect">
            <a:avLst/>
          </a:prstGeom>
          <a:noFill/>
          <a:ln>
            <a:noFill/>
          </a:ln>
        </p:spPr>
      </p:pic>
    </p:spTree>
    <p:extLst>
      <p:ext uri="{BB962C8B-B14F-4D97-AF65-F5344CB8AC3E}">
        <p14:creationId xmlns:p14="http://schemas.microsoft.com/office/powerpoint/2010/main" val="20047357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矩形 9"/>
          <p:cNvSpPr/>
          <p:nvPr/>
        </p:nvSpPr>
        <p:spPr>
          <a:xfrm>
            <a:off x="8" y="0"/>
            <a:ext cx="854400" cy="6858000"/>
          </a:xfrm>
          <a:prstGeom prst="rect">
            <a:avLst/>
          </a:prstGeom>
          <a:blipFill>
            <a:blip r:embed="rId2" cstate="email">
              <a:alphaModFix amt="40000"/>
              <a:extLst>
                <a:ext uri="{28A0092B-C50C-407E-A947-70E740481C1C}">
                  <a14:useLocalDpi xmlns:a14="http://schemas.microsoft.com/office/drawing/2010/main"/>
                </a:ext>
              </a:extLst>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lIns="91322" tIns="45661" rIns="91322" bIns="45661" rtlCol="0" anchor="ctr"/>
          <a:lstStyle/>
          <a:p>
            <a:pPr algn="ctr" eaLnBrk="1" fontAlgn="auto" hangingPunct="1">
              <a:spcBef>
                <a:spcPts val="0"/>
              </a:spcBef>
              <a:spcAft>
                <a:spcPts val="0"/>
              </a:spcAft>
            </a:pPr>
            <a:endParaRPr kumimoji="0" lang="zh-CN" altLang="en-US" sz="1800">
              <a:solidFill>
                <a:prstClr val="white"/>
              </a:solidFill>
            </a:endParaRPr>
          </a:p>
        </p:txBody>
      </p:sp>
      <p:sp>
        <p:nvSpPr>
          <p:cNvPr id="2" name="標題 1"/>
          <p:cNvSpPr>
            <a:spLocks noGrp="1"/>
          </p:cNvSpPr>
          <p:nvPr>
            <p:ph type="title"/>
          </p:nvPr>
        </p:nvSpPr>
        <p:spPr/>
        <p:txBody>
          <a:bodyPr/>
          <a:lstStyle>
            <a:lvl1pPr>
              <a:defRPr/>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609604" y="1535113"/>
            <a:ext cx="5386917" cy="639762"/>
          </a:xfrm>
        </p:spPr>
        <p:txBody>
          <a:bodyPr anchor="b"/>
          <a:lstStyle>
            <a:lvl1pPr marL="0" indent="0">
              <a:buNone/>
              <a:defRPr sz="2400" b="1"/>
            </a:lvl1pPr>
            <a:lvl2pPr marL="456607" indent="0">
              <a:buNone/>
              <a:defRPr sz="2000" b="1"/>
            </a:lvl2pPr>
            <a:lvl3pPr marL="913214" indent="0">
              <a:buNone/>
              <a:defRPr sz="1800" b="1"/>
            </a:lvl3pPr>
            <a:lvl4pPr marL="1369822" indent="0">
              <a:buNone/>
              <a:defRPr sz="1600" b="1"/>
            </a:lvl4pPr>
            <a:lvl5pPr marL="1826428" indent="0">
              <a:buNone/>
              <a:defRPr sz="1600" b="1"/>
            </a:lvl5pPr>
            <a:lvl6pPr marL="2283034" indent="0">
              <a:buNone/>
              <a:defRPr sz="1600" b="1"/>
            </a:lvl6pPr>
            <a:lvl7pPr marL="2739643" indent="0">
              <a:buNone/>
              <a:defRPr sz="1600" b="1"/>
            </a:lvl7pPr>
            <a:lvl8pPr marL="3196250" indent="0">
              <a:buNone/>
              <a:defRPr sz="1600" b="1"/>
            </a:lvl8pPr>
            <a:lvl9pPr marL="3652859" indent="0">
              <a:buNone/>
              <a:defRPr sz="1600" b="1"/>
            </a:lvl9pPr>
          </a:lstStyle>
          <a:p>
            <a:pPr lvl="0" eaLnBrk="1" latinLnBrk="0" hangingPunct="1"/>
            <a:r>
              <a:rPr kumimoji="0" lang="zh-TW" altLang="en-US" smtClean="0"/>
              <a:t>按一下以編輯母片文字樣式</a:t>
            </a:r>
          </a:p>
        </p:txBody>
      </p:sp>
      <p:sp>
        <p:nvSpPr>
          <p:cNvPr id="4" name="內容版面配置區 3"/>
          <p:cNvSpPr>
            <a:spLocks noGrp="1"/>
          </p:cNvSpPr>
          <p:nvPr>
            <p:ph sz="half" idx="2"/>
          </p:nvPr>
        </p:nvSpPr>
        <p:spPr>
          <a:xfrm>
            <a:off x="609604" y="2174878"/>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文字版面配置區 4"/>
          <p:cNvSpPr>
            <a:spLocks noGrp="1"/>
          </p:cNvSpPr>
          <p:nvPr>
            <p:ph type="body" sz="quarter" idx="3"/>
          </p:nvPr>
        </p:nvSpPr>
        <p:spPr>
          <a:xfrm>
            <a:off x="6193390" y="1535113"/>
            <a:ext cx="5389033" cy="639762"/>
          </a:xfrm>
        </p:spPr>
        <p:txBody>
          <a:bodyPr anchor="b"/>
          <a:lstStyle>
            <a:lvl1pPr marL="0" indent="0">
              <a:buNone/>
              <a:defRPr sz="2400" b="1"/>
            </a:lvl1pPr>
            <a:lvl2pPr marL="456607" indent="0">
              <a:buNone/>
              <a:defRPr sz="2000" b="1"/>
            </a:lvl2pPr>
            <a:lvl3pPr marL="913214" indent="0">
              <a:buNone/>
              <a:defRPr sz="1800" b="1"/>
            </a:lvl3pPr>
            <a:lvl4pPr marL="1369822" indent="0">
              <a:buNone/>
              <a:defRPr sz="1600" b="1"/>
            </a:lvl4pPr>
            <a:lvl5pPr marL="1826428" indent="0">
              <a:buNone/>
              <a:defRPr sz="1600" b="1"/>
            </a:lvl5pPr>
            <a:lvl6pPr marL="2283034" indent="0">
              <a:buNone/>
              <a:defRPr sz="1600" b="1"/>
            </a:lvl6pPr>
            <a:lvl7pPr marL="2739643" indent="0">
              <a:buNone/>
              <a:defRPr sz="1600" b="1"/>
            </a:lvl7pPr>
            <a:lvl8pPr marL="3196250" indent="0">
              <a:buNone/>
              <a:defRPr sz="1600" b="1"/>
            </a:lvl8pPr>
            <a:lvl9pPr marL="3652859" indent="0">
              <a:buNone/>
              <a:defRPr sz="1600" b="1"/>
            </a:lvl9pPr>
          </a:lstStyle>
          <a:p>
            <a:pPr lvl="0" eaLnBrk="1" latinLnBrk="0" hangingPunct="1"/>
            <a:r>
              <a:rPr kumimoji="0" lang="zh-TW" altLang="en-US" smtClean="0"/>
              <a:t>按一下以編輯母片文字樣式</a:t>
            </a:r>
          </a:p>
        </p:txBody>
      </p:sp>
      <p:sp>
        <p:nvSpPr>
          <p:cNvPr id="6" name="內容版面配置區 5"/>
          <p:cNvSpPr>
            <a:spLocks noGrp="1"/>
          </p:cNvSpPr>
          <p:nvPr>
            <p:ph sz="quarter" idx="4"/>
          </p:nvPr>
        </p:nvSpPr>
        <p:spPr>
          <a:xfrm>
            <a:off x="6193390" y="2174878"/>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p>
            <a:pPr algn="r"/>
            <a:fld id="{A6051512-973F-4780-895E-29B1B65D9F34}" type="datetime1">
              <a:rPr lang="en-US" altLang="zh-TW" smtClean="0">
                <a:solidFill>
                  <a:prstClr val="white"/>
                </a:solidFill>
              </a:rPr>
              <a:pPr algn="r"/>
              <a:t>11/20/2024</a:t>
            </a:fld>
            <a:endParaRPr lang="zh-TW" altLang="en-US" sz="1400">
              <a:solidFill>
                <a:srgbClr val="FFFFFF"/>
              </a:solidFill>
            </a:endParaRPr>
          </a:p>
        </p:txBody>
      </p:sp>
      <p:sp>
        <p:nvSpPr>
          <p:cNvPr id="8" name="頁尾版面配置區 7"/>
          <p:cNvSpPr>
            <a:spLocks noGrp="1"/>
          </p:cNvSpPr>
          <p:nvPr>
            <p:ph type="ftr" sz="quarter" idx="11"/>
          </p:nvPr>
        </p:nvSpPr>
        <p:spPr/>
        <p:txBody>
          <a:bodyPr/>
          <a:lstStyle/>
          <a:p>
            <a:pPr algn="l"/>
            <a:endParaRPr lang="zh-TW" altLang="en-US">
              <a:solidFill>
                <a:srgbClr val="FFFFFF"/>
              </a:solidFill>
            </a:endParaRPr>
          </a:p>
        </p:txBody>
      </p:sp>
      <p:sp>
        <p:nvSpPr>
          <p:cNvPr id="9" name="投影片編號版面配置區 8"/>
          <p:cNvSpPr>
            <a:spLocks noGrp="1"/>
          </p:cNvSpPr>
          <p:nvPr>
            <p:ph type="sldNum" sz="quarter" idx="12"/>
          </p:nvPr>
        </p:nvSpPr>
        <p:spPr/>
        <p:txBody>
          <a:bodyPr/>
          <a:lstStyle/>
          <a:p>
            <a:pPr algn="ctr"/>
            <a:fld id="{EAB534A1-6402-488B-A652-E469620D7916}" type="slidenum">
              <a:rPr lang="en-US" altLang="zh-TW" sz="1600" smtClean="0">
                <a:solidFill>
                  <a:srgbClr val="33BD56">
                    <a:shade val="75000"/>
                  </a:srgbClr>
                </a:solidFill>
              </a:rPr>
              <a:pPr algn="ctr"/>
              <a:t>‹#›</a:t>
            </a:fld>
            <a:endParaRPr lang="zh-TW" altLang="en-US" sz="1600">
              <a:solidFill>
                <a:srgbClr val="33BD56">
                  <a:shade val="75000"/>
                </a:srgbClr>
              </a:solidFill>
            </a:endParaRPr>
          </a:p>
        </p:txBody>
      </p:sp>
      <p:pic>
        <p:nvPicPr>
          <p:cNvPr id="11" name="圖片 10"/>
          <p:cNvPicPr>
            <a:picLocks noChangeAspect="1"/>
          </p:cNvPicPr>
          <p:nvPr/>
        </p:nvPicPr>
        <p:blipFill>
          <a:blip r:embed="rId3" cstate="email">
            <a:duotone>
              <a:schemeClr val="bg2"/>
              <a:srgbClr val="FFF1C1"/>
            </a:duotone>
            <a:extLst>
              <a:ext uri="{28A0092B-C50C-407E-A947-70E740481C1C}">
                <a14:useLocalDpi xmlns:a14="http://schemas.microsoft.com/office/drawing/2010/main"/>
              </a:ext>
            </a:extLst>
          </a:blip>
          <a:stretch>
            <a:fillRect/>
          </a:stretch>
        </p:blipFill>
        <p:spPr>
          <a:xfrm>
            <a:off x="10847899" y="3"/>
            <a:ext cx="1344124" cy="1428736"/>
          </a:xfrm>
          <a:prstGeom prst="rect">
            <a:avLst/>
          </a:prstGeom>
          <a:noFill/>
          <a:ln>
            <a:noFill/>
          </a:ln>
        </p:spPr>
      </p:pic>
    </p:spTree>
    <p:extLst>
      <p:ext uri="{BB962C8B-B14F-4D97-AF65-F5344CB8AC3E}">
        <p14:creationId xmlns:p14="http://schemas.microsoft.com/office/powerpoint/2010/main" val="4231726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5"/>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1D073E8-41AF-49B4-918E-64D12F1D53BB}" type="datetimeFigureOut">
              <a:rPr lang="zh-TW" altLang="en-US"/>
              <a:pPr>
                <a:defRPr/>
              </a:pPr>
              <a:t>2024/11/20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矩形 5"/>
          <p:cNvSpPr/>
          <p:nvPr/>
        </p:nvSpPr>
        <p:spPr>
          <a:xfrm>
            <a:off x="8" y="0"/>
            <a:ext cx="892800" cy="6858000"/>
          </a:xfrm>
          <a:prstGeom prst="rect">
            <a:avLst/>
          </a:prstGeom>
          <a:blipFill>
            <a:blip r:embed="rId2" cstate="email">
              <a:alphaModFix amt="40000"/>
              <a:extLst>
                <a:ext uri="{28A0092B-C50C-407E-A947-70E740481C1C}">
                  <a14:useLocalDpi xmlns:a14="http://schemas.microsoft.com/office/drawing/2010/main"/>
                </a:ext>
              </a:extLst>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lIns="91322" tIns="45661" rIns="91322" bIns="45661" rtlCol="0" anchor="ctr"/>
          <a:lstStyle/>
          <a:p>
            <a:pPr algn="ctr" eaLnBrk="1" fontAlgn="auto" hangingPunct="1">
              <a:spcBef>
                <a:spcPts val="0"/>
              </a:spcBef>
              <a:spcAft>
                <a:spcPts val="0"/>
              </a:spcAft>
            </a:pPr>
            <a:endParaRPr kumimoji="0" lang="zh-CN" altLang="en-US" sz="1800">
              <a:solidFill>
                <a:prstClr val="white"/>
              </a:solidFill>
            </a:endParaRPr>
          </a:p>
        </p:txBody>
      </p:sp>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p>
            <a:fld id="{6D708DCE-233E-49F9-A534-ED99266BAB70}" type="datetime1">
              <a:rPr lang="en-US" altLang="zh-TW" smtClean="0">
                <a:solidFill>
                  <a:prstClr val="white"/>
                </a:solidFill>
              </a:rPr>
              <a:pPr/>
              <a:t>11/20/2024</a:t>
            </a:fld>
            <a:endParaRPr lang="zh-TW" altLang="en-US">
              <a:solidFill>
                <a:prstClr val="white"/>
              </a:solidFill>
            </a:endParaRPr>
          </a:p>
        </p:txBody>
      </p:sp>
      <p:sp>
        <p:nvSpPr>
          <p:cNvPr id="4" name="頁尾版面配置區 3"/>
          <p:cNvSpPr>
            <a:spLocks noGrp="1"/>
          </p:cNvSpPr>
          <p:nvPr>
            <p:ph type="ftr" sz="quarter" idx="11"/>
          </p:nvPr>
        </p:nvSpPr>
        <p:spPr/>
        <p:txBody>
          <a:bodyPr/>
          <a:lstStyle/>
          <a:p>
            <a:endParaRPr lang="zh-TW" altLang="en-US">
              <a:solidFill>
                <a:prstClr val="white"/>
              </a:solidFill>
            </a:endParaRPr>
          </a:p>
        </p:txBody>
      </p:sp>
      <p:sp>
        <p:nvSpPr>
          <p:cNvPr id="5" name="投影片編號版面配置區 4"/>
          <p:cNvSpPr>
            <a:spLocks noGrp="1"/>
          </p:cNvSpPr>
          <p:nvPr>
            <p:ph type="sldNum" sz="quarter" idx="12"/>
          </p:nvPr>
        </p:nvSpPr>
        <p:spPr/>
        <p:txBody>
          <a:bodyPr/>
          <a:lstStyle/>
          <a:p>
            <a:fld id="{E8C80D2A-EA4E-4A37-A9DF-772D0EA46EC5}" type="slidenum">
              <a:rPr lang="en-US" altLang="zh-TW" smtClean="0">
                <a:solidFill>
                  <a:prstClr val="white"/>
                </a:solidFill>
              </a:rPr>
              <a:pPr/>
              <a:t>‹#›</a:t>
            </a:fld>
            <a:endParaRPr lang="zh-TW" altLang="en-US">
              <a:solidFill>
                <a:prstClr val="white"/>
              </a:solidFill>
            </a:endParaRPr>
          </a:p>
        </p:txBody>
      </p:sp>
      <p:pic>
        <p:nvPicPr>
          <p:cNvPr id="7" name="圖片 6"/>
          <p:cNvPicPr>
            <a:picLocks noChangeAspect="1"/>
          </p:cNvPicPr>
          <p:nvPr/>
        </p:nvPicPr>
        <p:blipFill>
          <a:blip r:embed="rId3" cstate="email">
            <a:duotone>
              <a:schemeClr val="bg2"/>
              <a:srgbClr val="FFF1C1"/>
            </a:duotone>
            <a:extLst>
              <a:ext uri="{28A0092B-C50C-407E-A947-70E740481C1C}">
                <a14:useLocalDpi xmlns:a14="http://schemas.microsoft.com/office/drawing/2010/main"/>
              </a:ext>
            </a:extLst>
          </a:blip>
          <a:stretch>
            <a:fillRect/>
          </a:stretch>
        </p:blipFill>
        <p:spPr>
          <a:xfrm>
            <a:off x="10847899" y="3"/>
            <a:ext cx="1344124" cy="1428736"/>
          </a:xfrm>
          <a:prstGeom prst="rect">
            <a:avLst/>
          </a:prstGeom>
          <a:noFill/>
          <a:ln>
            <a:noFill/>
          </a:ln>
        </p:spPr>
      </p:pic>
    </p:spTree>
    <p:extLst>
      <p:ext uri="{BB962C8B-B14F-4D97-AF65-F5344CB8AC3E}">
        <p14:creationId xmlns:p14="http://schemas.microsoft.com/office/powerpoint/2010/main" val="1393718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p:nvSpPr>
        <p:spPr>
          <a:xfrm>
            <a:off x="8" y="0"/>
            <a:ext cx="892800" cy="6858000"/>
          </a:xfrm>
          <a:prstGeom prst="rect">
            <a:avLst/>
          </a:prstGeom>
          <a:blipFill>
            <a:blip r:embed="rId2" cstate="email">
              <a:alphaModFix amt="40000"/>
              <a:extLst>
                <a:ext uri="{28A0092B-C50C-407E-A947-70E740481C1C}">
                  <a14:useLocalDpi xmlns:a14="http://schemas.microsoft.com/office/drawing/2010/main"/>
                </a:ext>
              </a:extLst>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lIns="91322" tIns="45661" rIns="91322" bIns="45661" rtlCol="0" anchor="ctr"/>
          <a:lstStyle/>
          <a:p>
            <a:pPr algn="ctr" eaLnBrk="1" fontAlgn="auto" hangingPunct="1">
              <a:spcBef>
                <a:spcPts val="0"/>
              </a:spcBef>
              <a:spcAft>
                <a:spcPts val="0"/>
              </a:spcAft>
            </a:pPr>
            <a:endParaRPr kumimoji="0" lang="zh-CN" altLang="en-US" sz="1800">
              <a:solidFill>
                <a:prstClr val="white"/>
              </a:solidFill>
            </a:endParaRPr>
          </a:p>
        </p:txBody>
      </p:sp>
      <p:sp>
        <p:nvSpPr>
          <p:cNvPr id="2" name="日期版面配置區 1"/>
          <p:cNvSpPr>
            <a:spLocks noGrp="1"/>
          </p:cNvSpPr>
          <p:nvPr>
            <p:ph type="dt" sz="half" idx="10"/>
          </p:nvPr>
        </p:nvSpPr>
        <p:spPr/>
        <p:txBody>
          <a:bodyPr/>
          <a:lstStyle/>
          <a:p>
            <a:fld id="{8B806245-9154-4282-8727-727393EECB43}" type="datetime1">
              <a:rPr lang="en-US" altLang="zh-TW" smtClean="0">
                <a:solidFill>
                  <a:prstClr val="white"/>
                </a:solidFill>
              </a:rPr>
              <a:pPr/>
              <a:t>11/20/2024</a:t>
            </a:fld>
            <a:endParaRPr lang="zh-TW" altLang="en-US">
              <a:solidFill>
                <a:prstClr val="white"/>
              </a:solidFill>
            </a:endParaRPr>
          </a:p>
        </p:txBody>
      </p:sp>
      <p:sp>
        <p:nvSpPr>
          <p:cNvPr id="3" name="頁尾版面配置區 2"/>
          <p:cNvSpPr>
            <a:spLocks noGrp="1"/>
          </p:cNvSpPr>
          <p:nvPr>
            <p:ph type="ftr" sz="quarter" idx="11"/>
          </p:nvPr>
        </p:nvSpPr>
        <p:spPr/>
        <p:txBody>
          <a:bodyPr/>
          <a:lstStyle/>
          <a:p>
            <a:endParaRPr lang="zh-TW" altLang="en-US">
              <a:solidFill>
                <a:prstClr val="white"/>
              </a:solidFill>
            </a:endParaRPr>
          </a:p>
        </p:txBody>
      </p:sp>
      <p:sp>
        <p:nvSpPr>
          <p:cNvPr id="4" name="投影片編號版面配置區 3"/>
          <p:cNvSpPr>
            <a:spLocks noGrp="1"/>
          </p:cNvSpPr>
          <p:nvPr>
            <p:ph type="sldNum" sz="quarter" idx="12"/>
          </p:nvPr>
        </p:nvSpPr>
        <p:spPr/>
        <p:txBody>
          <a:bodyPr/>
          <a:lstStyle/>
          <a:p>
            <a:fld id="{E8C80D2A-EA4E-4A37-A9DF-772D0EA46EC5}" type="slidenum">
              <a:rPr lang="en-US" altLang="zh-TW" smtClean="0">
                <a:solidFill>
                  <a:srgbClr val="FFFFFF"/>
                </a:solidFill>
              </a:rPr>
              <a:pPr/>
              <a:t>‹#›</a:t>
            </a:fld>
            <a:endParaRPr lang="zh-TW" altLang="en-US">
              <a:solidFill>
                <a:srgbClr val="FFFFFF"/>
              </a:solidFill>
            </a:endParaRPr>
          </a:p>
        </p:txBody>
      </p:sp>
      <p:pic>
        <p:nvPicPr>
          <p:cNvPr id="6" name="圖片 5"/>
          <p:cNvPicPr>
            <a:picLocks noChangeAspect="1"/>
          </p:cNvPicPr>
          <p:nvPr/>
        </p:nvPicPr>
        <p:blipFill>
          <a:blip r:embed="rId3" cstate="email">
            <a:duotone>
              <a:schemeClr val="bg2"/>
              <a:srgbClr val="FFF1C1"/>
            </a:duotone>
            <a:extLst>
              <a:ext uri="{28A0092B-C50C-407E-A947-70E740481C1C}">
                <a14:useLocalDpi xmlns:a14="http://schemas.microsoft.com/office/drawing/2010/main"/>
              </a:ext>
            </a:extLst>
          </a:blip>
          <a:stretch>
            <a:fillRect/>
          </a:stretch>
        </p:blipFill>
        <p:spPr>
          <a:xfrm>
            <a:off x="10847899" y="3"/>
            <a:ext cx="1344124" cy="1428736"/>
          </a:xfrm>
          <a:prstGeom prst="rect">
            <a:avLst/>
          </a:prstGeom>
          <a:noFill/>
          <a:ln>
            <a:noFill/>
          </a:ln>
        </p:spPr>
      </p:pic>
    </p:spTree>
    <p:extLst>
      <p:ext uri="{BB962C8B-B14F-4D97-AF65-F5344CB8AC3E}">
        <p14:creationId xmlns:p14="http://schemas.microsoft.com/office/powerpoint/2010/main" val="14714714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8" name="矩形 7"/>
          <p:cNvSpPr/>
          <p:nvPr/>
        </p:nvSpPr>
        <p:spPr>
          <a:xfrm>
            <a:off x="4" y="0"/>
            <a:ext cx="897600" cy="6858000"/>
          </a:xfrm>
          <a:prstGeom prst="rect">
            <a:avLst/>
          </a:prstGeom>
          <a:blipFill>
            <a:blip r:embed="rId2" cstate="email">
              <a:alphaModFix amt="40000"/>
              <a:extLst>
                <a:ext uri="{28A0092B-C50C-407E-A947-70E740481C1C}">
                  <a14:useLocalDpi xmlns:a14="http://schemas.microsoft.com/office/drawing/2010/main"/>
                </a:ext>
              </a:extLst>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lIns="91322" tIns="45661" rIns="91322" bIns="45661" rtlCol="0" anchor="ctr"/>
          <a:lstStyle/>
          <a:p>
            <a:pPr algn="ctr" eaLnBrk="1" fontAlgn="auto" hangingPunct="1">
              <a:spcBef>
                <a:spcPts val="0"/>
              </a:spcBef>
              <a:spcAft>
                <a:spcPts val="0"/>
              </a:spcAft>
            </a:pPr>
            <a:endParaRPr kumimoji="0" lang="zh-CN" altLang="en-US" sz="1800">
              <a:solidFill>
                <a:prstClr val="white"/>
              </a:solidFill>
            </a:endParaRPr>
          </a:p>
        </p:txBody>
      </p:sp>
      <p:sp>
        <p:nvSpPr>
          <p:cNvPr id="2" name="標題 1"/>
          <p:cNvSpPr>
            <a:spLocks noGrp="1"/>
          </p:cNvSpPr>
          <p:nvPr>
            <p:ph type="title"/>
          </p:nvPr>
        </p:nvSpPr>
        <p:spPr>
          <a:xfrm>
            <a:off x="614907" y="5357826"/>
            <a:ext cx="10968300" cy="768028"/>
          </a:xfrm>
        </p:spPr>
        <p:txBody>
          <a:bodyPr anchor="ctr"/>
          <a:lstStyle>
            <a:lvl1pPr algn="ctr">
              <a:defRPr lang="zh-CN" altLang="en-US" sz="3600" b="0" kern="1200" spc="50" dirty="0">
                <a:ln w="12700">
                  <a:noFill/>
                  <a:prstDash val="solid"/>
                </a:ln>
                <a:solidFill>
                  <a:schemeClr val="accent4"/>
                </a:solidFill>
                <a:effectLst>
                  <a:outerShdw blurRad="38100" dist="20320" dir="2700000" algn="tl" rotWithShape="0">
                    <a:srgbClr val="000000">
                      <a:alpha val="70000"/>
                    </a:srgbClr>
                  </a:outerShdw>
                </a:effectLst>
                <a:latin typeface="+mj-lt"/>
                <a:ea typeface="+mj-ea"/>
                <a:cs typeface="+mj-cs"/>
              </a:defRPr>
            </a:lvl1pPr>
          </a:lstStyle>
          <a:p>
            <a:r>
              <a:rPr kumimoji="0" lang="zh-TW" altLang="en-US" smtClean="0"/>
              <a:t>按一下以編輯母片標題樣式</a:t>
            </a:r>
            <a:endParaRPr kumimoji="0" lang="en-US"/>
          </a:p>
        </p:txBody>
      </p:sp>
      <p:sp>
        <p:nvSpPr>
          <p:cNvPr id="3" name="內容版面配置區 2"/>
          <p:cNvSpPr>
            <a:spLocks noGrp="1"/>
          </p:cNvSpPr>
          <p:nvPr>
            <p:ph idx="1"/>
          </p:nvPr>
        </p:nvSpPr>
        <p:spPr>
          <a:xfrm>
            <a:off x="613845" y="428609"/>
            <a:ext cx="6815667" cy="48577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文字版面配置區 3"/>
          <p:cNvSpPr>
            <a:spLocks noGrp="1"/>
          </p:cNvSpPr>
          <p:nvPr>
            <p:ph type="body" sz="half" idx="2"/>
          </p:nvPr>
        </p:nvSpPr>
        <p:spPr>
          <a:xfrm>
            <a:off x="7572127" y="1357298"/>
            <a:ext cx="4011084" cy="3929090"/>
          </a:xfrm>
        </p:spPr>
        <p:txBody>
          <a:bodyPr/>
          <a:lstStyle>
            <a:lvl1pPr marL="0" indent="0">
              <a:buNone/>
              <a:defRPr sz="1400"/>
            </a:lvl1pPr>
            <a:lvl2pPr marL="456607" indent="0">
              <a:buNone/>
              <a:defRPr sz="1200"/>
            </a:lvl2pPr>
            <a:lvl3pPr marL="913214" indent="0">
              <a:buNone/>
              <a:defRPr sz="1000"/>
            </a:lvl3pPr>
            <a:lvl4pPr marL="1369822" indent="0">
              <a:buNone/>
              <a:defRPr sz="900"/>
            </a:lvl4pPr>
            <a:lvl5pPr marL="1826428" indent="0">
              <a:buNone/>
              <a:defRPr sz="900"/>
            </a:lvl5pPr>
            <a:lvl6pPr marL="2283034" indent="0">
              <a:buNone/>
              <a:defRPr sz="900"/>
            </a:lvl6pPr>
            <a:lvl7pPr marL="2739643" indent="0">
              <a:buNone/>
              <a:defRPr sz="900"/>
            </a:lvl7pPr>
            <a:lvl8pPr marL="3196250" indent="0">
              <a:buNone/>
              <a:defRPr sz="900"/>
            </a:lvl8pPr>
            <a:lvl9pPr marL="3652859" indent="0">
              <a:buNone/>
              <a:defRPr sz="9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C1129E51-67EE-4875-B724-C967C8F85565}" type="datetime1">
              <a:rPr lang="en-US" altLang="zh-TW" smtClean="0">
                <a:solidFill>
                  <a:prstClr val="white"/>
                </a:solidFill>
              </a:rPr>
              <a:pPr/>
              <a:t>11/20/2024</a:t>
            </a:fld>
            <a:endParaRPr lang="zh-TW" altLang="en-US">
              <a:solidFill>
                <a:prstClr val="white"/>
              </a:solidFill>
            </a:endParaRPr>
          </a:p>
        </p:txBody>
      </p:sp>
      <p:sp>
        <p:nvSpPr>
          <p:cNvPr id="6" name="頁尾版面配置區 5"/>
          <p:cNvSpPr>
            <a:spLocks noGrp="1"/>
          </p:cNvSpPr>
          <p:nvPr>
            <p:ph type="ftr" sz="quarter" idx="11"/>
          </p:nvPr>
        </p:nvSpPr>
        <p:spPr/>
        <p:txBody>
          <a:bodyPr/>
          <a:lstStyle/>
          <a:p>
            <a:endParaRPr lang="zh-TW" altLang="en-US">
              <a:solidFill>
                <a:prstClr val="white"/>
              </a:solidFill>
            </a:endParaRPr>
          </a:p>
        </p:txBody>
      </p:sp>
      <p:sp>
        <p:nvSpPr>
          <p:cNvPr id="7" name="投影片編號版面配置區 6"/>
          <p:cNvSpPr>
            <a:spLocks noGrp="1"/>
          </p:cNvSpPr>
          <p:nvPr>
            <p:ph type="sldNum" sz="quarter" idx="12"/>
          </p:nvPr>
        </p:nvSpPr>
        <p:spPr/>
        <p:txBody>
          <a:bodyPr/>
          <a:lstStyle/>
          <a:p>
            <a:fld id="{E8C80D2A-EA4E-4A37-A9DF-772D0EA46EC5}" type="slidenum">
              <a:rPr lang="en-US" altLang="zh-TW" smtClean="0">
                <a:solidFill>
                  <a:srgbClr val="33BD56">
                    <a:shade val="75000"/>
                  </a:srgbClr>
                </a:solidFill>
              </a:rPr>
              <a:pPr/>
              <a:t>‹#›</a:t>
            </a:fld>
            <a:endParaRPr lang="zh-TW" altLang="en-US">
              <a:solidFill>
                <a:srgbClr val="33BD56">
                  <a:shade val="75000"/>
                </a:srgbClr>
              </a:solidFill>
            </a:endParaRPr>
          </a:p>
        </p:txBody>
      </p:sp>
      <p:pic>
        <p:nvPicPr>
          <p:cNvPr id="9" name="圖片 8"/>
          <p:cNvPicPr>
            <a:picLocks noChangeAspect="1"/>
          </p:cNvPicPr>
          <p:nvPr/>
        </p:nvPicPr>
        <p:blipFill>
          <a:blip r:embed="rId3" cstate="email">
            <a:duotone>
              <a:schemeClr val="bg2"/>
              <a:srgbClr val="FFF1C1"/>
            </a:duotone>
            <a:extLst>
              <a:ext uri="{28A0092B-C50C-407E-A947-70E740481C1C}">
                <a14:useLocalDpi xmlns:a14="http://schemas.microsoft.com/office/drawing/2010/main"/>
              </a:ext>
            </a:extLst>
          </a:blip>
          <a:stretch>
            <a:fillRect/>
          </a:stretch>
        </p:blipFill>
        <p:spPr>
          <a:xfrm>
            <a:off x="10847899" y="3"/>
            <a:ext cx="1344124" cy="1428736"/>
          </a:xfrm>
          <a:prstGeom prst="rect">
            <a:avLst/>
          </a:prstGeom>
          <a:noFill/>
          <a:ln>
            <a:noFill/>
          </a:ln>
        </p:spPr>
      </p:pic>
    </p:spTree>
    <p:extLst>
      <p:ext uri="{BB962C8B-B14F-4D97-AF65-F5344CB8AC3E}">
        <p14:creationId xmlns:p14="http://schemas.microsoft.com/office/powerpoint/2010/main" val="896979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8" name="矩形 7"/>
          <p:cNvSpPr/>
          <p:nvPr/>
        </p:nvSpPr>
        <p:spPr>
          <a:xfrm>
            <a:off x="8" y="0"/>
            <a:ext cx="892800" cy="6858000"/>
          </a:xfrm>
          <a:prstGeom prst="rect">
            <a:avLst/>
          </a:prstGeom>
          <a:blipFill>
            <a:blip r:embed="rId2" cstate="email">
              <a:alphaModFix amt="40000"/>
              <a:extLst>
                <a:ext uri="{28A0092B-C50C-407E-A947-70E740481C1C}">
                  <a14:useLocalDpi xmlns:a14="http://schemas.microsoft.com/office/drawing/2010/main"/>
                </a:ext>
              </a:extLst>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lIns="91322" tIns="45661" rIns="91322" bIns="45661" rtlCol="0" anchor="ctr"/>
          <a:lstStyle/>
          <a:p>
            <a:pPr algn="ctr" eaLnBrk="1" fontAlgn="auto" hangingPunct="1">
              <a:spcBef>
                <a:spcPts val="0"/>
              </a:spcBef>
              <a:spcAft>
                <a:spcPts val="0"/>
              </a:spcAft>
            </a:pPr>
            <a:endParaRPr kumimoji="0" lang="zh-CN" altLang="en-US" sz="1800">
              <a:solidFill>
                <a:prstClr val="white"/>
              </a:solidFill>
            </a:endParaRPr>
          </a:p>
        </p:txBody>
      </p:sp>
      <p:sp>
        <p:nvSpPr>
          <p:cNvPr id="2" name="標題 1"/>
          <p:cNvSpPr>
            <a:spLocks noGrp="1"/>
          </p:cNvSpPr>
          <p:nvPr>
            <p:ph type="title"/>
          </p:nvPr>
        </p:nvSpPr>
        <p:spPr>
          <a:xfrm>
            <a:off x="927064" y="214290"/>
            <a:ext cx="9931469" cy="781052"/>
          </a:xfrm>
        </p:spPr>
        <p:txBody>
          <a:bodyPr anchor="ctr"/>
          <a:lstStyle>
            <a:lvl1pPr algn="ctr" rtl="0">
              <a:spcBef>
                <a:spcPct val="0"/>
              </a:spcBef>
              <a:buNone/>
              <a:defRPr sz="3600" b="0" kern="1200" spc="50">
                <a:ln w="12700">
                  <a:noFill/>
                  <a:prstDash val="solid"/>
                </a:ln>
                <a:solidFill>
                  <a:schemeClr val="accent4"/>
                </a:solidFill>
                <a:effectLst>
                  <a:outerShdw blurRad="38100" dist="20320" dir="2700000" algn="tl" rotWithShape="0">
                    <a:srgbClr val="000000">
                      <a:alpha val="70000"/>
                    </a:srgbClr>
                  </a:outerShdw>
                </a:effectLst>
                <a:latin typeface="+mj-lt"/>
                <a:ea typeface="+mj-ea"/>
                <a:cs typeface="+mj-cs"/>
              </a:defRPr>
            </a:lvl1pPr>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908020" y="1000108"/>
            <a:ext cx="9936480" cy="5214974"/>
          </a:xfrm>
          <a:prstGeom prst="snip2DiagRect">
            <a:avLst>
              <a:gd name="adj1" fmla="val 0"/>
              <a:gd name="adj2" fmla="val 17946"/>
            </a:avLst>
          </a:prstGeom>
        </p:spPr>
        <p:style>
          <a:lnRef idx="2">
            <a:schemeClr val="accent1"/>
          </a:lnRef>
          <a:fillRef idx="1">
            <a:schemeClr val="lt1"/>
          </a:fillRef>
          <a:effectRef idx="0">
            <a:schemeClr val="accent1"/>
          </a:effectRef>
          <a:fontRef idx="minor">
            <a:schemeClr val="dk1"/>
          </a:fontRef>
        </p:style>
        <p:txBody>
          <a:bodyPr/>
          <a:lstStyle>
            <a:lvl1pPr marL="0" indent="0">
              <a:buNone/>
              <a:defRPr sz="3200"/>
            </a:lvl1pPr>
            <a:lvl2pPr marL="456607" indent="0">
              <a:buNone/>
              <a:defRPr sz="2800"/>
            </a:lvl2pPr>
            <a:lvl3pPr marL="913214" indent="0">
              <a:buNone/>
              <a:defRPr sz="2400"/>
            </a:lvl3pPr>
            <a:lvl4pPr marL="1369822" indent="0">
              <a:buNone/>
              <a:defRPr sz="2000"/>
            </a:lvl4pPr>
            <a:lvl5pPr marL="1826428" indent="0">
              <a:buNone/>
              <a:defRPr sz="2000"/>
            </a:lvl5pPr>
            <a:lvl6pPr marL="2283034" indent="0">
              <a:buNone/>
              <a:defRPr sz="2000"/>
            </a:lvl6pPr>
            <a:lvl7pPr marL="2739643" indent="0">
              <a:buNone/>
              <a:defRPr sz="2000"/>
            </a:lvl7pPr>
            <a:lvl8pPr marL="3196250" indent="0">
              <a:buNone/>
              <a:defRPr sz="2000"/>
            </a:lvl8pPr>
            <a:lvl9pPr marL="3652859" indent="0">
              <a:buNone/>
              <a:defRPr sz="2000"/>
            </a:lvl9pPr>
          </a:lstStyle>
          <a:p>
            <a:r>
              <a:rPr kumimoji="0" lang="zh-TW" altLang="en-US" smtClean="0"/>
              <a:t>按一下圖示以新增圖片</a:t>
            </a:r>
            <a:endParaRPr kumimoji="0" lang="en-US"/>
          </a:p>
        </p:txBody>
      </p:sp>
      <p:sp>
        <p:nvSpPr>
          <p:cNvPr id="4" name="文字版面配置區 3"/>
          <p:cNvSpPr>
            <a:spLocks noGrp="1"/>
          </p:cNvSpPr>
          <p:nvPr>
            <p:ph type="body" sz="half" idx="2"/>
          </p:nvPr>
        </p:nvSpPr>
        <p:spPr>
          <a:xfrm>
            <a:off x="6604015" y="6243653"/>
            <a:ext cx="4240500" cy="614367"/>
          </a:xfrm>
        </p:spPr>
        <p:txBody>
          <a:bodyPr anchor="t"/>
          <a:lstStyle>
            <a:lvl1pPr marL="0" indent="0" algn="r">
              <a:buNone/>
              <a:defRPr sz="1400"/>
            </a:lvl1pPr>
            <a:lvl2pPr marL="456607" indent="0" algn="r">
              <a:buNone/>
              <a:defRPr sz="1200"/>
            </a:lvl2pPr>
            <a:lvl3pPr marL="913214" indent="0" algn="r">
              <a:buNone/>
              <a:defRPr sz="1000"/>
            </a:lvl3pPr>
            <a:lvl4pPr marL="1369822" indent="0" algn="r">
              <a:buNone/>
              <a:defRPr sz="900"/>
            </a:lvl4pPr>
            <a:lvl5pPr marL="1826428" indent="0" algn="r">
              <a:buNone/>
              <a:defRPr sz="900"/>
            </a:lvl5pPr>
            <a:lvl6pPr marL="2283034" indent="0">
              <a:buNone/>
              <a:defRPr sz="900"/>
            </a:lvl6pPr>
            <a:lvl7pPr marL="2739643" indent="0">
              <a:buNone/>
              <a:defRPr sz="900"/>
            </a:lvl7pPr>
            <a:lvl8pPr marL="3196250" indent="0">
              <a:buNone/>
              <a:defRPr sz="900"/>
            </a:lvl8pPr>
            <a:lvl9pPr marL="3652859" indent="0">
              <a:buNone/>
              <a:defRPr sz="900"/>
            </a:lvl9pPr>
          </a:lstStyle>
          <a:p>
            <a:pPr lvl="0" eaLnBrk="1" latinLnBrk="0" hangingPunct="1"/>
            <a:r>
              <a:rPr kumimoji="0" lang="zh-TW" altLang="en-US" smtClean="0"/>
              <a:t>按一下以編輯母片文字樣式</a:t>
            </a:r>
          </a:p>
        </p:txBody>
      </p:sp>
      <p:sp>
        <p:nvSpPr>
          <p:cNvPr id="5" name="日期版面配置區 4"/>
          <p:cNvSpPr>
            <a:spLocks noGrp="1"/>
          </p:cNvSpPr>
          <p:nvPr>
            <p:ph type="dt" sz="half" idx="10"/>
          </p:nvPr>
        </p:nvSpPr>
        <p:spPr>
          <a:xfrm>
            <a:off x="812801" y="6492898"/>
            <a:ext cx="2235179" cy="365125"/>
          </a:xfrm>
        </p:spPr>
        <p:txBody>
          <a:bodyPr/>
          <a:lstStyle/>
          <a:p>
            <a:fld id="{57A2979D-8BCB-49ED-A6DE-E2CAE8FE00A1}" type="datetime1">
              <a:rPr lang="en-US" altLang="zh-TW" smtClean="0">
                <a:solidFill>
                  <a:prstClr val="white"/>
                </a:solidFill>
              </a:rPr>
              <a:pPr/>
              <a:t>11/20/2024</a:t>
            </a:fld>
            <a:endParaRPr lang="zh-TW" altLang="en-US">
              <a:solidFill>
                <a:prstClr val="white"/>
              </a:solidFill>
            </a:endParaRPr>
          </a:p>
        </p:txBody>
      </p:sp>
      <p:sp>
        <p:nvSpPr>
          <p:cNvPr id="6" name="頁尾版面配置區 5"/>
          <p:cNvSpPr>
            <a:spLocks noGrp="1"/>
          </p:cNvSpPr>
          <p:nvPr>
            <p:ph type="ftr" sz="quarter" idx="11"/>
          </p:nvPr>
        </p:nvSpPr>
        <p:spPr>
          <a:xfrm>
            <a:off x="3047981" y="6492896"/>
            <a:ext cx="3524275" cy="365125"/>
          </a:xfrm>
        </p:spPr>
        <p:txBody>
          <a:bodyPr/>
          <a:lstStyle/>
          <a:p>
            <a:endParaRPr lang="zh-TW" altLang="en-US">
              <a:solidFill>
                <a:prstClr val="white"/>
              </a:solidFill>
            </a:endParaRPr>
          </a:p>
        </p:txBody>
      </p:sp>
      <p:sp>
        <p:nvSpPr>
          <p:cNvPr id="7" name="投影片編號版面配置區 6"/>
          <p:cNvSpPr>
            <a:spLocks noGrp="1"/>
          </p:cNvSpPr>
          <p:nvPr>
            <p:ph type="sldNum" sz="quarter" idx="12"/>
          </p:nvPr>
        </p:nvSpPr>
        <p:spPr>
          <a:xfrm>
            <a:off x="910764" y="5347005"/>
            <a:ext cx="1161600" cy="871200"/>
          </a:xfrm>
          <a:prstGeom prst="rtTriangle">
            <a:avLst/>
          </a:prstGeom>
          <a:noFill/>
        </p:spPr>
        <p:style>
          <a:lnRef idx="2">
            <a:schemeClr val="accent1"/>
          </a:lnRef>
          <a:fillRef idx="1">
            <a:schemeClr val="lt1"/>
          </a:fillRef>
          <a:effectRef idx="0">
            <a:schemeClr val="accent1"/>
          </a:effectRef>
          <a:fontRef idx="minor">
            <a:schemeClr val="dk1"/>
          </a:fontRef>
        </p:style>
        <p:txBody>
          <a:bodyPr/>
          <a:lstStyle/>
          <a:p>
            <a:fld id="{E8C80D2A-EA4E-4A37-A9DF-772D0EA46EC5}" type="slidenum">
              <a:rPr lang="en-US" altLang="zh-TW" smtClean="0">
                <a:solidFill>
                  <a:prstClr val="white"/>
                </a:solidFill>
              </a:rPr>
              <a:pPr/>
              <a:t>‹#›</a:t>
            </a:fld>
            <a:endParaRPr lang="zh-TW" altLang="en-US">
              <a:solidFill>
                <a:prstClr val="white"/>
              </a:solidFill>
            </a:endParaRPr>
          </a:p>
        </p:txBody>
      </p:sp>
      <p:pic>
        <p:nvPicPr>
          <p:cNvPr id="9" name="圖片 8"/>
          <p:cNvPicPr>
            <a:picLocks noChangeAspect="1"/>
          </p:cNvPicPr>
          <p:nvPr/>
        </p:nvPicPr>
        <p:blipFill>
          <a:blip r:embed="rId3" cstate="email">
            <a:duotone>
              <a:schemeClr val="bg2"/>
              <a:srgbClr val="FFF1C1"/>
            </a:duotone>
            <a:extLst>
              <a:ext uri="{28A0092B-C50C-407E-A947-70E740481C1C}">
                <a14:useLocalDpi xmlns:a14="http://schemas.microsoft.com/office/drawing/2010/main"/>
              </a:ext>
            </a:extLst>
          </a:blip>
          <a:stretch>
            <a:fillRect/>
          </a:stretch>
        </p:blipFill>
        <p:spPr>
          <a:xfrm>
            <a:off x="10847899" y="3"/>
            <a:ext cx="1344124" cy="1428736"/>
          </a:xfrm>
          <a:prstGeom prst="rect">
            <a:avLst/>
          </a:prstGeom>
          <a:noFill/>
          <a:ln>
            <a:noFill/>
          </a:ln>
        </p:spPr>
      </p:pic>
    </p:spTree>
    <p:extLst>
      <p:ext uri="{BB962C8B-B14F-4D97-AF65-F5344CB8AC3E}">
        <p14:creationId xmlns:p14="http://schemas.microsoft.com/office/powerpoint/2010/main" val="36737085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7" name="矩形 6"/>
          <p:cNvSpPr/>
          <p:nvPr/>
        </p:nvSpPr>
        <p:spPr>
          <a:xfrm>
            <a:off x="8" y="0"/>
            <a:ext cx="892800" cy="6858000"/>
          </a:xfrm>
          <a:prstGeom prst="rect">
            <a:avLst/>
          </a:prstGeom>
          <a:blipFill>
            <a:blip r:embed="rId2" cstate="email">
              <a:alphaModFix amt="40000"/>
              <a:extLst>
                <a:ext uri="{28A0092B-C50C-407E-A947-70E740481C1C}">
                  <a14:useLocalDpi xmlns:a14="http://schemas.microsoft.com/office/drawing/2010/main"/>
                </a:ext>
              </a:extLst>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lIns="91322" tIns="45661" rIns="91322" bIns="45661" rtlCol="0" anchor="ctr"/>
          <a:lstStyle/>
          <a:p>
            <a:pPr algn="ctr" eaLnBrk="1" fontAlgn="auto" hangingPunct="1">
              <a:spcBef>
                <a:spcPts val="0"/>
              </a:spcBef>
              <a:spcAft>
                <a:spcPts val="0"/>
              </a:spcAft>
            </a:pPr>
            <a:endParaRPr kumimoji="0" lang="zh-CN" altLang="en-US" sz="1800">
              <a:solidFill>
                <a:prstClr val="white"/>
              </a:solidFill>
            </a:endParaRPr>
          </a:p>
        </p:txBody>
      </p:sp>
      <p:sp>
        <p:nvSpPr>
          <p:cNvPr id="2" name="標題 1"/>
          <p:cNvSpPr>
            <a:spLocks noGrp="1"/>
          </p:cNvSpPr>
          <p:nvPr>
            <p:ph type="title"/>
          </p:nvPr>
        </p:nvSpPr>
        <p:spPr/>
        <p:txBody>
          <a:bodyPr/>
          <a:lstStyle>
            <a:lvl1pPr algn="r">
              <a:defRPr/>
            </a:lvl1p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609600" y="1500194"/>
            <a:ext cx="10972800" cy="4714907"/>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pPr algn="r"/>
            <a:fld id="{A6051512-973F-4780-895E-29B1B65D9F34}" type="datetime1">
              <a:rPr lang="en-US" altLang="zh-TW" smtClean="0">
                <a:solidFill>
                  <a:prstClr val="white"/>
                </a:solidFill>
              </a:rPr>
              <a:pPr algn="r"/>
              <a:t>11/20/2024</a:t>
            </a:fld>
            <a:endParaRPr lang="zh-TW" altLang="en-US" sz="1400">
              <a:solidFill>
                <a:srgbClr val="FFFFFF"/>
              </a:solidFill>
            </a:endParaRPr>
          </a:p>
        </p:txBody>
      </p:sp>
      <p:sp>
        <p:nvSpPr>
          <p:cNvPr id="5" name="頁尾版面配置區 4"/>
          <p:cNvSpPr>
            <a:spLocks noGrp="1"/>
          </p:cNvSpPr>
          <p:nvPr>
            <p:ph type="ftr" sz="quarter" idx="11"/>
          </p:nvPr>
        </p:nvSpPr>
        <p:spPr/>
        <p:txBody>
          <a:bodyPr/>
          <a:lstStyle/>
          <a:p>
            <a:pPr algn="l"/>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p>
            <a:pPr algn="ctr"/>
            <a:fld id="{EAB534A1-6402-488B-A652-E469620D7916}" type="slidenum">
              <a:rPr lang="en-US" altLang="zh-TW" sz="1600" smtClean="0">
                <a:solidFill>
                  <a:srgbClr val="33BD56">
                    <a:shade val="75000"/>
                  </a:srgbClr>
                </a:solidFill>
              </a:rPr>
              <a:pPr algn="ctr"/>
              <a:t>‹#›</a:t>
            </a:fld>
            <a:endParaRPr lang="zh-TW" altLang="en-US" sz="1600">
              <a:solidFill>
                <a:srgbClr val="33BD56">
                  <a:shade val="75000"/>
                </a:srgbClr>
              </a:solidFill>
            </a:endParaRPr>
          </a:p>
        </p:txBody>
      </p:sp>
      <p:pic>
        <p:nvPicPr>
          <p:cNvPr id="8" name="圖片 7"/>
          <p:cNvPicPr>
            <a:picLocks noChangeAspect="1"/>
          </p:cNvPicPr>
          <p:nvPr/>
        </p:nvPicPr>
        <p:blipFill>
          <a:blip r:embed="rId3" cstate="email">
            <a:duotone>
              <a:schemeClr val="bg2"/>
              <a:srgbClr val="FFF1C1"/>
            </a:duotone>
            <a:extLst>
              <a:ext uri="{28A0092B-C50C-407E-A947-70E740481C1C}">
                <a14:useLocalDpi xmlns:a14="http://schemas.microsoft.com/office/drawing/2010/main"/>
              </a:ext>
            </a:extLst>
          </a:blip>
          <a:stretch>
            <a:fillRect/>
          </a:stretch>
        </p:blipFill>
        <p:spPr>
          <a:xfrm>
            <a:off x="10847899" y="3"/>
            <a:ext cx="1344124" cy="1428736"/>
          </a:xfrm>
          <a:prstGeom prst="rect">
            <a:avLst/>
          </a:prstGeom>
          <a:noFill/>
          <a:ln>
            <a:noFill/>
          </a:ln>
        </p:spPr>
      </p:pic>
    </p:spTree>
    <p:extLst>
      <p:ext uri="{BB962C8B-B14F-4D97-AF65-F5344CB8AC3E}">
        <p14:creationId xmlns:p14="http://schemas.microsoft.com/office/powerpoint/2010/main" val="22161817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7" name="矩形 6"/>
          <p:cNvSpPr/>
          <p:nvPr/>
        </p:nvSpPr>
        <p:spPr>
          <a:xfrm>
            <a:off x="8" y="0"/>
            <a:ext cx="892800" cy="6858000"/>
          </a:xfrm>
          <a:prstGeom prst="rect">
            <a:avLst/>
          </a:prstGeom>
          <a:blipFill>
            <a:blip r:embed="rId2" cstate="email">
              <a:alphaModFix amt="40000"/>
              <a:extLst>
                <a:ext uri="{28A0092B-C50C-407E-A947-70E740481C1C}">
                  <a14:useLocalDpi xmlns:a14="http://schemas.microsoft.com/office/drawing/2010/main"/>
                </a:ext>
              </a:extLst>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lIns="91322" tIns="45661" rIns="91322" bIns="45661" rtlCol="0" anchor="ctr"/>
          <a:lstStyle/>
          <a:p>
            <a:pPr algn="ctr" eaLnBrk="1" fontAlgn="auto" hangingPunct="1">
              <a:spcBef>
                <a:spcPts val="0"/>
              </a:spcBef>
              <a:spcAft>
                <a:spcPts val="0"/>
              </a:spcAft>
            </a:pPr>
            <a:endParaRPr kumimoji="0" lang="zh-CN" altLang="en-US" sz="1800">
              <a:solidFill>
                <a:prstClr val="white"/>
              </a:solidFill>
            </a:endParaRPr>
          </a:p>
        </p:txBody>
      </p:sp>
      <p:sp>
        <p:nvSpPr>
          <p:cNvPr id="2" name="直排標題 1"/>
          <p:cNvSpPr>
            <a:spLocks noGrp="1"/>
          </p:cNvSpPr>
          <p:nvPr>
            <p:ph type="title" orient="vert"/>
          </p:nvPr>
        </p:nvSpPr>
        <p:spPr>
          <a:xfrm>
            <a:off x="9715525" y="274638"/>
            <a:ext cx="1866875" cy="5940444"/>
          </a:xfrm>
        </p:spPr>
        <p:txBody>
          <a:bodyPr vert="eaVert"/>
          <a:lstStyle>
            <a:lvl1pPr algn="ctr">
              <a:defRPr>
                <a:effectLst>
                  <a:outerShdw dist="50800" dir="18900000" algn="tl" rotWithShape="0">
                    <a:srgbClr val="000000">
                      <a:alpha val="75000"/>
                    </a:srgbClr>
                  </a:outerShdw>
                </a:effectLst>
              </a:defRPr>
            </a:lvl1p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609601" y="274638"/>
            <a:ext cx="9010675" cy="5940444"/>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pPr algn="r"/>
            <a:fld id="{A6051512-973F-4780-895E-29B1B65D9F34}" type="datetime1">
              <a:rPr lang="en-US" altLang="zh-TW" smtClean="0">
                <a:solidFill>
                  <a:prstClr val="white"/>
                </a:solidFill>
              </a:rPr>
              <a:pPr algn="r"/>
              <a:t>11/20/2024</a:t>
            </a:fld>
            <a:endParaRPr lang="zh-TW" altLang="en-US" sz="1400">
              <a:solidFill>
                <a:srgbClr val="FFFFFF"/>
              </a:solidFill>
            </a:endParaRPr>
          </a:p>
        </p:txBody>
      </p:sp>
      <p:sp>
        <p:nvSpPr>
          <p:cNvPr id="5" name="頁尾版面配置區 4"/>
          <p:cNvSpPr>
            <a:spLocks noGrp="1"/>
          </p:cNvSpPr>
          <p:nvPr>
            <p:ph type="ftr" sz="quarter" idx="11"/>
          </p:nvPr>
        </p:nvSpPr>
        <p:spPr/>
        <p:txBody>
          <a:bodyPr/>
          <a:lstStyle/>
          <a:p>
            <a:pPr algn="l"/>
            <a:endParaRPr lang="zh-TW" altLang="en-US">
              <a:solidFill>
                <a:srgbClr val="FFFFFF"/>
              </a:solidFill>
            </a:endParaRPr>
          </a:p>
        </p:txBody>
      </p:sp>
      <p:sp>
        <p:nvSpPr>
          <p:cNvPr id="6" name="投影片編號版面配置區 5"/>
          <p:cNvSpPr>
            <a:spLocks noGrp="1"/>
          </p:cNvSpPr>
          <p:nvPr>
            <p:ph type="sldNum" sz="quarter" idx="12"/>
          </p:nvPr>
        </p:nvSpPr>
        <p:spPr/>
        <p:txBody>
          <a:bodyPr/>
          <a:lstStyle/>
          <a:p>
            <a:pPr algn="ctr"/>
            <a:fld id="{EAB534A1-6402-488B-A652-E469620D7916}" type="slidenum">
              <a:rPr lang="en-US" altLang="zh-TW" sz="1600" smtClean="0">
                <a:solidFill>
                  <a:srgbClr val="33BD56">
                    <a:shade val="75000"/>
                  </a:srgbClr>
                </a:solidFill>
              </a:rPr>
              <a:pPr algn="ctr"/>
              <a:t>‹#›</a:t>
            </a:fld>
            <a:endParaRPr lang="zh-TW" altLang="en-US" sz="1600">
              <a:solidFill>
                <a:srgbClr val="33BD56">
                  <a:shade val="75000"/>
                </a:srgbClr>
              </a:solidFill>
            </a:endParaRPr>
          </a:p>
        </p:txBody>
      </p:sp>
      <p:pic>
        <p:nvPicPr>
          <p:cNvPr id="8" name="圖片 7"/>
          <p:cNvPicPr>
            <a:picLocks noChangeAspect="1"/>
          </p:cNvPicPr>
          <p:nvPr/>
        </p:nvPicPr>
        <p:blipFill>
          <a:blip r:embed="rId3" cstate="email">
            <a:duotone>
              <a:schemeClr val="bg2"/>
              <a:srgbClr val="FFF1C1"/>
            </a:duotone>
            <a:extLst>
              <a:ext uri="{28A0092B-C50C-407E-A947-70E740481C1C}">
                <a14:useLocalDpi xmlns:a14="http://schemas.microsoft.com/office/drawing/2010/main"/>
              </a:ext>
            </a:extLst>
          </a:blip>
          <a:stretch>
            <a:fillRect/>
          </a:stretch>
        </p:blipFill>
        <p:spPr>
          <a:xfrm>
            <a:off x="10847899" y="3"/>
            <a:ext cx="1344124" cy="1428736"/>
          </a:xfrm>
          <a:prstGeom prst="rect">
            <a:avLst/>
          </a:prstGeom>
          <a:noFill/>
          <a:ln>
            <a:noFill/>
          </a:ln>
        </p:spPr>
      </p:pic>
    </p:spTree>
    <p:extLst>
      <p:ext uri="{BB962C8B-B14F-4D97-AF65-F5344CB8AC3E}">
        <p14:creationId xmlns:p14="http://schemas.microsoft.com/office/powerpoint/2010/main" val="35837926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545"/>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6822" indent="0" algn="ctr">
              <a:buNone/>
              <a:defRPr/>
            </a:lvl2pPr>
            <a:lvl3pPr marL="913707" indent="0" algn="ctr">
              <a:buNone/>
              <a:defRPr/>
            </a:lvl3pPr>
            <a:lvl4pPr marL="1370511" indent="0" algn="ctr">
              <a:buNone/>
              <a:defRPr/>
            </a:lvl4pPr>
            <a:lvl5pPr marL="1827412" indent="0" algn="ctr">
              <a:buNone/>
              <a:defRPr/>
            </a:lvl5pPr>
            <a:lvl6pPr marL="2284184" indent="0" algn="ctr">
              <a:buNone/>
              <a:defRPr/>
            </a:lvl6pPr>
            <a:lvl7pPr marL="2741022" indent="0" algn="ctr">
              <a:buNone/>
              <a:defRPr/>
            </a:lvl7pPr>
            <a:lvl8pPr marL="3197858" indent="0" algn="ctr">
              <a:buNone/>
              <a:defRPr/>
            </a:lvl8pPr>
            <a:lvl9pPr marL="3654722"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5119F936-24D8-4568-894A-8E0C1C9378BA}" type="datetimeFigureOut">
              <a:rPr lang="zh-TW" altLang="en-US">
                <a:solidFill>
                  <a:srgbClr val="000000">
                    <a:tint val="75000"/>
                  </a:srgbClr>
                </a:solidFill>
              </a:rPr>
              <a:pPr>
                <a:defRPr/>
              </a:pPr>
              <a:t>2024/11/20</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41577146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D42CCC1-393F-40AB-820A-929276F2FDDC}" type="datetimeFigureOut">
              <a:rPr lang="zh-TW" altLang="en-US">
                <a:solidFill>
                  <a:srgbClr val="000000">
                    <a:tint val="75000"/>
                  </a:srgbClr>
                </a:solidFill>
              </a:rPr>
              <a:pPr>
                <a:defRPr/>
              </a:pPr>
              <a:t>2024/11/20</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097694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7020"/>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42"/>
            <a:ext cx="10363200" cy="1500187"/>
          </a:xfrm>
        </p:spPr>
        <p:txBody>
          <a:bodyPr anchor="b"/>
          <a:lstStyle>
            <a:lvl1pPr marL="0" indent="0">
              <a:buNone/>
              <a:defRPr sz="2000"/>
            </a:lvl1pPr>
            <a:lvl2pPr marL="456822" indent="0">
              <a:buNone/>
              <a:defRPr sz="1800"/>
            </a:lvl2pPr>
            <a:lvl3pPr marL="913707" indent="0">
              <a:buNone/>
              <a:defRPr sz="1600"/>
            </a:lvl3pPr>
            <a:lvl4pPr marL="1370511" indent="0">
              <a:buNone/>
              <a:defRPr sz="1400"/>
            </a:lvl4pPr>
            <a:lvl5pPr marL="1827412" indent="0">
              <a:buNone/>
              <a:defRPr sz="1400"/>
            </a:lvl5pPr>
            <a:lvl6pPr marL="2284184" indent="0">
              <a:buNone/>
              <a:defRPr sz="1400"/>
            </a:lvl6pPr>
            <a:lvl7pPr marL="2741022" indent="0">
              <a:buNone/>
              <a:defRPr sz="1400"/>
            </a:lvl7pPr>
            <a:lvl8pPr marL="3197858" indent="0">
              <a:buNone/>
              <a:defRPr sz="1400"/>
            </a:lvl8pPr>
            <a:lvl9pPr marL="3654722"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1D073E8-41AF-49B4-918E-64D12F1D53BB}" type="datetimeFigureOut">
              <a:rPr lang="zh-TW" altLang="en-US">
                <a:solidFill>
                  <a:srgbClr val="000000">
                    <a:tint val="75000"/>
                  </a:srgbClr>
                </a:solidFill>
              </a:rPr>
              <a:pPr>
                <a:defRPr/>
              </a:pPr>
              <a:t>2024/11/20</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123978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2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2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5E2DC95-E653-4C3C-A249-9F537CCE2818}" type="datetimeFigureOut">
              <a:rPr lang="zh-TW" altLang="en-US">
                <a:solidFill>
                  <a:srgbClr val="000000">
                    <a:tint val="75000"/>
                  </a:srgbClr>
                </a:solidFill>
              </a:rPr>
              <a:pPr>
                <a:defRPr/>
              </a:pPr>
              <a:t>2024/11/20</a:t>
            </a:fld>
            <a:endParaRPr lang="zh-TW" altLang="en-US">
              <a:solidFill>
                <a:srgbClr val="000000">
                  <a:tint val="75000"/>
                </a:srgb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793055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5E2DC95-E653-4C3C-A249-9F537CCE2818}" type="datetimeFigureOut">
              <a:rPr lang="zh-TW" altLang="en-US"/>
              <a:pPr>
                <a:defRPr/>
              </a:pPr>
              <a:t>2024/11/20</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4"/>
            <a:ext cx="5386917" cy="639762"/>
          </a:xfrm>
        </p:spPr>
        <p:txBody>
          <a:bodyPr anchor="b"/>
          <a:lstStyle>
            <a:lvl1pPr marL="0" indent="0">
              <a:buNone/>
              <a:defRPr sz="2400" b="1"/>
            </a:lvl1pPr>
            <a:lvl2pPr marL="456822" indent="0">
              <a:buNone/>
              <a:defRPr sz="2000" b="1"/>
            </a:lvl2pPr>
            <a:lvl3pPr marL="913707" indent="0">
              <a:buNone/>
              <a:defRPr sz="1800" b="1"/>
            </a:lvl3pPr>
            <a:lvl4pPr marL="1370511" indent="0">
              <a:buNone/>
              <a:defRPr sz="1600" b="1"/>
            </a:lvl4pPr>
            <a:lvl5pPr marL="1827412" indent="0">
              <a:buNone/>
              <a:defRPr sz="1600" b="1"/>
            </a:lvl5pPr>
            <a:lvl6pPr marL="2284184" indent="0">
              <a:buNone/>
              <a:defRPr sz="1600" b="1"/>
            </a:lvl6pPr>
            <a:lvl7pPr marL="2741022" indent="0">
              <a:buNone/>
              <a:defRPr sz="1600" b="1"/>
            </a:lvl7pPr>
            <a:lvl8pPr marL="3197858" indent="0">
              <a:buNone/>
              <a:defRPr sz="1600" b="1"/>
            </a:lvl8pPr>
            <a:lvl9pPr marL="3654722"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422" y="1535114"/>
            <a:ext cx="5389033" cy="639762"/>
          </a:xfrm>
        </p:spPr>
        <p:txBody>
          <a:bodyPr anchor="b"/>
          <a:lstStyle>
            <a:lvl1pPr marL="0" indent="0">
              <a:buNone/>
              <a:defRPr sz="2400" b="1"/>
            </a:lvl1pPr>
            <a:lvl2pPr marL="456822" indent="0">
              <a:buNone/>
              <a:defRPr sz="2000" b="1"/>
            </a:lvl2pPr>
            <a:lvl3pPr marL="913707" indent="0">
              <a:buNone/>
              <a:defRPr sz="1800" b="1"/>
            </a:lvl3pPr>
            <a:lvl4pPr marL="1370511" indent="0">
              <a:buNone/>
              <a:defRPr sz="1600" b="1"/>
            </a:lvl4pPr>
            <a:lvl5pPr marL="1827412" indent="0">
              <a:buNone/>
              <a:defRPr sz="1600" b="1"/>
            </a:lvl5pPr>
            <a:lvl6pPr marL="2284184" indent="0">
              <a:buNone/>
              <a:defRPr sz="1600" b="1"/>
            </a:lvl6pPr>
            <a:lvl7pPr marL="2741022" indent="0">
              <a:buNone/>
              <a:defRPr sz="1600" b="1"/>
            </a:lvl7pPr>
            <a:lvl8pPr marL="3197858" indent="0">
              <a:buNone/>
              <a:defRPr sz="1600" b="1"/>
            </a:lvl8pPr>
            <a:lvl9pPr marL="3654722"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42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4EEF77A6-4730-4244-B54E-ADF4AFE4915E}" type="datetimeFigureOut">
              <a:rPr lang="zh-TW" altLang="en-US">
                <a:solidFill>
                  <a:srgbClr val="000000">
                    <a:tint val="75000"/>
                  </a:srgbClr>
                </a:solidFill>
              </a:rPr>
              <a:pPr>
                <a:defRPr/>
              </a:pPr>
              <a:t>2024/11/20</a:t>
            </a:fld>
            <a:endParaRPr lang="zh-TW" altLang="en-US">
              <a:solidFill>
                <a:srgbClr val="000000">
                  <a:tint val="75000"/>
                </a:srgb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42621504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67A063C5-EA8A-4373-B85A-3C2B7D317D9B}" type="datetimeFigureOut">
              <a:rPr lang="zh-TW" altLang="en-US">
                <a:solidFill>
                  <a:srgbClr val="000000">
                    <a:tint val="75000"/>
                  </a:srgbClr>
                </a:solidFill>
              </a:rPr>
              <a:pPr>
                <a:defRPr/>
              </a:pPr>
              <a:t>2024/11/20</a:t>
            </a:fld>
            <a:endParaRPr lang="zh-TW" altLang="en-US">
              <a:solidFill>
                <a:srgbClr val="000000">
                  <a:tint val="75000"/>
                </a:srgb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961626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243D39A1-5212-46F7-B07C-8A0F5A0111C5}" type="datetimeFigureOut">
              <a:rPr lang="zh-TW" altLang="en-US">
                <a:solidFill>
                  <a:srgbClr val="000000">
                    <a:tint val="75000"/>
                  </a:srgbClr>
                </a:solidFill>
              </a:rPr>
              <a:pPr>
                <a:defRPr/>
              </a:pPr>
              <a:t>2024/11/20</a:t>
            </a:fld>
            <a:endParaRPr lang="zh-TW" altLang="en-US">
              <a:solidFill>
                <a:srgbClr val="000000">
                  <a:tint val="75000"/>
                </a:srgb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7614935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26"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17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26" y="1435104"/>
            <a:ext cx="4011084" cy="4691063"/>
          </a:xfrm>
        </p:spPr>
        <p:txBody>
          <a:bodyPr/>
          <a:lstStyle>
            <a:lvl1pPr marL="0" indent="0">
              <a:buNone/>
              <a:defRPr sz="1400"/>
            </a:lvl1pPr>
            <a:lvl2pPr marL="456822" indent="0">
              <a:buNone/>
              <a:defRPr sz="1200"/>
            </a:lvl2pPr>
            <a:lvl3pPr marL="913707" indent="0">
              <a:buNone/>
              <a:defRPr sz="1000"/>
            </a:lvl3pPr>
            <a:lvl4pPr marL="1370511" indent="0">
              <a:buNone/>
              <a:defRPr sz="900"/>
            </a:lvl4pPr>
            <a:lvl5pPr marL="1827412" indent="0">
              <a:buNone/>
              <a:defRPr sz="900"/>
            </a:lvl5pPr>
            <a:lvl6pPr marL="2284184" indent="0">
              <a:buNone/>
              <a:defRPr sz="900"/>
            </a:lvl6pPr>
            <a:lvl7pPr marL="2741022" indent="0">
              <a:buNone/>
              <a:defRPr sz="900"/>
            </a:lvl7pPr>
            <a:lvl8pPr marL="3197858" indent="0">
              <a:buNone/>
              <a:defRPr sz="900"/>
            </a:lvl8pPr>
            <a:lvl9pPr marL="3654722"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1D4F85C-4055-46BD-A099-66CBC74EC842}" type="datetimeFigureOut">
              <a:rPr lang="zh-TW" altLang="en-US">
                <a:solidFill>
                  <a:srgbClr val="000000">
                    <a:tint val="75000"/>
                  </a:srgbClr>
                </a:solidFill>
              </a:rPr>
              <a:pPr>
                <a:defRPr/>
              </a:pPr>
              <a:t>2024/11/20</a:t>
            </a:fld>
            <a:endParaRPr lang="zh-TW" altLang="en-US">
              <a:solidFill>
                <a:srgbClr val="000000">
                  <a:tint val="75000"/>
                </a:srgb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2131050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6822" indent="0">
              <a:buNone/>
              <a:defRPr sz="2800"/>
            </a:lvl2pPr>
            <a:lvl3pPr marL="913707" indent="0">
              <a:buNone/>
              <a:defRPr sz="2400"/>
            </a:lvl3pPr>
            <a:lvl4pPr marL="1370511" indent="0">
              <a:buNone/>
              <a:defRPr sz="2000"/>
            </a:lvl4pPr>
            <a:lvl5pPr marL="1827412" indent="0">
              <a:buNone/>
              <a:defRPr sz="2000"/>
            </a:lvl5pPr>
            <a:lvl6pPr marL="2284184" indent="0">
              <a:buNone/>
              <a:defRPr sz="2000"/>
            </a:lvl6pPr>
            <a:lvl7pPr marL="2741022" indent="0">
              <a:buNone/>
              <a:defRPr sz="2000"/>
            </a:lvl7pPr>
            <a:lvl8pPr marL="3197858" indent="0">
              <a:buNone/>
              <a:defRPr sz="2000"/>
            </a:lvl8pPr>
            <a:lvl9pPr marL="3654722"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6822" indent="0">
              <a:buNone/>
              <a:defRPr sz="1200"/>
            </a:lvl2pPr>
            <a:lvl3pPr marL="913707" indent="0">
              <a:buNone/>
              <a:defRPr sz="1000"/>
            </a:lvl3pPr>
            <a:lvl4pPr marL="1370511" indent="0">
              <a:buNone/>
              <a:defRPr sz="900"/>
            </a:lvl4pPr>
            <a:lvl5pPr marL="1827412" indent="0">
              <a:buNone/>
              <a:defRPr sz="900"/>
            </a:lvl5pPr>
            <a:lvl6pPr marL="2284184" indent="0">
              <a:buNone/>
              <a:defRPr sz="900"/>
            </a:lvl6pPr>
            <a:lvl7pPr marL="2741022" indent="0">
              <a:buNone/>
              <a:defRPr sz="900"/>
            </a:lvl7pPr>
            <a:lvl8pPr marL="3197858" indent="0">
              <a:buNone/>
              <a:defRPr sz="900"/>
            </a:lvl8pPr>
            <a:lvl9pPr marL="3654722"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2053110-98B5-40FF-BD1D-A09D7D5047F3}" type="datetimeFigureOut">
              <a:rPr lang="zh-TW" altLang="en-US">
                <a:solidFill>
                  <a:srgbClr val="000000">
                    <a:tint val="75000"/>
                  </a:srgbClr>
                </a:solidFill>
              </a:rPr>
              <a:pPr>
                <a:defRPr/>
              </a:pPr>
              <a:t>2024/11/20</a:t>
            </a:fld>
            <a:endParaRPr lang="zh-TW" altLang="en-US">
              <a:solidFill>
                <a:srgbClr val="000000">
                  <a:tint val="75000"/>
                </a:srgb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42391753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6C0FEA3-968D-49B8-9388-B0C2573D53A8}" type="datetimeFigureOut">
              <a:rPr lang="zh-TW" altLang="en-US">
                <a:solidFill>
                  <a:srgbClr val="000000">
                    <a:tint val="75000"/>
                  </a:srgbClr>
                </a:solidFill>
              </a:rPr>
              <a:pPr>
                <a:defRPr/>
              </a:pPr>
              <a:t>2024/11/20</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858393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758"/>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758"/>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F4889A7-B72C-4CBD-BC61-DC94BDED97BD}" type="datetimeFigureOut">
              <a:rPr lang="zh-TW" altLang="en-US">
                <a:solidFill>
                  <a:srgbClr val="000000">
                    <a:tint val="75000"/>
                  </a:srgbClr>
                </a:solidFill>
              </a:rPr>
              <a:pPr>
                <a:defRPr/>
              </a:pPr>
              <a:t>2024/11/20</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3851763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609600" y="1600226"/>
            <a:ext cx="109728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fld id="{EB91D267-5BEB-4CE2-B649-62A5FA1F918A}" type="datetimeFigureOut">
              <a:rPr lang="zh-TW" altLang="en-US">
                <a:solidFill>
                  <a:srgbClr val="000000">
                    <a:tint val="75000"/>
                  </a:srgbClr>
                </a:solidFill>
              </a:rPr>
              <a:pPr>
                <a:defRPr/>
              </a:pPr>
              <a:t>2024/11/20</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41467604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5119F936-24D8-4568-894A-8E0C1C9378BA}" type="datetimeFigureOut">
              <a:rPr lang="zh-TW" altLang="en-US">
                <a:solidFill>
                  <a:srgbClr val="000000">
                    <a:tint val="75000"/>
                  </a:srgbClr>
                </a:solidFill>
              </a:rPr>
              <a:pPr>
                <a:defRPr/>
              </a:pPr>
              <a:t>2024/11/20</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551741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D42CCC1-393F-40AB-820A-929276F2FDDC}" type="datetimeFigureOut">
              <a:rPr lang="zh-TW" altLang="en-US">
                <a:solidFill>
                  <a:srgbClr val="000000">
                    <a:tint val="75000"/>
                  </a:srgbClr>
                </a:solidFill>
              </a:rPr>
              <a:pPr>
                <a:defRPr/>
              </a:pPr>
              <a:t>2024/11/20</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510936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4EEF77A6-4730-4244-B54E-ADF4AFE4915E}" type="datetimeFigureOut">
              <a:rPr lang="zh-TW" altLang="en-US"/>
              <a:pPr>
                <a:defRPr/>
              </a:pPr>
              <a:t>2024/11/20</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1D073E8-41AF-49B4-918E-64D12F1D53BB}" type="datetimeFigureOut">
              <a:rPr lang="zh-TW" altLang="en-US">
                <a:solidFill>
                  <a:srgbClr val="000000">
                    <a:tint val="75000"/>
                  </a:srgbClr>
                </a:solidFill>
              </a:rPr>
              <a:pPr>
                <a:defRPr/>
              </a:pPr>
              <a:t>2024/11/20</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1999723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5E2DC95-E653-4C3C-A249-9F537CCE2818}" type="datetimeFigureOut">
              <a:rPr lang="zh-TW" altLang="en-US">
                <a:solidFill>
                  <a:srgbClr val="000000">
                    <a:tint val="75000"/>
                  </a:srgbClr>
                </a:solidFill>
              </a:rPr>
              <a:pPr>
                <a:defRPr/>
              </a:pPr>
              <a:t>2024/11/20</a:t>
            </a:fld>
            <a:endParaRPr lang="zh-TW" altLang="en-US">
              <a:solidFill>
                <a:srgbClr val="000000">
                  <a:tint val="75000"/>
                </a:srgb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5324417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4EEF77A6-4730-4244-B54E-ADF4AFE4915E}" type="datetimeFigureOut">
              <a:rPr lang="zh-TW" altLang="en-US">
                <a:solidFill>
                  <a:srgbClr val="000000">
                    <a:tint val="75000"/>
                  </a:srgbClr>
                </a:solidFill>
              </a:rPr>
              <a:pPr>
                <a:defRPr/>
              </a:pPr>
              <a:t>2024/11/20</a:t>
            </a:fld>
            <a:endParaRPr lang="zh-TW" altLang="en-US">
              <a:solidFill>
                <a:srgbClr val="000000">
                  <a:tint val="75000"/>
                </a:srgb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5838527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67A063C5-EA8A-4373-B85A-3C2B7D317D9B}" type="datetimeFigureOut">
              <a:rPr lang="zh-TW" altLang="en-US">
                <a:solidFill>
                  <a:srgbClr val="000000">
                    <a:tint val="75000"/>
                  </a:srgbClr>
                </a:solidFill>
              </a:rPr>
              <a:pPr>
                <a:defRPr/>
              </a:pPr>
              <a:t>2024/11/20</a:t>
            </a:fld>
            <a:endParaRPr lang="zh-TW" altLang="en-US">
              <a:solidFill>
                <a:srgbClr val="000000">
                  <a:tint val="75000"/>
                </a:srgb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8940752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243D39A1-5212-46F7-B07C-8A0F5A0111C5}" type="datetimeFigureOut">
              <a:rPr lang="zh-TW" altLang="en-US">
                <a:solidFill>
                  <a:srgbClr val="000000">
                    <a:tint val="75000"/>
                  </a:srgbClr>
                </a:solidFill>
              </a:rPr>
              <a:pPr>
                <a:defRPr/>
              </a:pPr>
              <a:t>2024/11/20</a:t>
            </a:fld>
            <a:endParaRPr lang="zh-TW" altLang="en-US">
              <a:solidFill>
                <a:srgbClr val="000000">
                  <a:tint val="75000"/>
                </a:srgb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4643375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1D4F85C-4055-46BD-A099-66CBC74EC842}" type="datetimeFigureOut">
              <a:rPr lang="zh-TW" altLang="en-US">
                <a:solidFill>
                  <a:srgbClr val="000000">
                    <a:tint val="75000"/>
                  </a:srgbClr>
                </a:solidFill>
              </a:rPr>
              <a:pPr>
                <a:defRPr/>
              </a:pPr>
              <a:t>2024/11/20</a:t>
            </a:fld>
            <a:endParaRPr lang="zh-TW" altLang="en-US">
              <a:solidFill>
                <a:srgbClr val="000000">
                  <a:tint val="75000"/>
                </a:srgb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4499071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2053110-98B5-40FF-BD1D-A09D7D5047F3}" type="datetimeFigureOut">
              <a:rPr lang="zh-TW" altLang="en-US">
                <a:solidFill>
                  <a:srgbClr val="000000">
                    <a:tint val="75000"/>
                  </a:srgbClr>
                </a:solidFill>
              </a:rPr>
              <a:pPr>
                <a:defRPr/>
              </a:pPr>
              <a:t>2024/11/20</a:t>
            </a:fld>
            <a:endParaRPr lang="zh-TW" altLang="en-US">
              <a:solidFill>
                <a:srgbClr val="000000">
                  <a:tint val="75000"/>
                </a:srgb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7888532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6C0FEA3-968D-49B8-9388-B0C2573D53A8}" type="datetimeFigureOut">
              <a:rPr lang="zh-TW" altLang="en-US">
                <a:solidFill>
                  <a:srgbClr val="000000">
                    <a:tint val="75000"/>
                  </a:srgbClr>
                </a:solidFill>
              </a:rPr>
              <a:pPr>
                <a:defRPr/>
              </a:pPr>
              <a:t>2024/11/20</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2533527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F4889A7-B72C-4CBD-BC61-DC94BDED97BD}" type="datetimeFigureOut">
              <a:rPr lang="zh-TW" altLang="en-US">
                <a:solidFill>
                  <a:srgbClr val="000000">
                    <a:tint val="75000"/>
                  </a:srgbClr>
                </a:solidFill>
              </a:rPr>
              <a:pPr>
                <a:defRPr/>
              </a:pPr>
              <a:t>2024/11/20</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42060473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609600" y="1600201"/>
            <a:ext cx="109728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fld id="{EB91D267-5BEB-4CE2-B649-62A5FA1F918A}" type="datetimeFigureOut">
              <a:rPr lang="zh-TW" altLang="en-US">
                <a:solidFill>
                  <a:srgbClr val="000000">
                    <a:tint val="75000"/>
                  </a:srgbClr>
                </a:solidFill>
              </a:rPr>
              <a:pPr>
                <a:defRPr/>
              </a:pPr>
              <a:t>2024/11/20</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212697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67A063C5-EA8A-4373-B85A-3C2B7D317D9B}" type="datetimeFigureOut">
              <a:rPr lang="zh-TW" altLang="en-US"/>
              <a:pPr>
                <a:defRPr/>
              </a:pPr>
              <a:t>2024/11/20</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srgbClr val="000000">
                    <a:tint val="75000"/>
                  </a:srgbClr>
                </a:solidFill>
              </a:rPr>
              <a:pPr/>
              <a:t>2024/11/20</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p>
            <a:endParaRPr lang="zh-TW" altLang="en-US"/>
          </a:p>
        </p:txBody>
      </p:sp>
      <p:grpSp>
        <p:nvGrpSpPr>
          <p:cNvPr id="24" name="群組 23"/>
          <p:cNvGrpSpPr/>
          <p:nvPr userDrawn="1"/>
        </p:nvGrpSpPr>
        <p:grpSpPr>
          <a:xfrm rot="4739200">
            <a:off x="-219893" y="5477849"/>
            <a:ext cx="1372210" cy="1329418"/>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a:spcBef>
                  <a:spcPts val="0"/>
                </a:spcBef>
                <a:spcAft>
                  <a:spcPts val="0"/>
                </a:spcAft>
              </a:pPr>
              <a:endParaRPr>
                <a:solidFill>
                  <a:srgbClr val="000000"/>
                </a:solidFill>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solidFill>
                  <a:srgbClr val="000000"/>
                </a:solidFill>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a:spcBef>
                  <a:spcPts val="0"/>
                </a:spcBef>
                <a:spcAft>
                  <a:spcPts val="0"/>
                </a:spcAft>
              </a:pPr>
              <a:endParaRPr>
                <a:solidFill>
                  <a:srgbClr val="000000"/>
                </a:solidFill>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a:spcBef>
                  <a:spcPts val="0"/>
                </a:spcBef>
                <a:spcAft>
                  <a:spcPts val="0"/>
                </a:spcAft>
              </a:pPr>
              <a:endParaRPr>
                <a:solidFill>
                  <a:srgbClr val="000000"/>
                </a:solidFill>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00" y="6023548"/>
            <a:ext cx="655060"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11710" y="-671"/>
            <a:ext cx="12192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endParaRPr>
          </a:p>
        </p:txBody>
      </p:sp>
      <p:sp>
        <p:nvSpPr>
          <p:cNvPr id="14" name="投影片編號版面配置區 5"/>
          <p:cNvSpPr txBox="1">
            <a:spLocks/>
          </p:cNvSpPr>
          <p:nvPr userDrawn="1"/>
        </p:nvSpPr>
        <p:spPr>
          <a:xfrm>
            <a:off x="9413909" y="6467448"/>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1B8EA2-46F0-4EFD-AA39-F1D4219E0ABE}" type="slidenum">
              <a:rPr lang="zh-TW" altLang="en-US" smtClean="0">
                <a:solidFill>
                  <a:srgbClr val="000000">
                    <a:tint val="75000"/>
                  </a:srgbClr>
                </a:solidFill>
              </a:rPr>
              <a:pPr/>
              <a:t>‹#›</a:t>
            </a:fld>
            <a:endParaRPr lang="zh-TW" altLang="en-US">
              <a:solidFill>
                <a:srgbClr val="000000">
                  <a:tint val="75000"/>
                </a:srgbClr>
              </a:solidFill>
            </a:endParaRPr>
          </a:p>
        </p:txBody>
      </p:sp>
      <p:sp>
        <p:nvSpPr>
          <p:cNvPr id="15" name="Google Shape;91;p6"/>
          <p:cNvSpPr/>
          <p:nvPr userDrawn="1"/>
        </p:nvSpPr>
        <p:spPr>
          <a:xfrm>
            <a:off x="11772548" y="6468381"/>
            <a:ext cx="324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algn="ctr">
              <a:spcBef>
                <a:spcPts val="0"/>
              </a:spcBef>
              <a:spcAft>
                <a:spcPts val="0"/>
              </a:spcAft>
            </a:pPr>
            <a:endParaRPr dirty="0">
              <a:solidFill>
                <a:srgbClr val="000000"/>
              </a:solidFill>
            </a:endParaRPr>
          </a:p>
        </p:txBody>
      </p:sp>
      <p:sp>
        <p:nvSpPr>
          <p:cNvPr id="16" name="投影片編號版面配置區 7"/>
          <p:cNvSpPr txBox="1">
            <a:spLocks/>
          </p:cNvSpPr>
          <p:nvPr userDrawn="1"/>
        </p:nvSpPr>
        <p:spPr>
          <a:xfrm>
            <a:off x="11716286" y="6445637"/>
            <a:ext cx="445811"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31B8EA2-46F0-4EFD-AA39-F1D4219E0ABE}" type="slidenum">
              <a:rPr lang="zh-TW" altLang="en-US" smtClean="0">
                <a:solidFill>
                  <a:srgbClr val="000000">
                    <a:tint val="75000"/>
                  </a:srgbClr>
                </a:solidFill>
              </a:rPr>
              <a:pPr algn="ctr"/>
              <a:t>‹#›</a:t>
            </a:fld>
            <a:endParaRPr lang="zh-TW" altLang="en-US" dirty="0">
              <a:solidFill>
                <a:srgbClr val="000000">
                  <a:tint val="75000"/>
                </a:srgbClr>
              </a:solidFill>
            </a:endParaRPr>
          </a:p>
        </p:txBody>
      </p:sp>
    </p:spTree>
    <p:extLst>
      <p:ext uri="{BB962C8B-B14F-4D97-AF65-F5344CB8AC3E}">
        <p14:creationId xmlns:p14="http://schemas.microsoft.com/office/powerpoint/2010/main" val="3852805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243D39A1-5212-46F7-B07C-8A0F5A0111C5}" type="datetimeFigureOut">
              <a:rPr lang="zh-TW" altLang="en-US"/>
              <a:pPr>
                <a:defRPr/>
              </a:pPr>
              <a:t>2024/11/20</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3"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1D4F85C-4055-46BD-A099-66CBC74EC842}" type="datetimeFigureOut">
              <a:rPr lang="zh-TW" altLang="en-US"/>
              <a:pPr>
                <a:defRPr/>
              </a:pPr>
              <a:t>2024/11/20</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2053110-98B5-40FF-BD1D-A09D7D5047F3}" type="datetimeFigureOut">
              <a:rPr lang="zh-TW" altLang="en-US"/>
              <a:pPr>
                <a:defRPr/>
              </a:pPr>
              <a:t>2024/11/20</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1.jpe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5"/>
          <a:srcRect/>
          <a:stretch>
            <a:fillRect/>
          </a:stretch>
        </p:blipFill>
        <p:spPr bwMode="auto">
          <a:xfrm>
            <a:off x="2121" y="0"/>
            <a:ext cx="12187767" cy="6858000"/>
          </a:xfrm>
          <a:prstGeom prst="rect">
            <a:avLst/>
          </a:prstGeom>
          <a:noFill/>
          <a:ln w="9525">
            <a:noFill/>
            <a:miter lim="800000"/>
            <a:headEnd/>
            <a:tailEnd/>
          </a:ln>
        </p:spPr>
      </p:pic>
      <p:sp>
        <p:nvSpPr>
          <p:cNvPr id="1027" name="標題版面配置區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609600" y="1600205"/>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a:defRPr/>
            </a:pPr>
            <a:fld id="{EA2B5C98-BED2-4FF0-AFC1-EEF688675CD8}" type="datetimeFigureOut">
              <a:rPr lang="zh-TW" altLang="en-US"/>
              <a:pPr>
                <a:defRPr/>
              </a:pPr>
              <a:t>2024/11/20</a:t>
            </a:fld>
            <a:endParaRPr lang="zh-TW" altLang="en-US"/>
          </a:p>
        </p:txBody>
      </p:sp>
      <p:sp>
        <p:nvSpPr>
          <p:cNvPr id="9" name="頁尾版面配置區 4"/>
          <p:cNvSpPr>
            <a:spLocks noGrp="1"/>
          </p:cNvSpPr>
          <p:nvPr>
            <p:ph type="ftr" sz="quarter" idx="3"/>
          </p:nvPr>
        </p:nvSpPr>
        <p:spPr>
          <a:xfrm>
            <a:off x="4165600" y="6356355"/>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eaLnBrk="1" hangingPunct="1">
              <a:defRPr sz="1400" b="1">
                <a:solidFill>
                  <a:schemeClr val="tx1"/>
                </a:solidFill>
                <a:latin typeface="Arial" pitchFamily="34" charset="0"/>
                <a:ea typeface="新細明體" pitchFamily="18" charset="-120"/>
              </a:defRPr>
            </a:lvl1pPr>
          </a:lstStyle>
          <a:p>
            <a:pPr>
              <a:defRPr/>
            </a:pPr>
            <a:endParaRPr lang="zh-TW"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8"/>
            <a:ext cx="10368000" cy="1143000"/>
          </a:xfrm>
          <a:prstGeom prst="rect">
            <a:avLst/>
          </a:prstGeom>
        </p:spPr>
        <p:txBody>
          <a:bodyPr vert="horz" lIns="91322" tIns="45661" rIns="91322" bIns="45661" rtlCol="0" anchor="ctr">
            <a:normAutofit/>
            <a:scene3d>
              <a:camera prst="orthographicFront"/>
              <a:lightRig rig="soft" dir="t"/>
            </a:scene3d>
            <a:sp3d prstMaterial="matte">
              <a:bevelT w="12700" h="12700"/>
            </a:sp3d>
          </a:body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609600" y="1600216"/>
            <a:ext cx="10972800" cy="4525963"/>
          </a:xfrm>
          <a:prstGeom prst="rect">
            <a:avLst/>
          </a:prstGeom>
        </p:spPr>
        <p:txBody>
          <a:bodyPr vert="horz" lIns="91322" tIns="45661" rIns="91322" bIns="45661" rtlCol="0">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4" name="日期版面配置區 3"/>
          <p:cNvSpPr>
            <a:spLocks noGrp="1"/>
          </p:cNvSpPr>
          <p:nvPr>
            <p:ph type="dt" sz="half" idx="2"/>
          </p:nvPr>
        </p:nvSpPr>
        <p:spPr>
          <a:xfrm>
            <a:off x="609600" y="6356376"/>
            <a:ext cx="2844800" cy="365125"/>
          </a:xfrm>
          <a:prstGeom prst="rect">
            <a:avLst/>
          </a:prstGeom>
        </p:spPr>
        <p:txBody>
          <a:bodyPr vert="horz" lIns="273965" tIns="45661" rIns="91322" bIns="45661" rtlCol="0" anchor="ctr"/>
          <a:lstStyle>
            <a:lvl1pPr algn="l" eaLnBrk="1" latinLnBrk="0" hangingPunct="1">
              <a:defRPr kumimoji="0" sz="1200">
                <a:solidFill>
                  <a:schemeClr val="tx1"/>
                </a:solidFill>
              </a:defRPr>
            </a:lvl1pPr>
          </a:lstStyle>
          <a:p>
            <a:pPr algn="r" fontAlgn="auto">
              <a:spcBef>
                <a:spcPts val="0"/>
              </a:spcBef>
              <a:spcAft>
                <a:spcPts val="0"/>
              </a:spcAft>
            </a:pPr>
            <a:fld id="{A6051512-973F-4780-895E-29B1B65D9F34}" type="datetime1">
              <a:rPr lang="en-US" altLang="zh-TW" smtClean="0">
                <a:solidFill>
                  <a:prstClr val="white"/>
                </a:solidFill>
                <a:latin typeface="Arial Narrow"/>
                <a:ea typeface="文鼎中圓"/>
              </a:rPr>
              <a:pPr algn="r" fontAlgn="auto">
                <a:spcBef>
                  <a:spcPts val="0"/>
                </a:spcBef>
                <a:spcAft>
                  <a:spcPts val="0"/>
                </a:spcAft>
              </a:pPr>
              <a:t>11/20/2024</a:t>
            </a:fld>
            <a:endParaRPr lang="zh-TW" altLang="en-US" sz="1400">
              <a:solidFill>
                <a:srgbClr val="FFFFFF"/>
              </a:solidFill>
              <a:latin typeface="Arial Narrow"/>
              <a:ea typeface="文鼎中圓"/>
            </a:endParaRPr>
          </a:p>
        </p:txBody>
      </p:sp>
      <p:sp>
        <p:nvSpPr>
          <p:cNvPr id="5" name="頁尾版面配置區 4"/>
          <p:cNvSpPr>
            <a:spLocks noGrp="1"/>
          </p:cNvSpPr>
          <p:nvPr>
            <p:ph type="ftr" sz="quarter" idx="3"/>
          </p:nvPr>
        </p:nvSpPr>
        <p:spPr>
          <a:xfrm>
            <a:off x="4165600" y="6356376"/>
            <a:ext cx="3860800" cy="365125"/>
          </a:xfrm>
          <a:prstGeom prst="rect">
            <a:avLst/>
          </a:prstGeom>
        </p:spPr>
        <p:txBody>
          <a:bodyPr vert="horz" lIns="91322" tIns="45661" rIns="91322" bIns="45661" rtlCol="0" anchor="ctr"/>
          <a:lstStyle>
            <a:lvl1pPr algn="ctr" eaLnBrk="1" latinLnBrk="0" hangingPunct="1">
              <a:defRPr kumimoji="0" sz="1200">
                <a:solidFill>
                  <a:schemeClr val="tx1"/>
                </a:solidFill>
              </a:defRPr>
            </a:lvl1pPr>
          </a:lstStyle>
          <a:p>
            <a:pPr algn="l" fontAlgn="auto">
              <a:spcBef>
                <a:spcPts val="0"/>
              </a:spcBef>
              <a:spcAft>
                <a:spcPts val="0"/>
              </a:spcAft>
            </a:pPr>
            <a:endParaRPr lang="zh-TW" altLang="en-US">
              <a:solidFill>
                <a:srgbClr val="FFFFFF"/>
              </a:solidFill>
              <a:latin typeface="Arial Narrow"/>
              <a:ea typeface="文鼎中圓"/>
            </a:endParaRPr>
          </a:p>
        </p:txBody>
      </p:sp>
      <p:sp>
        <p:nvSpPr>
          <p:cNvPr id="6" name="投影片編號版面配置區 5"/>
          <p:cNvSpPr>
            <a:spLocks noGrp="1"/>
          </p:cNvSpPr>
          <p:nvPr>
            <p:ph type="sldNum" sz="quarter" idx="4"/>
          </p:nvPr>
        </p:nvSpPr>
        <p:spPr>
          <a:xfrm>
            <a:off x="8737600" y="6356376"/>
            <a:ext cx="2844800" cy="365125"/>
          </a:xfrm>
          <a:prstGeom prst="rect">
            <a:avLst/>
          </a:prstGeom>
        </p:spPr>
        <p:txBody>
          <a:bodyPr vert="horz" lIns="45661" tIns="45661" rIns="45661" bIns="45661" rtlCol="0" anchor="ctr"/>
          <a:lstStyle>
            <a:lvl1pPr algn="r" eaLnBrk="1" latinLnBrk="0" hangingPunct="1">
              <a:defRPr kumimoji="0" sz="1200">
                <a:solidFill>
                  <a:schemeClr val="tx1"/>
                </a:solidFill>
              </a:defRPr>
            </a:lvl1pPr>
          </a:lstStyle>
          <a:p>
            <a:pPr algn="ctr" fontAlgn="auto">
              <a:spcBef>
                <a:spcPts val="0"/>
              </a:spcBef>
              <a:spcAft>
                <a:spcPts val="0"/>
              </a:spcAft>
            </a:pPr>
            <a:fld id="{EAB534A1-6402-488B-A652-E469620D7916}" type="slidenum">
              <a:rPr lang="en-US" altLang="zh-TW" sz="1600" smtClean="0">
                <a:solidFill>
                  <a:srgbClr val="33BD56">
                    <a:shade val="75000"/>
                  </a:srgbClr>
                </a:solidFill>
                <a:latin typeface="Arial Narrow"/>
                <a:ea typeface="文鼎中圓"/>
              </a:rPr>
              <a:pPr algn="ctr" fontAlgn="auto">
                <a:spcBef>
                  <a:spcPts val="0"/>
                </a:spcBef>
                <a:spcAft>
                  <a:spcPts val="0"/>
                </a:spcAft>
              </a:pPr>
              <a:t>‹#›</a:t>
            </a:fld>
            <a:endParaRPr lang="zh-TW" altLang="en-US" sz="1600">
              <a:solidFill>
                <a:srgbClr val="33BD56">
                  <a:shade val="75000"/>
                </a:srgbClr>
              </a:solidFill>
              <a:latin typeface="Arial Narrow"/>
              <a:ea typeface="文鼎中圓"/>
            </a:endParaRPr>
          </a:p>
        </p:txBody>
      </p:sp>
    </p:spTree>
    <p:extLst>
      <p:ext uri="{BB962C8B-B14F-4D97-AF65-F5344CB8AC3E}">
        <p14:creationId xmlns:p14="http://schemas.microsoft.com/office/powerpoint/2010/main" val="2201466844"/>
      </p:ext>
    </p:extLst>
  </p:cSld>
  <p:clrMap bg1="dk1" tx1="lt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rtl="0" eaLnBrk="1" latinLnBrk="0" hangingPunct="1">
        <a:spcBef>
          <a:spcPct val="0"/>
        </a:spcBef>
        <a:buNone/>
        <a:defRPr kumimoji="0" lang="zh-CN" altLang="en-US" sz="4400" b="0" kern="1200" spc="50" dirty="0">
          <a:ln w="12700">
            <a:noFill/>
            <a:prstDash val="solid"/>
          </a:ln>
          <a:solidFill>
            <a:schemeClr val="accent4"/>
          </a:solidFill>
          <a:effectLst>
            <a:outerShdw blurRad="38100" dist="20320" dir="2700000" algn="tl" rotWithShape="0">
              <a:srgbClr val="000000">
                <a:alpha val="70000"/>
              </a:srgbClr>
            </a:outerShdw>
          </a:effectLst>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452" indent="-342452" algn="l" rtl="0" eaLnBrk="1" latinLnBrk="0" hangingPunct="1">
        <a:spcBef>
          <a:spcPct val="20000"/>
        </a:spcBef>
        <a:buClr>
          <a:schemeClr val="tx2"/>
        </a:buClr>
        <a:buSzPct val="60000"/>
        <a:buFont typeface="Wingdings 2"/>
        <a:buChar char=""/>
        <a:defRPr kumimoji="0" sz="3200" kern="1200">
          <a:solidFill>
            <a:schemeClr val="tx1"/>
          </a:solidFill>
          <a:latin typeface="+mn-lt"/>
          <a:ea typeface="+mn-ea"/>
          <a:cs typeface="+mn-cs"/>
        </a:defRPr>
      </a:lvl1pPr>
      <a:lvl2pPr marL="741988" indent="-285379" algn="l" rtl="0" eaLnBrk="1" latinLnBrk="0" hangingPunct="1">
        <a:spcBef>
          <a:spcPct val="20000"/>
        </a:spcBef>
        <a:buClr>
          <a:schemeClr val="tx2"/>
        </a:buClr>
        <a:buSzPct val="60000"/>
        <a:buFont typeface="Wingdings 2"/>
        <a:buChar char=""/>
        <a:defRPr kumimoji="0" sz="2800" kern="1200">
          <a:solidFill>
            <a:schemeClr val="tx1"/>
          </a:solidFill>
          <a:latin typeface="+mn-lt"/>
          <a:ea typeface="+mn-ea"/>
          <a:cs typeface="+mn-cs"/>
        </a:defRPr>
      </a:lvl2pPr>
      <a:lvl3pPr marL="1141518" indent="-228303" algn="l" rtl="0" eaLnBrk="1" latinLnBrk="0" hangingPunct="1">
        <a:spcBef>
          <a:spcPct val="20000"/>
        </a:spcBef>
        <a:buClr>
          <a:schemeClr val="tx2"/>
        </a:buClr>
        <a:buSzPct val="60000"/>
        <a:buFont typeface="Wingdings 2"/>
        <a:buChar char=""/>
        <a:defRPr kumimoji="0" sz="2400" kern="1200">
          <a:solidFill>
            <a:schemeClr val="tx1"/>
          </a:solidFill>
          <a:latin typeface="+mn-lt"/>
          <a:ea typeface="+mn-ea"/>
          <a:cs typeface="+mn-cs"/>
        </a:defRPr>
      </a:lvl3pPr>
      <a:lvl4pPr marL="1598125" indent="-228303" algn="l" rtl="0" eaLnBrk="1" latinLnBrk="0" hangingPunct="1">
        <a:spcBef>
          <a:spcPct val="20000"/>
        </a:spcBef>
        <a:buClr>
          <a:schemeClr val="tx2"/>
        </a:buClr>
        <a:buSzPct val="60000"/>
        <a:buFont typeface="Wingdings 2"/>
        <a:buChar char=""/>
        <a:defRPr kumimoji="0" sz="2000" kern="1200">
          <a:solidFill>
            <a:schemeClr val="tx1"/>
          </a:solidFill>
          <a:latin typeface="+mn-lt"/>
          <a:ea typeface="+mn-ea"/>
          <a:cs typeface="+mn-cs"/>
        </a:defRPr>
      </a:lvl4pPr>
      <a:lvl5pPr marL="2054732" indent="-228303" algn="l" rtl="0" eaLnBrk="1" latinLnBrk="0" hangingPunct="1">
        <a:spcBef>
          <a:spcPct val="20000"/>
        </a:spcBef>
        <a:buClr>
          <a:schemeClr val="tx2"/>
        </a:buClr>
        <a:buSzPct val="60000"/>
        <a:buFont typeface="Wingdings 2"/>
        <a:buChar char=""/>
        <a:defRPr kumimoji="0" sz="2000" kern="1200">
          <a:solidFill>
            <a:schemeClr val="tx1"/>
          </a:solidFill>
          <a:latin typeface="+mn-lt"/>
          <a:ea typeface="+mn-ea"/>
          <a:cs typeface="+mn-cs"/>
        </a:defRPr>
      </a:lvl5pPr>
      <a:lvl6pPr marL="2511339" indent="-228303" algn="l" rtl="0" eaLnBrk="1" latinLnBrk="0" hangingPunct="1">
        <a:spcBef>
          <a:spcPct val="20000"/>
        </a:spcBef>
        <a:buFont typeface="Arial"/>
        <a:buChar char="•"/>
        <a:defRPr kumimoji="0" sz="2000" kern="1200">
          <a:solidFill>
            <a:schemeClr val="tx1"/>
          </a:solidFill>
          <a:latin typeface="+mn-lt"/>
          <a:ea typeface="+mn-ea"/>
          <a:cs typeface="+mn-cs"/>
        </a:defRPr>
      </a:lvl6pPr>
      <a:lvl7pPr marL="2967945" indent="-228303" algn="l" rtl="0" eaLnBrk="1" latinLnBrk="0" hangingPunct="1">
        <a:spcBef>
          <a:spcPct val="20000"/>
        </a:spcBef>
        <a:buFont typeface="Arial"/>
        <a:buChar char="•"/>
        <a:defRPr kumimoji="0" sz="2000" kern="1200">
          <a:solidFill>
            <a:schemeClr val="tx1"/>
          </a:solidFill>
          <a:latin typeface="+mn-lt"/>
          <a:ea typeface="+mn-ea"/>
          <a:cs typeface="+mn-cs"/>
        </a:defRPr>
      </a:lvl7pPr>
      <a:lvl8pPr marL="3424553" indent="-228303" algn="l" rtl="0" eaLnBrk="1" latinLnBrk="0" hangingPunct="1">
        <a:spcBef>
          <a:spcPct val="20000"/>
        </a:spcBef>
        <a:buFont typeface="Arial"/>
        <a:buChar char="•"/>
        <a:defRPr kumimoji="0" sz="2000" kern="1200">
          <a:solidFill>
            <a:schemeClr val="tx1"/>
          </a:solidFill>
          <a:latin typeface="+mn-lt"/>
          <a:ea typeface="+mn-ea"/>
          <a:cs typeface="+mn-cs"/>
        </a:defRPr>
      </a:lvl8pPr>
      <a:lvl9pPr marL="3881160" indent="-228303"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607" algn="l" rtl="0" eaLnBrk="1" latinLnBrk="0" hangingPunct="1">
        <a:defRPr kumimoji="0" kern="1200">
          <a:solidFill>
            <a:schemeClr val="tx1"/>
          </a:solidFill>
          <a:latin typeface="+mn-lt"/>
          <a:ea typeface="+mn-ea"/>
          <a:cs typeface="+mn-cs"/>
        </a:defRPr>
      </a:lvl2pPr>
      <a:lvl3pPr marL="913214" algn="l" rtl="0" eaLnBrk="1" latinLnBrk="0" hangingPunct="1">
        <a:defRPr kumimoji="0" kern="1200">
          <a:solidFill>
            <a:schemeClr val="tx1"/>
          </a:solidFill>
          <a:latin typeface="+mn-lt"/>
          <a:ea typeface="+mn-ea"/>
          <a:cs typeface="+mn-cs"/>
        </a:defRPr>
      </a:lvl3pPr>
      <a:lvl4pPr marL="1369822" algn="l" rtl="0" eaLnBrk="1" latinLnBrk="0" hangingPunct="1">
        <a:defRPr kumimoji="0" kern="1200">
          <a:solidFill>
            <a:schemeClr val="tx1"/>
          </a:solidFill>
          <a:latin typeface="+mn-lt"/>
          <a:ea typeface="+mn-ea"/>
          <a:cs typeface="+mn-cs"/>
        </a:defRPr>
      </a:lvl4pPr>
      <a:lvl5pPr marL="1826428" algn="l" rtl="0" eaLnBrk="1" latinLnBrk="0" hangingPunct="1">
        <a:defRPr kumimoji="0" kern="1200">
          <a:solidFill>
            <a:schemeClr val="tx1"/>
          </a:solidFill>
          <a:latin typeface="+mn-lt"/>
          <a:ea typeface="+mn-ea"/>
          <a:cs typeface="+mn-cs"/>
        </a:defRPr>
      </a:lvl5pPr>
      <a:lvl6pPr marL="2283034" algn="l" rtl="0" eaLnBrk="1" latinLnBrk="0" hangingPunct="1">
        <a:defRPr kumimoji="0" kern="1200">
          <a:solidFill>
            <a:schemeClr val="tx1"/>
          </a:solidFill>
          <a:latin typeface="+mn-lt"/>
          <a:ea typeface="+mn-ea"/>
          <a:cs typeface="+mn-cs"/>
        </a:defRPr>
      </a:lvl6pPr>
      <a:lvl7pPr marL="2739643" algn="l" rtl="0" eaLnBrk="1" latinLnBrk="0" hangingPunct="1">
        <a:defRPr kumimoji="0" kern="1200">
          <a:solidFill>
            <a:schemeClr val="tx1"/>
          </a:solidFill>
          <a:latin typeface="+mn-lt"/>
          <a:ea typeface="+mn-ea"/>
          <a:cs typeface="+mn-cs"/>
        </a:defRPr>
      </a:lvl7pPr>
      <a:lvl8pPr marL="3196250" algn="l" rtl="0" eaLnBrk="1" latinLnBrk="0" hangingPunct="1">
        <a:defRPr kumimoji="0" kern="1200">
          <a:solidFill>
            <a:schemeClr val="tx1"/>
          </a:solidFill>
          <a:latin typeface="+mn-lt"/>
          <a:ea typeface="+mn-ea"/>
          <a:cs typeface="+mn-cs"/>
        </a:defRPr>
      </a:lvl8pPr>
      <a:lvl9pPr marL="3652859"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8"/>
            <a:ext cx="10368000" cy="1143000"/>
          </a:xfrm>
          <a:prstGeom prst="rect">
            <a:avLst/>
          </a:prstGeom>
        </p:spPr>
        <p:txBody>
          <a:bodyPr vert="horz" lIns="91322" tIns="45661" rIns="91322" bIns="45661" rtlCol="0" anchor="ctr">
            <a:normAutofit/>
            <a:scene3d>
              <a:camera prst="orthographicFront"/>
              <a:lightRig rig="soft" dir="t"/>
            </a:scene3d>
            <a:sp3d prstMaterial="matte">
              <a:bevelT w="12700" h="12700"/>
            </a:sp3d>
          </a:body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609600" y="1600216"/>
            <a:ext cx="10972800" cy="4525963"/>
          </a:xfrm>
          <a:prstGeom prst="rect">
            <a:avLst/>
          </a:prstGeom>
        </p:spPr>
        <p:txBody>
          <a:bodyPr vert="horz" lIns="91322" tIns="45661" rIns="91322" bIns="45661" rtlCol="0">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4" name="日期版面配置區 3"/>
          <p:cNvSpPr>
            <a:spLocks noGrp="1"/>
          </p:cNvSpPr>
          <p:nvPr>
            <p:ph type="dt" sz="half" idx="2"/>
          </p:nvPr>
        </p:nvSpPr>
        <p:spPr>
          <a:xfrm>
            <a:off x="609600" y="6356370"/>
            <a:ext cx="2844800" cy="365125"/>
          </a:xfrm>
          <a:prstGeom prst="rect">
            <a:avLst/>
          </a:prstGeom>
        </p:spPr>
        <p:txBody>
          <a:bodyPr vert="horz" lIns="273965" tIns="45661" rIns="91322" bIns="45661" rtlCol="0" anchor="ctr"/>
          <a:lstStyle>
            <a:lvl1pPr algn="l" eaLnBrk="1" latinLnBrk="0" hangingPunct="1">
              <a:defRPr kumimoji="0" sz="1200">
                <a:solidFill>
                  <a:schemeClr val="tx1"/>
                </a:solidFill>
              </a:defRPr>
            </a:lvl1pPr>
          </a:lstStyle>
          <a:p>
            <a:pPr algn="r" fontAlgn="auto">
              <a:spcBef>
                <a:spcPts val="0"/>
              </a:spcBef>
              <a:spcAft>
                <a:spcPts val="0"/>
              </a:spcAft>
            </a:pPr>
            <a:fld id="{A6051512-973F-4780-895E-29B1B65D9F34}" type="datetime1">
              <a:rPr lang="en-US" altLang="zh-TW" smtClean="0">
                <a:solidFill>
                  <a:prstClr val="white"/>
                </a:solidFill>
                <a:latin typeface="Arial Narrow"/>
                <a:ea typeface="文鼎中圓"/>
              </a:rPr>
              <a:pPr algn="r" fontAlgn="auto">
                <a:spcBef>
                  <a:spcPts val="0"/>
                </a:spcBef>
                <a:spcAft>
                  <a:spcPts val="0"/>
                </a:spcAft>
              </a:pPr>
              <a:t>11/20/2024</a:t>
            </a:fld>
            <a:endParaRPr lang="zh-TW" altLang="en-US" sz="1400">
              <a:solidFill>
                <a:srgbClr val="FFFFFF"/>
              </a:solidFill>
              <a:latin typeface="Arial Narrow"/>
              <a:ea typeface="文鼎中圓"/>
            </a:endParaRPr>
          </a:p>
        </p:txBody>
      </p:sp>
      <p:sp>
        <p:nvSpPr>
          <p:cNvPr id="5" name="頁尾版面配置區 4"/>
          <p:cNvSpPr>
            <a:spLocks noGrp="1"/>
          </p:cNvSpPr>
          <p:nvPr>
            <p:ph type="ftr" sz="quarter" idx="3"/>
          </p:nvPr>
        </p:nvSpPr>
        <p:spPr>
          <a:xfrm>
            <a:off x="4165600" y="6356370"/>
            <a:ext cx="3860800" cy="365125"/>
          </a:xfrm>
          <a:prstGeom prst="rect">
            <a:avLst/>
          </a:prstGeom>
        </p:spPr>
        <p:txBody>
          <a:bodyPr vert="horz" lIns="91322" tIns="45661" rIns="91322" bIns="45661" rtlCol="0" anchor="ctr"/>
          <a:lstStyle>
            <a:lvl1pPr algn="ctr" eaLnBrk="1" latinLnBrk="0" hangingPunct="1">
              <a:defRPr kumimoji="0" sz="1200">
                <a:solidFill>
                  <a:schemeClr val="tx1"/>
                </a:solidFill>
              </a:defRPr>
            </a:lvl1pPr>
          </a:lstStyle>
          <a:p>
            <a:pPr algn="l" fontAlgn="auto">
              <a:spcBef>
                <a:spcPts val="0"/>
              </a:spcBef>
              <a:spcAft>
                <a:spcPts val="0"/>
              </a:spcAft>
            </a:pPr>
            <a:endParaRPr lang="zh-TW" altLang="en-US">
              <a:solidFill>
                <a:srgbClr val="FFFFFF"/>
              </a:solidFill>
              <a:latin typeface="Arial Narrow"/>
              <a:ea typeface="文鼎中圓"/>
            </a:endParaRPr>
          </a:p>
        </p:txBody>
      </p:sp>
      <p:sp>
        <p:nvSpPr>
          <p:cNvPr id="6" name="投影片編號版面配置區 5"/>
          <p:cNvSpPr>
            <a:spLocks noGrp="1"/>
          </p:cNvSpPr>
          <p:nvPr>
            <p:ph type="sldNum" sz="quarter" idx="4"/>
          </p:nvPr>
        </p:nvSpPr>
        <p:spPr>
          <a:xfrm>
            <a:off x="8737600" y="6356370"/>
            <a:ext cx="2844800" cy="365125"/>
          </a:xfrm>
          <a:prstGeom prst="rect">
            <a:avLst/>
          </a:prstGeom>
        </p:spPr>
        <p:txBody>
          <a:bodyPr vert="horz" lIns="45661" tIns="45661" rIns="45661" bIns="45661" rtlCol="0" anchor="ctr"/>
          <a:lstStyle>
            <a:lvl1pPr algn="r" eaLnBrk="1" latinLnBrk="0" hangingPunct="1">
              <a:defRPr kumimoji="0" sz="1200">
                <a:solidFill>
                  <a:schemeClr val="tx1"/>
                </a:solidFill>
              </a:defRPr>
            </a:lvl1pPr>
          </a:lstStyle>
          <a:p>
            <a:pPr algn="ctr" fontAlgn="auto">
              <a:spcBef>
                <a:spcPts val="0"/>
              </a:spcBef>
              <a:spcAft>
                <a:spcPts val="0"/>
              </a:spcAft>
            </a:pPr>
            <a:fld id="{EAB534A1-6402-488B-A652-E469620D7916}" type="slidenum">
              <a:rPr lang="en-US" altLang="zh-TW" sz="1600" smtClean="0">
                <a:solidFill>
                  <a:srgbClr val="33BD56">
                    <a:shade val="75000"/>
                  </a:srgbClr>
                </a:solidFill>
                <a:latin typeface="Arial Narrow"/>
                <a:ea typeface="文鼎中圓"/>
              </a:rPr>
              <a:pPr algn="ctr" fontAlgn="auto">
                <a:spcBef>
                  <a:spcPts val="0"/>
                </a:spcBef>
                <a:spcAft>
                  <a:spcPts val="0"/>
                </a:spcAft>
              </a:pPr>
              <a:t>‹#›</a:t>
            </a:fld>
            <a:endParaRPr lang="zh-TW" altLang="en-US" sz="1600">
              <a:solidFill>
                <a:srgbClr val="33BD56">
                  <a:shade val="75000"/>
                </a:srgbClr>
              </a:solidFill>
              <a:latin typeface="Arial Narrow"/>
              <a:ea typeface="文鼎中圓"/>
            </a:endParaRPr>
          </a:p>
        </p:txBody>
      </p:sp>
    </p:spTree>
    <p:extLst>
      <p:ext uri="{BB962C8B-B14F-4D97-AF65-F5344CB8AC3E}">
        <p14:creationId xmlns:p14="http://schemas.microsoft.com/office/powerpoint/2010/main" val="4077678991"/>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rtl="0" eaLnBrk="1" latinLnBrk="0" hangingPunct="1">
        <a:spcBef>
          <a:spcPct val="0"/>
        </a:spcBef>
        <a:buNone/>
        <a:defRPr kumimoji="0" lang="zh-CN" altLang="en-US" sz="4400" b="0" kern="1200" spc="50" dirty="0">
          <a:ln w="12700">
            <a:noFill/>
            <a:prstDash val="solid"/>
          </a:ln>
          <a:solidFill>
            <a:schemeClr val="accent4"/>
          </a:solidFill>
          <a:effectLst>
            <a:outerShdw blurRad="38100" dist="20320" dir="2700000" algn="tl" rotWithShape="0">
              <a:srgbClr val="000000">
                <a:alpha val="70000"/>
              </a:srgbClr>
            </a:outerShdw>
          </a:effectLst>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452" indent="-342452" algn="l" rtl="0" eaLnBrk="1" latinLnBrk="0" hangingPunct="1">
        <a:spcBef>
          <a:spcPct val="20000"/>
        </a:spcBef>
        <a:buClr>
          <a:schemeClr val="tx2"/>
        </a:buClr>
        <a:buSzPct val="60000"/>
        <a:buFont typeface="Wingdings 2"/>
        <a:buChar char=""/>
        <a:defRPr kumimoji="0" sz="3200" kern="1200">
          <a:solidFill>
            <a:schemeClr val="tx1"/>
          </a:solidFill>
          <a:latin typeface="+mn-lt"/>
          <a:ea typeface="+mn-ea"/>
          <a:cs typeface="+mn-cs"/>
        </a:defRPr>
      </a:lvl1pPr>
      <a:lvl2pPr marL="741988" indent="-285379" algn="l" rtl="0" eaLnBrk="1" latinLnBrk="0" hangingPunct="1">
        <a:spcBef>
          <a:spcPct val="20000"/>
        </a:spcBef>
        <a:buClr>
          <a:schemeClr val="tx2"/>
        </a:buClr>
        <a:buSzPct val="60000"/>
        <a:buFont typeface="Wingdings 2"/>
        <a:buChar char=""/>
        <a:defRPr kumimoji="0" sz="2800" kern="1200">
          <a:solidFill>
            <a:schemeClr val="tx1"/>
          </a:solidFill>
          <a:latin typeface="+mn-lt"/>
          <a:ea typeface="+mn-ea"/>
          <a:cs typeface="+mn-cs"/>
        </a:defRPr>
      </a:lvl2pPr>
      <a:lvl3pPr marL="1141518" indent="-228303" algn="l" rtl="0" eaLnBrk="1" latinLnBrk="0" hangingPunct="1">
        <a:spcBef>
          <a:spcPct val="20000"/>
        </a:spcBef>
        <a:buClr>
          <a:schemeClr val="tx2"/>
        </a:buClr>
        <a:buSzPct val="60000"/>
        <a:buFont typeface="Wingdings 2"/>
        <a:buChar char=""/>
        <a:defRPr kumimoji="0" sz="2400" kern="1200">
          <a:solidFill>
            <a:schemeClr val="tx1"/>
          </a:solidFill>
          <a:latin typeface="+mn-lt"/>
          <a:ea typeface="+mn-ea"/>
          <a:cs typeface="+mn-cs"/>
        </a:defRPr>
      </a:lvl3pPr>
      <a:lvl4pPr marL="1598125" indent="-228303" algn="l" rtl="0" eaLnBrk="1" latinLnBrk="0" hangingPunct="1">
        <a:spcBef>
          <a:spcPct val="20000"/>
        </a:spcBef>
        <a:buClr>
          <a:schemeClr val="tx2"/>
        </a:buClr>
        <a:buSzPct val="60000"/>
        <a:buFont typeface="Wingdings 2"/>
        <a:buChar char=""/>
        <a:defRPr kumimoji="0" sz="2000" kern="1200">
          <a:solidFill>
            <a:schemeClr val="tx1"/>
          </a:solidFill>
          <a:latin typeface="+mn-lt"/>
          <a:ea typeface="+mn-ea"/>
          <a:cs typeface="+mn-cs"/>
        </a:defRPr>
      </a:lvl4pPr>
      <a:lvl5pPr marL="2054732" indent="-228303" algn="l" rtl="0" eaLnBrk="1" latinLnBrk="0" hangingPunct="1">
        <a:spcBef>
          <a:spcPct val="20000"/>
        </a:spcBef>
        <a:buClr>
          <a:schemeClr val="tx2"/>
        </a:buClr>
        <a:buSzPct val="60000"/>
        <a:buFont typeface="Wingdings 2"/>
        <a:buChar char=""/>
        <a:defRPr kumimoji="0" sz="2000" kern="1200">
          <a:solidFill>
            <a:schemeClr val="tx1"/>
          </a:solidFill>
          <a:latin typeface="+mn-lt"/>
          <a:ea typeface="+mn-ea"/>
          <a:cs typeface="+mn-cs"/>
        </a:defRPr>
      </a:lvl5pPr>
      <a:lvl6pPr marL="2511339" indent="-228303" algn="l" rtl="0" eaLnBrk="1" latinLnBrk="0" hangingPunct="1">
        <a:spcBef>
          <a:spcPct val="20000"/>
        </a:spcBef>
        <a:buFont typeface="Arial"/>
        <a:buChar char="•"/>
        <a:defRPr kumimoji="0" sz="2000" kern="1200">
          <a:solidFill>
            <a:schemeClr val="tx1"/>
          </a:solidFill>
          <a:latin typeface="+mn-lt"/>
          <a:ea typeface="+mn-ea"/>
          <a:cs typeface="+mn-cs"/>
        </a:defRPr>
      </a:lvl6pPr>
      <a:lvl7pPr marL="2967945" indent="-228303" algn="l" rtl="0" eaLnBrk="1" latinLnBrk="0" hangingPunct="1">
        <a:spcBef>
          <a:spcPct val="20000"/>
        </a:spcBef>
        <a:buFont typeface="Arial"/>
        <a:buChar char="•"/>
        <a:defRPr kumimoji="0" sz="2000" kern="1200">
          <a:solidFill>
            <a:schemeClr val="tx1"/>
          </a:solidFill>
          <a:latin typeface="+mn-lt"/>
          <a:ea typeface="+mn-ea"/>
          <a:cs typeface="+mn-cs"/>
        </a:defRPr>
      </a:lvl7pPr>
      <a:lvl8pPr marL="3424553" indent="-228303" algn="l" rtl="0" eaLnBrk="1" latinLnBrk="0" hangingPunct="1">
        <a:spcBef>
          <a:spcPct val="20000"/>
        </a:spcBef>
        <a:buFont typeface="Arial"/>
        <a:buChar char="•"/>
        <a:defRPr kumimoji="0" sz="2000" kern="1200">
          <a:solidFill>
            <a:schemeClr val="tx1"/>
          </a:solidFill>
          <a:latin typeface="+mn-lt"/>
          <a:ea typeface="+mn-ea"/>
          <a:cs typeface="+mn-cs"/>
        </a:defRPr>
      </a:lvl8pPr>
      <a:lvl9pPr marL="3881160" indent="-228303"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607" algn="l" rtl="0" eaLnBrk="1" latinLnBrk="0" hangingPunct="1">
        <a:defRPr kumimoji="0" kern="1200">
          <a:solidFill>
            <a:schemeClr val="tx1"/>
          </a:solidFill>
          <a:latin typeface="+mn-lt"/>
          <a:ea typeface="+mn-ea"/>
          <a:cs typeface="+mn-cs"/>
        </a:defRPr>
      </a:lvl2pPr>
      <a:lvl3pPr marL="913214" algn="l" rtl="0" eaLnBrk="1" latinLnBrk="0" hangingPunct="1">
        <a:defRPr kumimoji="0" kern="1200">
          <a:solidFill>
            <a:schemeClr val="tx1"/>
          </a:solidFill>
          <a:latin typeface="+mn-lt"/>
          <a:ea typeface="+mn-ea"/>
          <a:cs typeface="+mn-cs"/>
        </a:defRPr>
      </a:lvl3pPr>
      <a:lvl4pPr marL="1369822" algn="l" rtl="0" eaLnBrk="1" latinLnBrk="0" hangingPunct="1">
        <a:defRPr kumimoji="0" kern="1200">
          <a:solidFill>
            <a:schemeClr val="tx1"/>
          </a:solidFill>
          <a:latin typeface="+mn-lt"/>
          <a:ea typeface="+mn-ea"/>
          <a:cs typeface="+mn-cs"/>
        </a:defRPr>
      </a:lvl4pPr>
      <a:lvl5pPr marL="1826428" algn="l" rtl="0" eaLnBrk="1" latinLnBrk="0" hangingPunct="1">
        <a:defRPr kumimoji="0" kern="1200">
          <a:solidFill>
            <a:schemeClr val="tx1"/>
          </a:solidFill>
          <a:latin typeface="+mn-lt"/>
          <a:ea typeface="+mn-ea"/>
          <a:cs typeface="+mn-cs"/>
        </a:defRPr>
      </a:lvl5pPr>
      <a:lvl6pPr marL="2283034" algn="l" rtl="0" eaLnBrk="1" latinLnBrk="0" hangingPunct="1">
        <a:defRPr kumimoji="0" kern="1200">
          <a:solidFill>
            <a:schemeClr val="tx1"/>
          </a:solidFill>
          <a:latin typeface="+mn-lt"/>
          <a:ea typeface="+mn-ea"/>
          <a:cs typeface="+mn-cs"/>
        </a:defRPr>
      </a:lvl6pPr>
      <a:lvl7pPr marL="2739643" algn="l" rtl="0" eaLnBrk="1" latinLnBrk="0" hangingPunct="1">
        <a:defRPr kumimoji="0" kern="1200">
          <a:solidFill>
            <a:schemeClr val="tx1"/>
          </a:solidFill>
          <a:latin typeface="+mn-lt"/>
          <a:ea typeface="+mn-ea"/>
          <a:cs typeface="+mn-cs"/>
        </a:defRPr>
      </a:lvl7pPr>
      <a:lvl8pPr marL="3196250" algn="l" rtl="0" eaLnBrk="1" latinLnBrk="0" hangingPunct="1">
        <a:defRPr kumimoji="0" kern="1200">
          <a:solidFill>
            <a:schemeClr val="tx1"/>
          </a:solidFill>
          <a:latin typeface="+mn-lt"/>
          <a:ea typeface="+mn-ea"/>
          <a:cs typeface="+mn-cs"/>
        </a:defRPr>
      </a:lvl8pPr>
      <a:lvl9pPr marL="3652859"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4"/>
          <a:srcRect/>
          <a:stretch>
            <a:fillRect/>
          </a:stretch>
        </p:blipFill>
        <p:spPr bwMode="auto">
          <a:xfrm>
            <a:off x="2168" y="0"/>
            <a:ext cx="12187767" cy="6858000"/>
          </a:xfrm>
          <a:prstGeom prst="rect">
            <a:avLst/>
          </a:prstGeom>
          <a:noFill/>
          <a:ln w="9525">
            <a:noFill/>
            <a:miter lim="800000"/>
            <a:headEnd/>
            <a:tailEnd/>
          </a:ln>
        </p:spPr>
      </p:pic>
      <p:sp>
        <p:nvSpPr>
          <p:cNvPr id="1027" name="標題版面配置區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30" tIns="45720" rIns="9143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609600" y="1600226"/>
            <a:ext cx="10972800" cy="4525963"/>
          </a:xfrm>
          <a:prstGeom prst="rect">
            <a:avLst/>
          </a:prstGeom>
          <a:noFill/>
          <a:ln w="9525">
            <a:noFill/>
            <a:miter lim="800000"/>
            <a:headEnd/>
            <a:tailEnd/>
          </a:ln>
        </p:spPr>
        <p:txBody>
          <a:bodyPr vert="horz" wrap="square" lIns="91430" tIns="45720" rIns="9143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2"/>
          </p:nvPr>
        </p:nvSpPr>
        <p:spPr>
          <a:xfrm>
            <a:off x="609600" y="6356470"/>
            <a:ext cx="2844800" cy="365125"/>
          </a:xfrm>
          <a:prstGeom prst="rect">
            <a:avLst/>
          </a:prstGeom>
        </p:spPr>
        <p:txBody>
          <a:bodyPr vert="horz" lIns="91430" tIns="45720" rIns="9143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defTabSz="913840">
              <a:defRPr/>
            </a:pPr>
            <a:fld id="{EA2B5C98-BED2-4FF0-AFC1-EEF688675CD8}" type="datetimeFigureOut">
              <a:rPr lang="zh-TW" altLang="en-US" smtClean="0">
                <a:solidFill>
                  <a:srgbClr val="000000">
                    <a:tint val="75000"/>
                  </a:srgbClr>
                </a:solidFill>
              </a:rPr>
              <a:pPr defTabSz="913840">
                <a:defRPr/>
              </a:pPr>
              <a:t>2024/11/20</a:t>
            </a:fld>
            <a:endParaRPr lang="zh-TW" altLang="en-US">
              <a:solidFill>
                <a:srgbClr val="000000">
                  <a:tint val="75000"/>
                </a:srgbClr>
              </a:solidFill>
            </a:endParaRPr>
          </a:p>
        </p:txBody>
      </p:sp>
      <p:sp>
        <p:nvSpPr>
          <p:cNvPr id="9" name="頁尾版面配置區 4"/>
          <p:cNvSpPr>
            <a:spLocks noGrp="1"/>
          </p:cNvSpPr>
          <p:nvPr>
            <p:ph type="ftr" sz="quarter" idx="3"/>
          </p:nvPr>
        </p:nvSpPr>
        <p:spPr>
          <a:xfrm>
            <a:off x="4165600" y="6356470"/>
            <a:ext cx="3860800" cy="365125"/>
          </a:xfrm>
          <a:prstGeom prst="rect">
            <a:avLst/>
          </a:prstGeom>
        </p:spPr>
        <p:txBody>
          <a:bodyPr vert="horz" wrap="square" lIns="91430" tIns="45720" rIns="9143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defTabSz="913840">
              <a:defRPr/>
            </a:pPr>
            <a:endParaRPr lang="en-US" altLang="zh-TW"/>
          </a:p>
        </p:txBody>
      </p:sp>
      <p:sp>
        <p:nvSpPr>
          <p:cNvPr id="10" name="投影片編號版面配置區 5"/>
          <p:cNvSpPr>
            <a:spLocks noGrp="1"/>
          </p:cNvSpPr>
          <p:nvPr>
            <p:ph type="sldNum" sz="quarter" idx="4"/>
          </p:nvPr>
        </p:nvSpPr>
        <p:spPr>
          <a:xfrm>
            <a:off x="8737600" y="6356470"/>
            <a:ext cx="2844800" cy="365125"/>
          </a:xfrm>
          <a:prstGeom prst="rect">
            <a:avLst/>
          </a:prstGeom>
        </p:spPr>
        <p:txBody>
          <a:bodyPr vert="horz" lIns="91430" tIns="45720" rIns="91430" bIns="45720" rtlCol="0" anchor="ctr"/>
          <a:lstStyle>
            <a:lvl1pPr algn="r" eaLnBrk="1" hangingPunct="1">
              <a:defRPr sz="1400" b="1">
                <a:solidFill>
                  <a:schemeClr val="tx1"/>
                </a:solidFill>
                <a:latin typeface="Arial" pitchFamily="34" charset="0"/>
                <a:ea typeface="新細明體" pitchFamily="18" charset="-120"/>
              </a:defRPr>
            </a:lvl1pPr>
          </a:lstStyle>
          <a:p>
            <a:pPr defTabSz="913840">
              <a:defRPr/>
            </a:pPr>
            <a:endParaRPr lang="zh-TW" altLang="en-US">
              <a:solidFill>
                <a:srgbClr val="000000"/>
              </a:solidFill>
            </a:endParaRPr>
          </a:p>
        </p:txBody>
      </p:sp>
    </p:spTree>
    <p:extLst>
      <p:ext uri="{BB962C8B-B14F-4D97-AF65-F5344CB8AC3E}">
        <p14:creationId xmlns:p14="http://schemas.microsoft.com/office/powerpoint/2010/main" val="46357623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6822"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3707"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0511"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7412"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623" indent="-342623"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356" indent="-28552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2109" indent="-228402"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598913" indent="-228402"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5762" indent="-228402"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2620" indent="-228402"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69424" indent="-228402"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6228" indent="-228402"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3131" indent="-228402"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3707" rtl="0" eaLnBrk="1" latinLnBrk="0" hangingPunct="1">
        <a:defRPr sz="1800" kern="1200">
          <a:solidFill>
            <a:schemeClr val="tx1"/>
          </a:solidFill>
          <a:latin typeface="+mn-lt"/>
          <a:ea typeface="+mn-ea"/>
          <a:cs typeface="+mn-cs"/>
        </a:defRPr>
      </a:lvl1pPr>
      <a:lvl2pPr marL="456822" algn="l" defTabSz="913707" rtl="0" eaLnBrk="1" latinLnBrk="0" hangingPunct="1">
        <a:defRPr sz="1800" kern="1200">
          <a:solidFill>
            <a:schemeClr val="tx1"/>
          </a:solidFill>
          <a:latin typeface="+mn-lt"/>
          <a:ea typeface="+mn-ea"/>
          <a:cs typeface="+mn-cs"/>
        </a:defRPr>
      </a:lvl2pPr>
      <a:lvl3pPr marL="913707" algn="l" defTabSz="913707" rtl="0" eaLnBrk="1" latinLnBrk="0" hangingPunct="1">
        <a:defRPr sz="1800" kern="1200">
          <a:solidFill>
            <a:schemeClr val="tx1"/>
          </a:solidFill>
          <a:latin typeface="+mn-lt"/>
          <a:ea typeface="+mn-ea"/>
          <a:cs typeface="+mn-cs"/>
        </a:defRPr>
      </a:lvl3pPr>
      <a:lvl4pPr marL="1370511" algn="l" defTabSz="913707" rtl="0" eaLnBrk="1" latinLnBrk="0" hangingPunct="1">
        <a:defRPr sz="1800" kern="1200">
          <a:solidFill>
            <a:schemeClr val="tx1"/>
          </a:solidFill>
          <a:latin typeface="+mn-lt"/>
          <a:ea typeface="+mn-ea"/>
          <a:cs typeface="+mn-cs"/>
        </a:defRPr>
      </a:lvl4pPr>
      <a:lvl5pPr marL="1827412" algn="l" defTabSz="913707" rtl="0" eaLnBrk="1" latinLnBrk="0" hangingPunct="1">
        <a:defRPr sz="1800" kern="1200">
          <a:solidFill>
            <a:schemeClr val="tx1"/>
          </a:solidFill>
          <a:latin typeface="+mn-lt"/>
          <a:ea typeface="+mn-ea"/>
          <a:cs typeface="+mn-cs"/>
        </a:defRPr>
      </a:lvl5pPr>
      <a:lvl6pPr marL="2284184" algn="l" defTabSz="913707" rtl="0" eaLnBrk="1" latinLnBrk="0" hangingPunct="1">
        <a:defRPr sz="1800" kern="1200">
          <a:solidFill>
            <a:schemeClr val="tx1"/>
          </a:solidFill>
          <a:latin typeface="+mn-lt"/>
          <a:ea typeface="+mn-ea"/>
          <a:cs typeface="+mn-cs"/>
        </a:defRPr>
      </a:lvl6pPr>
      <a:lvl7pPr marL="2741022" algn="l" defTabSz="913707" rtl="0" eaLnBrk="1" latinLnBrk="0" hangingPunct="1">
        <a:defRPr sz="1800" kern="1200">
          <a:solidFill>
            <a:schemeClr val="tx1"/>
          </a:solidFill>
          <a:latin typeface="+mn-lt"/>
          <a:ea typeface="+mn-ea"/>
          <a:cs typeface="+mn-cs"/>
        </a:defRPr>
      </a:lvl7pPr>
      <a:lvl8pPr marL="3197858" algn="l" defTabSz="913707" rtl="0" eaLnBrk="1" latinLnBrk="0" hangingPunct="1">
        <a:defRPr sz="1800" kern="1200">
          <a:solidFill>
            <a:schemeClr val="tx1"/>
          </a:solidFill>
          <a:latin typeface="+mn-lt"/>
          <a:ea typeface="+mn-ea"/>
          <a:cs typeface="+mn-cs"/>
        </a:defRPr>
      </a:lvl8pPr>
      <a:lvl9pPr marL="3654722" algn="l" defTabSz="91370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5"/>
          <a:srcRect/>
          <a:stretch>
            <a:fillRect/>
          </a:stretch>
        </p:blipFill>
        <p:spPr bwMode="auto">
          <a:xfrm>
            <a:off x="2118" y="0"/>
            <a:ext cx="12187767" cy="6858000"/>
          </a:xfrm>
          <a:prstGeom prst="rect">
            <a:avLst/>
          </a:prstGeom>
          <a:noFill/>
          <a:ln w="9525">
            <a:noFill/>
            <a:miter lim="800000"/>
            <a:headEnd/>
            <a:tailEnd/>
          </a:ln>
        </p:spPr>
      </p:pic>
      <p:sp>
        <p:nvSpPr>
          <p:cNvPr id="1027" name="標題版面配置區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a:defRPr/>
            </a:pPr>
            <a:fld id="{EA2B5C98-BED2-4FF0-AFC1-EEF688675CD8}" type="datetimeFigureOut">
              <a:rPr lang="zh-TW" altLang="en-US">
                <a:solidFill>
                  <a:srgbClr val="000000">
                    <a:tint val="75000"/>
                  </a:srgbClr>
                </a:solidFill>
              </a:rPr>
              <a:pPr>
                <a:defRPr/>
              </a:pPr>
              <a:t>2024/11/20</a:t>
            </a:fld>
            <a:endParaRPr lang="zh-TW" altLang="en-US">
              <a:solidFill>
                <a:srgbClr val="000000">
                  <a:tint val="75000"/>
                </a:srgbClr>
              </a:solidFill>
            </a:endParaRPr>
          </a:p>
        </p:txBody>
      </p:sp>
      <p:sp>
        <p:nvSpPr>
          <p:cNvPr id="9" name="頁尾版面配置區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hangingPunct="1">
              <a:defRPr sz="1400" b="1">
                <a:solidFill>
                  <a:schemeClr val="tx1"/>
                </a:solidFill>
                <a:latin typeface="Arial" pitchFamily="34" charset="0"/>
                <a:ea typeface="新細明體" pitchFamily="18" charset="-120"/>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91905037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26477;&#24030;&#20126;&#36939;&#21010;&#33337;&#22890;&#20896;.mp4" TargetMode="Externa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7.xml"/><Relationship Id="rId1" Type="http://schemas.openxmlformats.org/officeDocument/2006/relationships/tags" Target="../tags/tag52.xml"/><Relationship Id="rId4" Type="http://schemas.openxmlformats.org/officeDocument/2006/relationships/image" Target="../media/image126.png"/></Relationships>
</file>

<file path=ppt/slides/_rels/slide10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7.xml"/><Relationship Id="rId1" Type="http://schemas.openxmlformats.org/officeDocument/2006/relationships/tags" Target="../tags/tag53.xml"/></Relationships>
</file>

<file path=ppt/slides/_rels/slide10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7.xml"/><Relationship Id="rId1" Type="http://schemas.openxmlformats.org/officeDocument/2006/relationships/tags" Target="../tags/tag54.xml"/><Relationship Id="rId4" Type="http://schemas.openxmlformats.org/officeDocument/2006/relationships/image" Target="../media/image126.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55.xml"/><Relationship Id="rId4" Type="http://schemas.openxmlformats.org/officeDocument/2006/relationships/image" Target="../media/image124.png"/></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7.xml"/><Relationship Id="rId1" Type="http://schemas.openxmlformats.org/officeDocument/2006/relationships/tags" Target="../tags/tag5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7.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9.xml"/></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0.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61.xml"/></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7.xml"/><Relationship Id="rId1" Type="http://schemas.openxmlformats.org/officeDocument/2006/relationships/tags" Target="../tags/tag63.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64.xml"/><Relationship Id="rId4" Type="http://schemas.openxmlformats.org/officeDocument/2006/relationships/image" Target="../media/image134.jpeg"/></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5.xml"/></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6.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67.xml"/><Relationship Id="rId4" Type="http://schemas.openxmlformats.org/officeDocument/2006/relationships/image" Target="../media/image135.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6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12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slideLayout" Target="../slideLayouts/slideLayout7.xml"/><Relationship Id="rId1" Type="http://schemas.openxmlformats.org/officeDocument/2006/relationships/tags" Target="../tags/tag69.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0.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71.xml"/></Relationships>
</file>

<file path=ppt/slides/_rels/slide12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44.xml"/><Relationship Id="rId7" Type="http://schemas.openxmlformats.org/officeDocument/2006/relationships/diagramColors" Target="../diagrams/colors5.xml"/><Relationship Id="rId2" Type="http://schemas.openxmlformats.org/officeDocument/2006/relationships/slideLayout" Target="../slideLayouts/slideLayout7.xml"/><Relationship Id="rId1" Type="http://schemas.openxmlformats.org/officeDocument/2006/relationships/tags" Target="../tags/tag7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3.xml"/><Relationship Id="rId4" Type="http://schemas.openxmlformats.org/officeDocument/2006/relationships/image" Target="../media/image144.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2.png"/><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png"/></Relationships>
</file>

<file path=ppt/slides/_rels/slide14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notesSlide" Target="../notesSlides/notesSlide45.xml"/><Relationship Id="rId7" Type="http://schemas.openxmlformats.org/officeDocument/2006/relationships/image" Target="../media/image151.png"/><Relationship Id="rId2" Type="http://schemas.openxmlformats.org/officeDocument/2006/relationships/slideLayout" Target="../slideLayouts/slideLayout7.xml"/><Relationship Id="rId1" Type="http://schemas.openxmlformats.org/officeDocument/2006/relationships/tags" Target="../tags/tag73.xml"/><Relationship Id="rId6" Type="http://schemas.openxmlformats.org/officeDocument/2006/relationships/image" Target="../media/image150.png"/><Relationship Id="rId5" Type="http://schemas.openxmlformats.org/officeDocument/2006/relationships/image" Target="../media/image126.png"/><Relationship Id="rId4" Type="http://schemas.openxmlformats.org/officeDocument/2006/relationships/image" Target="../media/image125.png"/></Relationships>
</file>

<file path=ppt/slides/_rels/slide14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14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hyperlink" Target="&#20154;&#29983;&#39340;&#25289;&#26494;.mp4"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slide" Target="slide148.xml"/><Relationship Id="rId3" Type="http://schemas.openxmlformats.org/officeDocument/2006/relationships/notesSlide" Target="../notesSlides/notesSlide1.xml"/><Relationship Id="rId7" Type="http://schemas.openxmlformats.org/officeDocument/2006/relationships/slide" Target="slide8.xml"/><Relationship Id="rId12" Type="http://schemas.openxmlformats.org/officeDocument/2006/relationships/slide" Target="slide140.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slide" Target="slide7.xml"/><Relationship Id="rId11" Type="http://schemas.openxmlformats.org/officeDocument/2006/relationships/slide" Target="slide125.xml"/><Relationship Id="rId5" Type="http://schemas.openxmlformats.org/officeDocument/2006/relationships/slide" Target="slide3.xml"/><Relationship Id="rId10" Type="http://schemas.openxmlformats.org/officeDocument/2006/relationships/slide" Target="slide103.xml"/><Relationship Id="rId4" Type="http://schemas.openxmlformats.org/officeDocument/2006/relationships/image" Target="../media/image12.png"/><Relationship Id="rId9" Type="http://schemas.openxmlformats.org/officeDocument/2006/relationships/slide" Target="slide8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24.png"/><Relationship Id="rId4" Type="http://schemas.openxmlformats.org/officeDocument/2006/relationships/hyperlink" Target="https://www.cw.com.tw/article/5119830?utm_source=fb_cwbookclub&amp;utm_medium=affiliate&amp;utm_campaign=fb_cwbookclub-affiliate-daily-220211-5119830&amp;fbclid=IwAR0GUIsc7Rg_xnXEAiPxFkk_7n2rAC-RtivwHiDfWvKuWff4elkd_dXlOFU"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499663169.798151.mp4"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38.jpeg"/><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hyperlink" Target="&#25915;&#20854;&#19981;&#20633;.flv"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27.xml"/><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v5TpWPXoN8U&amp;t=4s"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2022&#26691;&#22290;&#22283;&#20013;&#25216;&#34269;&#31478;&#36093;&#27773;&#20462;&#32068;&#20896;&#36557;%20%20&#20462;&#36554;&#20896;&#36557;&#22899;&#23401;&#38991;&#30591;&#35516;&#65306;&#25105;&#24819;&#25361;&#25136;&#25105;&#30340;&#21147;&#27683;&#65292;&#35731;&#23427;&#29992;&#21040;&#28961;&#38480;&#22823;&#65281;&#65372;&#35242;&#23376;&#22825;&#19979;.mp4"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pn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jpe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56.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hyperlink" Target="http://youtu.be/RMBO4jdlQPs" TargetMode="External"/><Relationship Id="rId5" Type="http://schemas.openxmlformats.org/officeDocument/2006/relationships/image" Target="../media/image68.jpeg"/><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tags" Target="../tags/tag16.xml"/><Relationship Id="rId1" Type="http://schemas.openxmlformats.org/officeDocument/2006/relationships/vmlDrawing" Target="../drawings/vmlDrawing1.vml"/><Relationship Id="rId5" Type="http://schemas.openxmlformats.org/officeDocument/2006/relationships/image" Target="../media/image69.wmf"/><Relationship Id="rId4" Type="http://schemas.openxmlformats.org/officeDocument/2006/relationships/oleObject" Target="../embeddings/oleObject1.bin"/></Relationships>
</file>

<file path=ppt/slides/_rels/slide49.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slideLayout" Target="../slideLayouts/slideLayout53.xml"/><Relationship Id="rId7" Type="http://schemas.openxmlformats.org/officeDocument/2006/relationships/oleObject" Target="../embeddings/oleObject3.bin"/><Relationship Id="rId2" Type="http://schemas.openxmlformats.org/officeDocument/2006/relationships/tags" Target="../tags/tag17.xml"/><Relationship Id="rId1" Type="http://schemas.openxmlformats.org/officeDocument/2006/relationships/vmlDrawing" Target="../drawings/vmlDrawing2.vml"/><Relationship Id="rId6" Type="http://schemas.openxmlformats.org/officeDocument/2006/relationships/image" Target="../media/image70.wmf"/><Relationship Id="rId5" Type="http://schemas.openxmlformats.org/officeDocument/2006/relationships/oleObject" Target="../embeddings/oleObject2.bin"/><Relationship Id="rId10" Type="http://schemas.openxmlformats.org/officeDocument/2006/relationships/image" Target="../media/image72.wmf"/><Relationship Id="rId4" Type="http://schemas.openxmlformats.org/officeDocument/2006/relationships/image" Target="../media/image73.jpeg"/><Relationship Id="rId9"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70.wmf"/><Relationship Id="rId13" Type="http://schemas.openxmlformats.org/officeDocument/2006/relationships/oleObject" Target="../embeddings/oleObject8.bin"/><Relationship Id="rId3" Type="http://schemas.openxmlformats.org/officeDocument/2006/relationships/slideLayout" Target="../slideLayouts/slideLayout53.xml"/><Relationship Id="rId7" Type="http://schemas.openxmlformats.org/officeDocument/2006/relationships/oleObject" Target="../embeddings/oleObject5.bin"/><Relationship Id="rId12" Type="http://schemas.openxmlformats.org/officeDocument/2006/relationships/image" Target="../media/image71.wmf"/><Relationship Id="rId2" Type="http://schemas.openxmlformats.org/officeDocument/2006/relationships/tags" Target="../tags/tag18.xml"/><Relationship Id="rId16" Type="http://schemas.openxmlformats.org/officeDocument/2006/relationships/image" Target="../media/image75.wmf"/><Relationship Id="rId1" Type="http://schemas.openxmlformats.org/officeDocument/2006/relationships/vmlDrawing" Target="../drawings/vmlDrawing3.vml"/><Relationship Id="rId6" Type="http://schemas.openxmlformats.org/officeDocument/2006/relationships/image" Target="../media/image77.jpeg"/><Relationship Id="rId11" Type="http://schemas.openxmlformats.org/officeDocument/2006/relationships/oleObject" Target="../embeddings/oleObject7.bin"/><Relationship Id="rId5" Type="http://schemas.openxmlformats.org/officeDocument/2006/relationships/image" Target="../media/image73.jpeg"/><Relationship Id="rId15" Type="http://schemas.openxmlformats.org/officeDocument/2006/relationships/oleObject" Target="../embeddings/oleObject9.bin"/><Relationship Id="rId10" Type="http://schemas.openxmlformats.org/officeDocument/2006/relationships/image" Target="../media/image72.wmf"/><Relationship Id="rId4" Type="http://schemas.openxmlformats.org/officeDocument/2006/relationships/image" Target="../media/image76.jpeg"/><Relationship Id="rId9" Type="http://schemas.openxmlformats.org/officeDocument/2006/relationships/oleObject" Target="../embeddings/oleObject6.bin"/><Relationship Id="rId14" Type="http://schemas.openxmlformats.org/officeDocument/2006/relationships/image" Target="../media/image74.wmf"/></Relationships>
</file>

<file path=ppt/slides/_rels/slide51.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oleObject" Target="../embeddings/oleObject12.bin"/><Relationship Id="rId3" Type="http://schemas.openxmlformats.org/officeDocument/2006/relationships/slideLayout" Target="../slideLayouts/slideLayout53.xml"/><Relationship Id="rId7" Type="http://schemas.openxmlformats.org/officeDocument/2006/relationships/image" Target="../media/image81.jpeg"/><Relationship Id="rId12" Type="http://schemas.openxmlformats.org/officeDocument/2006/relationships/image" Target="../media/image72.wmf"/><Relationship Id="rId2" Type="http://schemas.openxmlformats.org/officeDocument/2006/relationships/tags" Target="../tags/tag19.xml"/><Relationship Id="rId1" Type="http://schemas.openxmlformats.org/officeDocument/2006/relationships/vmlDrawing" Target="../drawings/vmlDrawing4.vml"/><Relationship Id="rId6" Type="http://schemas.openxmlformats.org/officeDocument/2006/relationships/image" Target="../media/image80.jpeg"/><Relationship Id="rId11" Type="http://schemas.openxmlformats.org/officeDocument/2006/relationships/oleObject" Target="../embeddings/oleObject11.bin"/><Relationship Id="rId5" Type="http://schemas.openxmlformats.org/officeDocument/2006/relationships/image" Target="../media/image79.jpeg"/><Relationship Id="rId10" Type="http://schemas.openxmlformats.org/officeDocument/2006/relationships/image" Target="../media/image70.wmf"/><Relationship Id="rId4" Type="http://schemas.openxmlformats.org/officeDocument/2006/relationships/image" Target="../media/image78.jpeg"/><Relationship Id="rId9" Type="http://schemas.openxmlformats.org/officeDocument/2006/relationships/oleObject" Target="../embeddings/oleObject10.bin"/><Relationship Id="rId14" Type="http://schemas.openxmlformats.org/officeDocument/2006/relationships/image" Target="../media/image71.wmf"/></Relationships>
</file>

<file path=ppt/slides/_rels/slide52.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oleObject" Target="../embeddings/oleObject15.bin"/><Relationship Id="rId3" Type="http://schemas.openxmlformats.org/officeDocument/2006/relationships/slideLayout" Target="../slideLayouts/slideLayout53.xml"/><Relationship Id="rId7" Type="http://schemas.openxmlformats.org/officeDocument/2006/relationships/image" Target="../media/image82.jpeg"/><Relationship Id="rId12" Type="http://schemas.openxmlformats.org/officeDocument/2006/relationships/image" Target="../media/image70.wmf"/><Relationship Id="rId2" Type="http://schemas.openxmlformats.org/officeDocument/2006/relationships/tags" Target="../tags/tag20.xml"/><Relationship Id="rId1" Type="http://schemas.openxmlformats.org/officeDocument/2006/relationships/vmlDrawing" Target="../drawings/vmlDrawing5.vml"/><Relationship Id="rId6" Type="http://schemas.openxmlformats.org/officeDocument/2006/relationships/image" Target="../media/image73.jpeg"/><Relationship Id="rId11" Type="http://schemas.openxmlformats.org/officeDocument/2006/relationships/oleObject" Target="../embeddings/oleObject14.bin"/><Relationship Id="rId5" Type="http://schemas.openxmlformats.org/officeDocument/2006/relationships/image" Target="../media/image72.wmf"/><Relationship Id="rId10" Type="http://schemas.openxmlformats.org/officeDocument/2006/relationships/image" Target="../media/image85.jpeg"/><Relationship Id="rId4" Type="http://schemas.openxmlformats.org/officeDocument/2006/relationships/oleObject" Target="../embeddings/oleObject13.bin"/><Relationship Id="rId9" Type="http://schemas.openxmlformats.org/officeDocument/2006/relationships/image" Target="../media/image84.jpeg"/><Relationship Id="rId14" Type="http://schemas.openxmlformats.org/officeDocument/2006/relationships/image" Target="../media/image71.wmf"/></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tags" Target="../tags/tag21.xml"/><Relationship Id="rId1" Type="http://schemas.openxmlformats.org/officeDocument/2006/relationships/vmlDrawing" Target="../drawings/vmlDrawing6.vml"/><Relationship Id="rId5" Type="http://schemas.openxmlformats.org/officeDocument/2006/relationships/image" Target="../media/image86.wmf"/><Relationship Id="rId4" Type="http://schemas.openxmlformats.org/officeDocument/2006/relationships/oleObject" Target="../embeddings/oleObject16.bin"/></Relationships>
</file>

<file path=ppt/slides/_rels/slide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9.xml"/><Relationship Id="rId1" Type="http://schemas.openxmlformats.org/officeDocument/2006/relationships/tags" Target="../tags/tag22.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slideLayout" Target="../slideLayouts/slideLayout53.xml"/><Relationship Id="rId1" Type="http://schemas.openxmlformats.org/officeDocument/2006/relationships/tags" Target="../tags/tag23.xml"/><Relationship Id="rId6" Type="http://schemas.openxmlformats.org/officeDocument/2006/relationships/image" Target="../media/image90.png"/><Relationship Id="rId5" Type="http://schemas.openxmlformats.org/officeDocument/2006/relationships/image" Target="../media/image89.png"/><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2.png"/><Relationship Id="rId7" Type="http://schemas.openxmlformats.org/officeDocument/2006/relationships/image" Target="../media/image93.png"/><Relationship Id="rId2" Type="http://schemas.openxmlformats.org/officeDocument/2006/relationships/slideLayout" Target="../slideLayouts/slideLayout49.xml"/><Relationship Id="rId1" Type="http://schemas.openxmlformats.org/officeDocument/2006/relationships/tags" Target="../tags/tag2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5.png"/></Relationships>
</file>

<file path=ppt/slides/_rels/slide5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49.xml"/><Relationship Id="rId1" Type="http://schemas.openxmlformats.org/officeDocument/2006/relationships/tags" Target="../tags/tag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102.png"/><Relationship Id="rId4" Type="http://schemas.openxmlformats.org/officeDocument/2006/relationships/image" Target="../media/image101.png"/></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104.png"/></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41.png"/></Relationships>
</file>

<file path=ppt/slides/_rels/slide6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110.jpeg"/></Relationships>
</file>

<file path=ppt/slides/_rels/slide7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112.jpeg"/></Relationships>
</file>

<file path=ppt/slides/_rels/slide7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115.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7.xml"/><Relationship Id="rId1" Type="http://schemas.openxmlformats.org/officeDocument/2006/relationships/tags" Target="../tags/tag34.xml"/></Relationships>
</file>

<file path=ppt/slides/_rels/slide7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7.xml"/><Relationship Id="rId1" Type="http://schemas.openxmlformats.org/officeDocument/2006/relationships/tags" Target="../tags/tag35.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8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119.jpeg"/></Relationships>
</file>

<file path=ppt/slides/_rels/slide8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7.xml"/><Relationship Id="rId1" Type="http://schemas.openxmlformats.org/officeDocument/2006/relationships/tags" Target="../tags/tag38.xml"/></Relationships>
</file>

<file path=ppt/slides/_rels/slide8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7.xml"/><Relationship Id="rId1" Type="http://schemas.openxmlformats.org/officeDocument/2006/relationships/tags" Target="../tags/tag39.xml"/></Relationships>
</file>

<file path=ppt/slides/_rels/slide8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7.xml"/><Relationship Id="rId1" Type="http://schemas.openxmlformats.org/officeDocument/2006/relationships/tags" Target="../tags/tag40.xml"/></Relationships>
</file>

<file path=ppt/slides/_rels/slide8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7.xml"/><Relationship Id="rId1" Type="http://schemas.openxmlformats.org/officeDocument/2006/relationships/tags" Target="../tags/tag41.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124.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44.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8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5.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7.xml"/><Relationship Id="rId1" Type="http://schemas.openxmlformats.org/officeDocument/2006/relationships/tags" Target="../tags/tag4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8.jpeg"/><Relationship Id="rId1"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126.png"/></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7.xml"/><Relationship Id="rId1" Type="http://schemas.openxmlformats.org/officeDocument/2006/relationships/tags" Target="../tags/tag4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9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7.xml"/><Relationship Id="rId1" Type="http://schemas.openxmlformats.org/officeDocument/2006/relationships/tags" Target="../tags/tag50.xml"/><Relationship Id="rId4" Type="http://schemas.openxmlformats.org/officeDocument/2006/relationships/image" Target="../media/image126.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51.xml"/><Relationship Id="rId4" Type="http://schemas.openxmlformats.org/officeDocument/2006/relationships/image" Target="../media/image1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圖片 7"/>
          <p:cNvPicPr>
            <a:picLocks noChangeAspect="1"/>
          </p:cNvPicPr>
          <p:nvPr/>
        </p:nvPicPr>
        <p:blipFill>
          <a:blip r:embed="rId2"/>
          <a:srcRect/>
          <a:stretch>
            <a:fillRect/>
          </a:stretch>
        </p:blipFill>
        <p:spPr bwMode="auto">
          <a:xfrm>
            <a:off x="0" y="5731"/>
            <a:ext cx="12192000" cy="6826250"/>
          </a:xfrm>
          <a:prstGeom prst="rect">
            <a:avLst/>
          </a:prstGeom>
          <a:noFill/>
          <a:ln w="9525">
            <a:noFill/>
            <a:miter lim="800000"/>
            <a:headEnd/>
            <a:tailEnd/>
          </a:ln>
        </p:spPr>
      </p:pic>
      <p:sp>
        <p:nvSpPr>
          <p:cNvPr id="4" name="文字方塊 3"/>
          <p:cNvSpPr txBox="1">
            <a:spLocks noChangeArrowheads="1"/>
          </p:cNvSpPr>
          <p:nvPr/>
        </p:nvSpPr>
        <p:spPr bwMode="auto">
          <a:xfrm>
            <a:off x="4983166" y="1484788"/>
            <a:ext cx="6225404" cy="1384995"/>
          </a:xfrm>
          <a:prstGeom prst="rect">
            <a:avLst/>
          </a:prstGeom>
          <a:noFill/>
          <a:ln w="9525">
            <a:noFill/>
            <a:miter lim="800000"/>
            <a:headEnd/>
            <a:tailEnd/>
          </a:ln>
        </p:spPr>
        <p:txBody>
          <a:bodyPr wrap="square">
            <a:spAutoFit/>
          </a:bodyPr>
          <a:lstStyle/>
          <a:p>
            <a:pPr algn="ctr"/>
            <a:r>
              <a:rPr lang="zh-TW" altLang="en-US" sz="4200" b="1" dirty="0">
                <a:solidFill>
                  <a:schemeClr val="hlink"/>
                </a:solidFill>
                <a:latin typeface="標楷體" pitchFamily="65" charset="-120"/>
                <a:ea typeface="標楷體" pitchFamily="65" charset="-120"/>
                <a:hlinkClick r:id="rId3" action="ppaction://hlinkfile"/>
              </a:rPr>
              <a:t>如何協助孩子進入心目中理想的第一志願</a:t>
            </a:r>
            <a:endParaRPr lang="zh-TW" altLang="en-US" sz="4200" b="1" dirty="0">
              <a:solidFill>
                <a:schemeClr val="hlink"/>
              </a:solidFill>
              <a:latin typeface="標楷體" pitchFamily="65" charset="-120"/>
              <a:ea typeface="標楷體" pitchFamily="65" charset="-120"/>
            </a:endParaRPr>
          </a:p>
        </p:txBody>
      </p:sp>
      <p:pic>
        <p:nvPicPr>
          <p:cNvPr id="2" name="圖片 1"/>
          <p:cNvPicPr>
            <a:picLocks noChangeAspect="1"/>
          </p:cNvPicPr>
          <p:nvPr/>
        </p:nvPicPr>
        <p:blipFill>
          <a:blip r:embed="rId4"/>
          <a:srcRect/>
          <a:stretch>
            <a:fillRect/>
          </a:stretch>
        </p:blipFill>
        <p:spPr bwMode="auto">
          <a:xfrm>
            <a:off x="2063753" y="4308475"/>
            <a:ext cx="1223963" cy="2139950"/>
          </a:xfrm>
          <a:prstGeom prst="rect">
            <a:avLst/>
          </a:prstGeom>
          <a:noFill/>
          <a:ln w="9525">
            <a:noFill/>
            <a:miter lim="800000"/>
            <a:headEnd/>
            <a:tailEnd/>
          </a:ln>
        </p:spPr>
      </p:pic>
      <p:pic>
        <p:nvPicPr>
          <p:cNvPr id="3" name="圖片 2"/>
          <p:cNvPicPr>
            <a:picLocks noChangeAspect="1"/>
          </p:cNvPicPr>
          <p:nvPr/>
        </p:nvPicPr>
        <p:blipFill>
          <a:blip r:embed="rId5"/>
          <a:srcRect/>
          <a:stretch>
            <a:fillRect/>
          </a:stretch>
        </p:blipFill>
        <p:spPr bwMode="auto">
          <a:xfrm>
            <a:off x="3236917" y="4232275"/>
            <a:ext cx="1512887" cy="2292350"/>
          </a:xfrm>
          <a:prstGeom prst="rect">
            <a:avLst/>
          </a:prstGeom>
          <a:noFill/>
          <a:ln w="9525">
            <a:noFill/>
            <a:miter lim="800000"/>
            <a:headEnd/>
            <a:tailEnd/>
          </a:ln>
        </p:spPr>
      </p:pic>
      <p:pic>
        <p:nvPicPr>
          <p:cNvPr id="5" name="圖片 4"/>
          <p:cNvPicPr>
            <a:picLocks noChangeAspect="1"/>
          </p:cNvPicPr>
          <p:nvPr/>
        </p:nvPicPr>
        <p:blipFill>
          <a:blip r:embed="rId6"/>
          <a:srcRect/>
          <a:stretch>
            <a:fillRect/>
          </a:stretch>
        </p:blipFill>
        <p:spPr bwMode="auto">
          <a:xfrm>
            <a:off x="1817692" y="1590681"/>
            <a:ext cx="3103563" cy="3062287"/>
          </a:xfrm>
          <a:prstGeom prst="rect">
            <a:avLst/>
          </a:prstGeom>
          <a:noFill/>
          <a:ln w="9525">
            <a:noFill/>
            <a:miter lim="800000"/>
            <a:headEnd/>
            <a:tailEnd/>
          </a:ln>
        </p:spPr>
      </p:pic>
      <p:sp>
        <p:nvSpPr>
          <p:cNvPr id="6" name="文字方塊 3"/>
          <p:cNvSpPr txBox="1">
            <a:spLocks noChangeArrowheads="1"/>
          </p:cNvSpPr>
          <p:nvPr/>
        </p:nvSpPr>
        <p:spPr bwMode="auto">
          <a:xfrm>
            <a:off x="5087940" y="2996952"/>
            <a:ext cx="5688581" cy="1077218"/>
          </a:xfrm>
          <a:prstGeom prst="rect">
            <a:avLst/>
          </a:prstGeom>
          <a:noFill/>
          <a:ln w="9525">
            <a:noFill/>
            <a:miter lim="800000"/>
            <a:headEnd/>
            <a:tailEnd/>
          </a:ln>
        </p:spPr>
        <p:txBody>
          <a:bodyPr wrap="square">
            <a:spAutoFit/>
          </a:bodyPr>
          <a:lstStyle/>
          <a:p>
            <a:pPr algn="ctr"/>
            <a:r>
              <a:rPr lang="zh-TW" altLang="en-US" b="1" dirty="0">
                <a:latin typeface="標楷體" pitchFamily="65" charset="-120"/>
                <a:ea typeface="標楷體" pitchFamily="65" charset="-120"/>
              </a:rPr>
              <a:t>主講人</a:t>
            </a:r>
            <a:r>
              <a:rPr lang="zh-TW" altLang="en-US" b="1" dirty="0" smtClean="0"/>
              <a:t>：</a:t>
            </a:r>
            <a:r>
              <a:rPr lang="zh-TW" altLang="en-US" b="1" dirty="0" smtClean="0">
                <a:latin typeface="標楷體" panose="03000509000000000000" pitchFamily="65" charset="-120"/>
                <a:ea typeface="標楷體" panose="03000509000000000000" pitchFamily="65" charset="-120"/>
              </a:rPr>
              <a:t>桃園育達高中 校長</a:t>
            </a:r>
            <a:endParaRPr lang="en-US" altLang="zh-TW" b="1" dirty="0" smtClean="0">
              <a:latin typeface="標楷體" panose="03000509000000000000" pitchFamily="65" charset="-120"/>
              <a:ea typeface="標楷體" panose="03000509000000000000" pitchFamily="65" charset="-120"/>
            </a:endParaRPr>
          </a:p>
          <a:p>
            <a:pPr algn="ctr">
              <a:tabLst>
                <a:tab pos="1614488" algn="l"/>
              </a:tabLst>
            </a:pPr>
            <a:r>
              <a:rPr lang="zh-TW" altLang="en-US" b="1" dirty="0" smtClean="0">
                <a:latin typeface="標楷體" pitchFamily="65" charset="-120"/>
                <a:ea typeface="標楷體" pitchFamily="65" charset="-120"/>
              </a:rPr>
              <a:t>徐浩峯</a:t>
            </a:r>
            <a:endParaRPr lang="en-US" altLang="zh-TW" b="1" dirty="0">
              <a:latin typeface="標楷體" pitchFamily="65" charset="-120"/>
              <a:ea typeface="標楷體" pitchFamily="65" charset="-120"/>
            </a:endParaRPr>
          </a:p>
        </p:txBody>
      </p:sp>
      <p:sp>
        <p:nvSpPr>
          <p:cNvPr id="7" name="文字方塊 3"/>
          <p:cNvSpPr txBox="1">
            <a:spLocks noChangeArrowheads="1"/>
          </p:cNvSpPr>
          <p:nvPr/>
        </p:nvSpPr>
        <p:spPr bwMode="auto">
          <a:xfrm>
            <a:off x="5375845" y="4193386"/>
            <a:ext cx="5400675" cy="579437"/>
          </a:xfrm>
          <a:prstGeom prst="rect">
            <a:avLst/>
          </a:prstGeom>
          <a:noFill/>
          <a:ln w="9525">
            <a:noFill/>
            <a:miter lim="800000"/>
            <a:headEnd/>
            <a:tailEnd/>
          </a:ln>
        </p:spPr>
        <p:txBody>
          <a:bodyPr>
            <a:spAutoFit/>
          </a:bodyPr>
          <a:lstStyle/>
          <a:p>
            <a:pPr algn="ctr"/>
            <a:r>
              <a:rPr lang="zh-TW" altLang="en-US" b="1" dirty="0">
                <a:latin typeface="標楷體" pitchFamily="65" charset="-120"/>
                <a:ea typeface="標楷體" pitchFamily="65" charset="-120"/>
              </a:rPr>
              <a:t>時間：</a:t>
            </a:r>
            <a:r>
              <a:rPr lang="en-US" altLang="zh-TW" b="1" dirty="0">
                <a:latin typeface="標楷體" pitchFamily="65" charset="-120"/>
                <a:ea typeface="標楷體" pitchFamily="65" charset="-120"/>
              </a:rPr>
              <a:t>113</a:t>
            </a:r>
            <a:r>
              <a:rPr lang="zh-TW" altLang="en-US" b="1" dirty="0" smtClean="0">
                <a:latin typeface="標楷體" pitchFamily="65" charset="-120"/>
                <a:ea typeface="標楷體" pitchFamily="65" charset="-120"/>
              </a:rPr>
              <a:t>年</a:t>
            </a:r>
            <a:r>
              <a:rPr lang="en-US" altLang="zh-TW" b="1" dirty="0" smtClean="0">
                <a:latin typeface="標楷體" pitchFamily="65" charset="-120"/>
                <a:ea typeface="標楷體" pitchFamily="65" charset="-120"/>
              </a:rPr>
              <a:t>11</a:t>
            </a:r>
            <a:r>
              <a:rPr lang="zh-TW" altLang="en-US" b="1" dirty="0" smtClean="0">
                <a:latin typeface="標楷體" pitchFamily="65" charset="-120"/>
                <a:ea typeface="標楷體" pitchFamily="65" charset="-120"/>
              </a:rPr>
              <a:t>月</a:t>
            </a:r>
            <a:r>
              <a:rPr lang="en-US" altLang="zh-TW" b="1" dirty="0" smtClean="0">
                <a:latin typeface="標楷體" pitchFamily="65" charset="-120"/>
                <a:ea typeface="標楷體" pitchFamily="65" charset="-120"/>
              </a:rPr>
              <a:t>20</a:t>
            </a:r>
            <a:r>
              <a:rPr lang="zh-TW" altLang="en-US" b="1" dirty="0" smtClean="0">
                <a:latin typeface="標楷體" pitchFamily="65" charset="-120"/>
                <a:ea typeface="標楷體" pitchFamily="65" charset="-120"/>
              </a:rPr>
              <a:t>日</a:t>
            </a:r>
            <a:endParaRPr lang="zh-TW" altLang="en-US" b="1" dirty="0">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26"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par>
                          <p:cTn id="27" fill="hold" nodeType="afterGroup">
                            <p:stCondLst>
                              <p:cond delay="2500"/>
                            </p:stCondLst>
                            <p:childTnLst>
                              <p:par>
                                <p:cTn id="28" presetID="26"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80">
                                          <p:stCondLst>
                                            <p:cond delay="0"/>
                                          </p:stCondLst>
                                        </p:cTn>
                                        <p:tgtEl>
                                          <p:spTgt spid="2"/>
                                        </p:tgtEl>
                                      </p:cBhvr>
                                    </p:animEffect>
                                    <p:anim calcmode="lin" valueType="num">
                                      <p:cBhvr>
                                        <p:cTn id="3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6" dur="26">
                                          <p:stCondLst>
                                            <p:cond delay="650"/>
                                          </p:stCondLst>
                                        </p:cTn>
                                        <p:tgtEl>
                                          <p:spTgt spid="2"/>
                                        </p:tgtEl>
                                      </p:cBhvr>
                                      <p:to x="100000" y="60000"/>
                                    </p:animScale>
                                    <p:animScale>
                                      <p:cBhvr>
                                        <p:cTn id="37" dur="166" decel="50000">
                                          <p:stCondLst>
                                            <p:cond delay="676"/>
                                          </p:stCondLst>
                                        </p:cTn>
                                        <p:tgtEl>
                                          <p:spTgt spid="2"/>
                                        </p:tgtEl>
                                      </p:cBhvr>
                                      <p:to x="100000" y="100000"/>
                                    </p:animScale>
                                    <p:animScale>
                                      <p:cBhvr>
                                        <p:cTn id="38" dur="26">
                                          <p:stCondLst>
                                            <p:cond delay="1312"/>
                                          </p:stCondLst>
                                        </p:cTn>
                                        <p:tgtEl>
                                          <p:spTgt spid="2"/>
                                        </p:tgtEl>
                                      </p:cBhvr>
                                      <p:to x="100000" y="80000"/>
                                    </p:animScale>
                                    <p:animScale>
                                      <p:cBhvr>
                                        <p:cTn id="39" dur="166" decel="50000">
                                          <p:stCondLst>
                                            <p:cond delay="1338"/>
                                          </p:stCondLst>
                                        </p:cTn>
                                        <p:tgtEl>
                                          <p:spTgt spid="2"/>
                                        </p:tgtEl>
                                      </p:cBhvr>
                                      <p:to x="100000" y="100000"/>
                                    </p:animScale>
                                    <p:animScale>
                                      <p:cBhvr>
                                        <p:cTn id="40" dur="26">
                                          <p:stCondLst>
                                            <p:cond delay="1642"/>
                                          </p:stCondLst>
                                        </p:cTn>
                                        <p:tgtEl>
                                          <p:spTgt spid="2"/>
                                        </p:tgtEl>
                                      </p:cBhvr>
                                      <p:to x="100000" y="90000"/>
                                    </p:animScale>
                                    <p:animScale>
                                      <p:cBhvr>
                                        <p:cTn id="41" dur="166" decel="50000">
                                          <p:stCondLst>
                                            <p:cond delay="1668"/>
                                          </p:stCondLst>
                                        </p:cTn>
                                        <p:tgtEl>
                                          <p:spTgt spid="2"/>
                                        </p:tgtEl>
                                      </p:cBhvr>
                                      <p:to x="100000" y="100000"/>
                                    </p:animScale>
                                    <p:animScale>
                                      <p:cBhvr>
                                        <p:cTn id="42" dur="26">
                                          <p:stCondLst>
                                            <p:cond delay="1808"/>
                                          </p:stCondLst>
                                        </p:cTn>
                                        <p:tgtEl>
                                          <p:spTgt spid="2"/>
                                        </p:tgtEl>
                                      </p:cBhvr>
                                      <p:to x="100000" y="95000"/>
                                    </p:animScale>
                                    <p:animScale>
                                      <p:cBhvr>
                                        <p:cTn id="43" dur="166" decel="50000">
                                          <p:stCondLst>
                                            <p:cond delay="1834"/>
                                          </p:stCondLst>
                                        </p:cTn>
                                        <p:tgtEl>
                                          <p:spTgt spid="2"/>
                                        </p:tgtEl>
                                      </p:cBhvr>
                                      <p:to x="100000" y="100000"/>
                                    </p:animScale>
                                  </p:childTnLst>
                                </p:cTn>
                              </p:par>
                            </p:childTnLst>
                          </p:cTn>
                        </p:par>
                        <p:par>
                          <p:cTn id="44" fill="hold" nodeType="afterGroup">
                            <p:stCondLst>
                              <p:cond delay="4500"/>
                            </p:stCondLst>
                            <p:childTnLst>
                              <p:par>
                                <p:cTn id="45" presetID="53" presetClass="entr" presetSubtype="16" fill="hold" grpId="1" nodeType="after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 calcmode="lin" valueType="num">
                                      <p:cBhvr>
                                        <p:cTn id="4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4">
                                            <p:txEl>
                                              <p:pRg st="0" end="0"/>
                                            </p:txEl>
                                          </p:spTgt>
                                        </p:tgtEl>
                                      </p:cBhvr>
                                    </p:animEffect>
                                  </p:childTnLst>
                                </p:cTn>
                              </p:par>
                            </p:childTnLst>
                          </p:cTn>
                        </p:par>
                        <p:par>
                          <p:cTn id="50" fill="hold" nodeType="afterGroup">
                            <p:stCondLst>
                              <p:cond delay="5000"/>
                            </p:stCondLst>
                            <p:childTnLst>
                              <p:par>
                                <p:cTn id="51" presetID="45" presetClass="entr" presetSubtype="0"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000"/>
                                        <p:tgtEl>
                                          <p:spTgt spid="5"/>
                                        </p:tgtEl>
                                      </p:cBhvr>
                                    </p:animEffect>
                                    <p:anim calcmode="lin" valueType="num">
                                      <p:cBhvr>
                                        <p:cTn id="54" dur="2000" fill="hold"/>
                                        <p:tgtEl>
                                          <p:spTgt spid="5"/>
                                        </p:tgtEl>
                                        <p:attrNameLst>
                                          <p:attrName>ppt_w</p:attrName>
                                        </p:attrNameLst>
                                      </p:cBhvr>
                                      <p:tavLst>
                                        <p:tav tm="0" fmla="#ppt_w*sin(2.5*pi*$)">
                                          <p:val>
                                            <p:fltVal val="0"/>
                                          </p:val>
                                        </p:tav>
                                        <p:tav tm="100000">
                                          <p:val>
                                            <p:fltVal val="1"/>
                                          </p:val>
                                        </p:tav>
                                      </p:tavLst>
                                    </p:anim>
                                    <p:anim calcmode="lin" valueType="num">
                                      <p:cBhvr>
                                        <p:cTn id="55" dur="2000" fill="hold"/>
                                        <p:tgtEl>
                                          <p:spTgt spid="5"/>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7000"/>
                            </p:stCondLst>
                            <p:childTnLst>
                              <p:par>
                                <p:cTn id="57" presetID="53" presetClass="entr" presetSubtype="16"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Effect transition="in" filter="fade">
                                      <p:cBhvr>
                                        <p:cTn id="61" dur="500"/>
                                        <p:tgtEl>
                                          <p:spTgt spid="6"/>
                                        </p:tgtEl>
                                      </p:cBhvr>
                                    </p:animEffect>
                                  </p:childTnLst>
                                </p:cTn>
                              </p:par>
                            </p:childTnLst>
                          </p:cTn>
                        </p:par>
                        <p:par>
                          <p:cTn id="62" fill="hold" nodeType="afterGroup">
                            <p:stCondLst>
                              <p:cond delay="7500"/>
                            </p:stCondLst>
                            <p:childTnLst>
                              <p:par>
                                <p:cTn id="63" presetID="53" presetClass="entr" presetSubtype="16" fill="hold" grpId="1" nodeType="afterEffect">
                                  <p:stCondLst>
                                    <p:cond delay="0"/>
                                  </p:stCondLst>
                                  <p:childTnLst>
                                    <p:set>
                                      <p:cBhvr>
                                        <p:cTn id="64" dur="1" fill="hold">
                                          <p:stCondLst>
                                            <p:cond delay="0"/>
                                          </p:stCondLst>
                                        </p:cTn>
                                        <p:tgtEl>
                                          <p:spTgt spid="6">
                                            <p:txEl>
                                              <p:pRg st="0" end="0"/>
                                            </p:txEl>
                                          </p:spTgt>
                                        </p:tgtEl>
                                        <p:attrNameLst>
                                          <p:attrName>style.visibility</p:attrName>
                                        </p:attrNameLst>
                                      </p:cBhvr>
                                      <p:to>
                                        <p:strVal val="visible"/>
                                      </p:to>
                                    </p:set>
                                    <p:anim calcmode="lin" valueType="num">
                                      <p:cBhvr>
                                        <p:cTn id="6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6">
                                            <p:txEl>
                                              <p:pRg st="0" end="0"/>
                                            </p:txEl>
                                          </p:spTgt>
                                        </p:tgtEl>
                                      </p:cBhvr>
                                    </p:animEffect>
                                  </p:childTnLst>
                                </p:cTn>
                              </p:par>
                              <p:par>
                                <p:cTn id="68" presetID="53" presetClass="entr" presetSubtype="16" fill="hold" grpId="1" nodeType="withEffect">
                                  <p:stCondLst>
                                    <p:cond delay="0"/>
                                  </p:stCondLst>
                                  <p:childTnLst>
                                    <p:set>
                                      <p:cBhvr>
                                        <p:cTn id="69" dur="1" fill="hold">
                                          <p:stCondLst>
                                            <p:cond delay="0"/>
                                          </p:stCondLst>
                                        </p:cTn>
                                        <p:tgtEl>
                                          <p:spTgt spid="6">
                                            <p:txEl>
                                              <p:pRg st="1" end="1"/>
                                            </p:txEl>
                                          </p:spTgt>
                                        </p:tgtEl>
                                        <p:attrNameLst>
                                          <p:attrName>style.visibility</p:attrName>
                                        </p:attrNameLst>
                                      </p:cBhvr>
                                      <p:to>
                                        <p:strVal val="visible"/>
                                      </p:to>
                                    </p:set>
                                    <p:anim calcmode="lin" valueType="num">
                                      <p:cBhvr>
                                        <p:cTn id="70"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71"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72" dur="500"/>
                                        <p:tgtEl>
                                          <p:spTgt spid="6">
                                            <p:txEl>
                                              <p:pRg st="1" end="1"/>
                                            </p:txEl>
                                          </p:spTgt>
                                        </p:tgtEl>
                                      </p:cBhvr>
                                    </p:animEffect>
                                  </p:childTnLst>
                                </p:cTn>
                              </p:par>
                            </p:childTnLst>
                          </p:cTn>
                        </p:par>
                        <p:par>
                          <p:cTn id="73" fill="hold" nodeType="afterGroup">
                            <p:stCondLst>
                              <p:cond delay="8000"/>
                            </p:stCondLst>
                            <p:childTnLst>
                              <p:par>
                                <p:cTn id="74" presetID="53" presetClass="entr" presetSubtype="16" fill="hold" grpId="0" nodeType="afterEffect">
                                  <p:stCondLst>
                                    <p:cond delay="0"/>
                                  </p:stCondLst>
                                  <p:childTnLst>
                                    <p:set>
                                      <p:cBhvr>
                                        <p:cTn id="75" dur="1" fill="hold">
                                          <p:stCondLst>
                                            <p:cond delay="0"/>
                                          </p:stCondLst>
                                        </p:cTn>
                                        <p:tgtEl>
                                          <p:spTgt spid="7"/>
                                        </p:tgtEl>
                                        <p:attrNameLst>
                                          <p:attrName>style.visibility</p:attrName>
                                        </p:attrNameLst>
                                      </p:cBhvr>
                                      <p:to>
                                        <p:strVal val="visible"/>
                                      </p:to>
                                    </p:set>
                                    <p:anim calcmode="lin" valueType="num">
                                      <p:cBhvr>
                                        <p:cTn id="76" dur="500" fill="hold"/>
                                        <p:tgtEl>
                                          <p:spTgt spid="7"/>
                                        </p:tgtEl>
                                        <p:attrNameLst>
                                          <p:attrName>ppt_w</p:attrName>
                                        </p:attrNameLst>
                                      </p:cBhvr>
                                      <p:tavLst>
                                        <p:tav tm="0">
                                          <p:val>
                                            <p:fltVal val="0"/>
                                          </p:val>
                                        </p:tav>
                                        <p:tav tm="100000">
                                          <p:val>
                                            <p:strVal val="#ppt_w"/>
                                          </p:val>
                                        </p:tav>
                                      </p:tavLst>
                                    </p:anim>
                                    <p:anim calcmode="lin" valueType="num">
                                      <p:cBhvr>
                                        <p:cTn id="77" dur="500" fill="hold"/>
                                        <p:tgtEl>
                                          <p:spTgt spid="7"/>
                                        </p:tgtEl>
                                        <p:attrNameLst>
                                          <p:attrName>ppt_h</p:attrName>
                                        </p:attrNameLst>
                                      </p:cBhvr>
                                      <p:tavLst>
                                        <p:tav tm="0">
                                          <p:val>
                                            <p:fltVal val="0"/>
                                          </p:val>
                                        </p:tav>
                                        <p:tav tm="100000">
                                          <p:val>
                                            <p:strVal val="#ppt_h"/>
                                          </p:val>
                                        </p:tav>
                                      </p:tavLst>
                                    </p:anim>
                                    <p:animEffect transition="in" filter="fade">
                                      <p:cBhvr>
                                        <p:cTn id="78" dur="500"/>
                                        <p:tgtEl>
                                          <p:spTgt spid="7"/>
                                        </p:tgtEl>
                                      </p:cBhvr>
                                    </p:animEffect>
                                  </p:childTnLst>
                                </p:cTn>
                              </p:par>
                            </p:childTnLst>
                          </p:cTn>
                        </p:par>
                        <p:par>
                          <p:cTn id="79" fill="hold" nodeType="afterGroup">
                            <p:stCondLst>
                              <p:cond delay="8500"/>
                            </p:stCondLst>
                            <p:childTnLst>
                              <p:par>
                                <p:cTn id="80" presetID="53" presetClass="entr" presetSubtype="16" fill="hold" grpId="1" nodeType="afterEffect">
                                  <p:stCondLst>
                                    <p:cond delay="0"/>
                                  </p:stCondLst>
                                  <p:childTnLst>
                                    <p:set>
                                      <p:cBhvr>
                                        <p:cTn id="81" dur="1" fill="hold">
                                          <p:stCondLst>
                                            <p:cond delay="0"/>
                                          </p:stCondLst>
                                        </p:cTn>
                                        <p:tgtEl>
                                          <p:spTgt spid="7">
                                            <p:txEl>
                                              <p:pRg st="0" end="0"/>
                                            </p:txEl>
                                          </p:spTgt>
                                        </p:tgtEl>
                                        <p:attrNameLst>
                                          <p:attrName>style.visibility</p:attrName>
                                        </p:attrNameLst>
                                      </p:cBhvr>
                                      <p:to>
                                        <p:strVal val="visible"/>
                                      </p:to>
                                    </p:set>
                                    <p:anim calcmode="lin" valueType="num">
                                      <p:cBhvr>
                                        <p:cTn id="82"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3"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8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P spid="6" grpId="0"/>
      <p:bldP spid="6" grpId="1" build="allAtOnce"/>
      <p:bldP spid="7" grpId="0"/>
      <p:bldP spid="7"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1487489" y="1624418"/>
            <a:ext cx="8988227" cy="4612871"/>
          </a:xfrm>
          <a:prstGeom prst="roundRect">
            <a:avLst/>
          </a:prstGeom>
          <a:solidFill>
            <a:srgbClr val="CCFF99"/>
          </a:solidFill>
          <a:ln w="9525" cap="flat" cmpd="sng" algn="ctr">
            <a:noFill/>
            <a:prstDash val="solid"/>
            <a:round/>
            <a:headEnd type="none" w="med" len="med"/>
            <a:tailEnd type="none" w="med" len="med"/>
          </a:ln>
          <a:effectLst>
            <a:innerShdw blurRad="114300">
              <a:prstClr val="black"/>
            </a:innerShdw>
          </a:effectLst>
        </p:spPr>
        <p:txBody>
          <a:bodyPr/>
          <a:lstStyle/>
          <a:p>
            <a:pPr eaLnBrk="1" hangingPunct="1">
              <a:buFont typeface="Wingdings" pitchFamily="2" charset="2"/>
              <a:buChar char="Ø"/>
              <a:defRPr/>
            </a:pPr>
            <a:r>
              <a:rPr lang="zh-TW" altLang="en-US" sz="2400" dirty="0">
                <a:latin typeface="標楷體" pitchFamily="65" charset="-120"/>
                <a:ea typeface="標楷體" pitchFamily="65" charset="-120"/>
              </a:rPr>
              <a:t>念完醫學院發現自己不想當醫生，想開咖啡館；出國拿法律碩士學位後，改學烘焙甜點；藥學研究所畢業的研究助理，立志報考清潔隊員；博士學分修完後，回故鄉創業賣雞排</a:t>
            </a:r>
            <a:r>
              <a:rPr lang="en-US" altLang="zh-TW" sz="2400" dirty="0">
                <a:latin typeface="標楷體" pitchFamily="65" charset="-120"/>
                <a:ea typeface="標楷體" pitchFamily="65" charset="-120"/>
              </a:rPr>
              <a:t>.. </a:t>
            </a:r>
            <a:r>
              <a:rPr lang="zh-TW" altLang="en-US" sz="2400" dirty="0">
                <a:latin typeface="標楷體" pitchFamily="65" charset="-120"/>
                <a:ea typeface="標楷體" pitchFamily="65" charset="-120"/>
              </a:rPr>
              <a:t>。</a:t>
            </a:r>
          </a:p>
          <a:p>
            <a:pPr eaLnBrk="1" hangingPunct="1">
              <a:buFont typeface="Wingdings" pitchFamily="2" charset="2"/>
              <a:buChar char="Ø"/>
              <a:defRPr/>
            </a:pPr>
            <a:r>
              <a:rPr lang="zh-TW" altLang="en-US" sz="2400" dirty="0">
                <a:latin typeface="標楷體" pitchFamily="65" charset="-120"/>
                <a:ea typeface="標楷體" pitchFamily="65" charset="-120"/>
              </a:rPr>
              <a:t>這些年輕人在所學和職業選擇路上跌跌撞撞的摸索故事，每一天，我們不但在媒體上讀到</a:t>
            </a:r>
            <a:r>
              <a:rPr lang="zh-TW" altLang="en-US" sz="2400" dirty="0">
                <a:ea typeface="標楷體" pitchFamily="65" charset="-120"/>
              </a:rPr>
              <a:t>，更在生活中遇到。而年輕的家長們，也許您就是徬徨其中的人。</a:t>
            </a:r>
          </a:p>
          <a:p>
            <a:pPr eaLnBrk="1" hangingPunct="1">
              <a:buFont typeface="Wingdings" pitchFamily="2" charset="2"/>
              <a:buChar char="Ø"/>
              <a:defRPr/>
            </a:pPr>
            <a:r>
              <a:rPr lang="zh-TW" altLang="en-US" sz="2400" dirty="0">
                <a:ea typeface="標楷體" pitchFamily="65" charset="-120"/>
              </a:rPr>
              <a:t>「不知道自己想做甚麼？」不是新鮮問題。每個世代要進入社會的年輕人，遲早都要自問：「我的能力和興趣是甚麼？我想要做甚麼工作？」</a:t>
            </a:r>
          </a:p>
          <a:p>
            <a:pPr eaLnBrk="1" hangingPunct="1">
              <a:buFont typeface="Wingdings" pitchFamily="2" charset="2"/>
              <a:buChar char="Ø"/>
              <a:defRPr/>
            </a:pPr>
            <a:r>
              <a:rPr lang="zh-TW" altLang="en-US" sz="2400" dirty="0">
                <a:ea typeface="標楷體" pitchFamily="65" charset="-120"/>
              </a:rPr>
              <a:t>最應該探索自我的時間就是在</a:t>
            </a:r>
            <a:r>
              <a:rPr lang="en-US" altLang="zh-TW" sz="2400" dirty="0">
                <a:ea typeface="標楷體" pitchFamily="65" charset="-120"/>
              </a:rPr>
              <a:t>『</a:t>
            </a:r>
            <a:r>
              <a:rPr lang="zh-TW" altLang="en-US" sz="2400" dirty="0">
                <a:solidFill>
                  <a:srgbClr val="FF0000"/>
                </a:solidFill>
                <a:ea typeface="標楷體" pitchFamily="65" charset="-120"/>
              </a:rPr>
              <a:t>國、高中階段</a:t>
            </a:r>
            <a:r>
              <a:rPr lang="en-US" altLang="zh-TW" sz="2400" dirty="0">
                <a:ea typeface="標楷體" pitchFamily="65" charset="-120"/>
              </a:rPr>
              <a:t>』</a:t>
            </a:r>
            <a:r>
              <a:rPr lang="zh-TW" altLang="en-US" sz="2400" dirty="0">
                <a:ea typeface="標楷體" pitchFamily="65" charset="-120"/>
              </a:rPr>
              <a:t>。</a:t>
            </a:r>
          </a:p>
          <a:p>
            <a:pPr eaLnBrk="1" hangingPunct="1">
              <a:buFont typeface="Wingdings" pitchFamily="2" charset="2"/>
              <a:buChar char="Ø"/>
              <a:defRPr/>
            </a:pPr>
            <a:endParaRPr lang="zh-TW" altLang="en-US" sz="2200" dirty="0">
              <a:ea typeface="標楷體" pitchFamily="65" charset="-120"/>
            </a:endParaRPr>
          </a:p>
        </p:txBody>
      </p:sp>
      <p:sp>
        <p:nvSpPr>
          <p:cNvPr id="23557" name="文字方塊 1"/>
          <p:cNvSpPr txBox="1">
            <a:spLocks noChangeArrowheads="1"/>
          </p:cNvSpPr>
          <p:nvPr/>
        </p:nvSpPr>
        <p:spPr bwMode="auto">
          <a:xfrm>
            <a:off x="1919288" y="6237293"/>
            <a:ext cx="8418512" cy="396875"/>
          </a:xfrm>
          <a:prstGeom prst="rect">
            <a:avLst/>
          </a:prstGeom>
          <a:noFill/>
          <a:ln w="9525">
            <a:noFill/>
            <a:miter lim="800000"/>
            <a:headEnd/>
            <a:tailEnd/>
          </a:ln>
        </p:spPr>
        <p:txBody>
          <a:bodyPr>
            <a:spAutoFit/>
          </a:bodyPr>
          <a:lstStyle/>
          <a:p>
            <a:pPr eaLnBrk="1" hangingPunct="1"/>
            <a:r>
              <a:rPr lang="zh-TW" altLang="en-US" sz="2000" dirty="0">
                <a:latin typeface="標楷體" pitchFamily="65" charset="-120"/>
                <a:ea typeface="標楷體" pitchFamily="65" charset="-120"/>
                <a:cs typeface="Times New Roman" pitchFamily="18" charset="0"/>
              </a:rPr>
              <a:t>資料來源：你就是改變的起點</a:t>
            </a:r>
            <a:r>
              <a:rPr lang="en-US" altLang="zh-TW" sz="2000" dirty="0">
                <a:latin typeface="標楷體" pitchFamily="65" charset="-120"/>
                <a:ea typeface="標楷體" pitchFamily="65" charset="-120"/>
                <a:cs typeface="Times New Roman" pitchFamily="18" charset="0"/>
              </a:rPr>
              <a:t>(</a:t>
            </a:r>
            <a:r>
              <a:rPr lang="zh-TW" altLang="en-US" sz="2000" dirty="0">
                <a:latin typeface="標楷體" pitchFamily="65" charset="-120"/>
                <a:ea typeface="標楷體" pitchFamily="65" charset="-120"/>
                <a:cs typeface="Times New Roman" pitchFamily="18" charset="0"/>
              </a:rPr>
              <a:t>嚴長壽</a:t>
            </a:r>
            <a:r>
              <a:rPr lang="en-US" altLang="zh-TW" sz="2000" dirty="0">
                <a:latin typeface="標楷體" pitchFamily="65" charset="-120"/>
                <a:ea typeface="標楷體" pitchFamily="65" charset="-120"/>
                <a:cs typeface="Times New Roman" pitchFamily="18" charset="0"/>
              </a:rPr>
              <a:t>2014)</a:t>
            </a:r>
            <a:endParaRPr lang="zh-TW" altLang="en-US" sz="2000" dirty="0">
              <a:latin typeface="標楷體" pitchFamily="65" charset="-120"/>
              <a:ea typeface="標楷體" pitchFamily="65" charset="-120"/>
              <a:cs typeface="Times New Roman" pitchFamily="18" charset="0"/>
            </a:endParaRPr>
          </a:p>
        </p:txBody>
      </p:sp>
      <p:grpSp>
        <p:nvGrpSpPr>
          <p:cNvPr id="23558" name="AutoShape 10"/>
          <p:cNvGrpSpPr>
            <a:grpSpLocks/>
          </p:cNvGrpSpPr>
          <p:nvPr/>
        </p:nvGrpSpPr>
        <p:grpSpPr bwMode="auto">
          <a:xfrm>
            <a:off x="2999657" y="476674"/>
            <a:ext cx="6696075" cy="982663"/>
            <a:chOff x="1144" y="614"/>
            <a:chExt cx="3518" cy="619"/>
          </a:xfrm>
        </p:grpSpPr>
        <p:pic>
          <p:nvPicPr>
            <p:cNvPr id="23559" name="AutoShape 10"/>
            <p:cNvPicPr>
              <a:picLocks noChangeArrowheads="1"/>
            </p:cNvPicPr>
            <p:nvPr/>
          </p:nvPicPr>
          <p:blipFill>
            <a:blip r:embed="rId3"/>
            <a:srcRect/>
            <a:stretch>
              <a:fillRect/>
            </a:stretch>
          </p:blipFill>
          <p:spPr bwMode="gray">
            <a:xfrm>
              <a:off x="1144" y="614"/>
              <a:ext cx="3518" cy="619"/>
            </a:xfrm>
            <a:prstGeom prst="rect">
              <a:avLst/>
            </a:prstGeom>
            <a:noFill/>
            <a:ln w="9525">
              <a:noFill/>
              <a:miter lim="800000"/>
              <a:headEnd/>
              <a:tailEnd/>
            </a:ln>
          </p:spPr>
        </p:pic>
        <p:sp>
          <p:nvSpPr>
            <p:cNvPr id="23560" name="Text Box 8"/>
            <p:cNvSpPr txBox="1">
              <a:spLocks noChangeArrowheads="1"/>
            </p:cNvSpPr>
            <p:nvPr/>
          </p:nvSpPr>
          <p:spPr bwMode="auto">
            <a:xfrm>
              <a:off x="1237" y="689"/>
              <a:ext cx="3295" cy="344"/>
            </a:xfrm>
            <a:prstGeom prst="rect">
              <a:avLst/>
            </a:prstGeom>
            <a:noFill/>
            <a:ln w="9525">
              <a:noFill/>
              <a:miter lim="800000"/>
              <a:headEnd/>
              <a:tailEnd/>
            </a:ln>
          </p:spPr>
          <p:txBody>
            <a:bodyPr wrap="none" anchor="ctr"/>
            <a:lstStyle/>
            <a:p>
              <a:pPr eaLnBrk="1" hangingPunct="1"/>
              <a:r>
                <a:rPr lang="zh-TW" altLang="en-US" b="1" dirty="0">
                  <a:solidFill>
                    <a:srgbClr val="000000"/>
                  </a:solidFill>
                  <a:latin typeface="微軟正黑體" pitchFamily="34" charset="-120"/>
                  <a:ea typeface="標楷體" pitchFamily="65" charset="-120"/>
                </a:rPr>
                <a:t>培養就業生存力</a:t>
              </a:r>
              <a:r>
                <a:rPr lang="zh-TW" altLang="en-US" b="1" dirty="0">
                  <a:ea typeface="標楷體" pitchFamily="65" charset="-120"/>
                </a:rPr>
                <a:t>，探索自我不嫌早</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xmlns="" id="{992CDE3E-7A07-4389-9DF8-ABE89164706A}"/>
              </a:ext>
            </a:extLst>
          </p:cNvPr>
          <p:cNvGraphicFramePr>
            <a:graphicFrameLocks noGrp="1"/>
          </p:cNvGraphicFramePr>
          <p:nvPr>
            <p:extLst>
              <p:ext uri="{D42A27DB-BD31-4B8C-83A1-F6EECF244321}">
                <p14:modId xmlns:p14="http://schemas.microsoft.com/office/powerpoint/2010/main" val="75160724"/>
              </p:ext>
            </p:extLst>
          </p:nvPr>
        </p:nvGraphicFramePr>
        <p:xfrm>
          <a:off x="191346" y="596736"/>
          <a:ext cx="11773310" cy="6159143"/>
        </p:xfrm>
        <a:graphic>
          <a:graphicData uri="http://schemas.openxmlformats.org/drawingml/2006/table">
            <a:tbl>
              <a:tblPr/>
              <a:tblGrid>
                <a:gridCol w="1909579">
                  <a:extLst>
                    <a:ext uri="{9D8B030D-6E8A-4147-A177-3AD203B41FA5}">
                      <a16:colId xmlns:a16="http://schemas.microsoft.com/office/drawing/2014/main" xmlns="" val="20000"/>
                    </a:ext>
                  </a:extLst>
                </a:gridCol>
                <a:gridCol w="789099">
                  <a:extLst>
                    <a:ext uri="{9D8B030D-6E8A-4147-A177-3AD203B41FA5}">
                      <a16:colId xmlns:a16="http://schemas.microsoft.com/office/drawing/2014/main" xmlns="" val="20001"/>
                    </a:ext>
                  </a:extLst>
                </a:gridCol>
                <a:gridCol w="9074632">
                  <a:extLst>
                    <a:ext uri="{9D8B030D-6E8A-4147-A177-3AD203B41FA5}">
                      <a16:colId xmlns:a16="http://schemas.microsoft.com/office/drawing/2014/main" xmlns="" val="20002"/>
                    </a:ext>
                  </a:extLst>
                </a:gridCol>
              </a:tblGrid>
              <a:tr h="34119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39608" marR="39608"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0"/>
                  </a:ext>
                </a:extLst>
              </a:tr>
              <a:tr h="33977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24938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54</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大興電機、大興餐管、大興資訊、大興時尚造型、</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育達資訊、育達資處、育達廣設、育達時尚、育達幼保、育達餐管、育達</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啟英汽車、啟英電商、啟英應日、啟英時尚造型、啟英廣設、啟英表藝、啟英餐飲、啟英資訊、啟英應英、永平資處</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電競實務</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、永平汽車</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維修實務</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永平餐管（烘焙）、永平餐管（鐵板燒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料理</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）、永平表演藝術</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綜藝表演</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、世紀綠能機械、世紀綠能流通、世紀綠能幼保、世紀綠能資訊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世紀綠能餐管、世紀綠能汽車科、至善家具木工、至善幼兒保育、至善觀光、至善農產行銷、六和機電、方曙照顧服務、方曙飛修、方曙資訊、羅浮觀光、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治平資訊</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智慧物聯網</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、治平資處</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網紅行銷</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、治平應英</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職場英語</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、治平應日</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日文導覽</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、治平電機</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電機達人</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、治平時尚</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整體造型設計</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rPr>
                        <a:t>光啟電機、光啟汽車</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、清華餐管</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清華軌道車輛</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清華汽車、清華資訊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64977">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北科附工汽車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140406">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北科附工農場經營和畜產保健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、大興飛修、新興機械、</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新興汽車、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新興飛修、新興資訊、新興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、新興資處、新興國貿、新興應</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英、新興多媒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設計、新興觀光、新興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電子商務、振聲多媒體設計</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振聲廣設、振聲觀光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振聲電子商務、振聲應英</a:t>
                      </a:r>
                      <a:endParaRPr kumimoji="0" lang="zh-TW" altLang="zh-TW" sz="20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41194">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合計</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76</a:t>
                      </a:r>
                      <a:endPar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95261" name="標題 1">
            <a:extLst>
              <a:ext uri="{FF2B5EF4-FFF2-40B4-BE49-F238E27FC236}">
                <a16:creationId xmlns:a16="http://schemas.microsoft.com/office/drawing/2014/main" xmlns="" id="{9EDADD8B-D4C0-4F65-A550-5A57C37B7B22}"/>
              </a:ext>
            </a:extLst>
          </p:cNvPr>
          <p:cNvSpPr txBox="1">
            <a:spLocks noChangeArrowheads="1"/>
          </p:cNvSpPr>
          <p:nvPr/>
        </p:nvSpPr>
        <p:spPr bwMode="auto">
          <a:xfrm>
            <a:off x="3000376" y="260350"/>
            <a:ext cx="59928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36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xmlns="" id="{BA019657-AA9A-4872-90FB-687A669D6A3D}"/>
              </a:ext>
            </a:extLst>
          </p:cNvPr>
          <p:cNvSpPr txBox="1">
            <a:spLocks/>
          </p:cNvSpPr>
          <p:nvPr/>
        </p:nvSpPr>
        <p:spPr>
          <a:xfrm>
            <a:off x="1613695" y="1878017"/>
            <a:ext cx="8964612" cy="147002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考試分發入學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pic>
        <p:nvPicPr>
          <p:cNvPr id="5" name="群組 4">
            <a:extLst>
              <a:ext uri="{FF2B5EF4-FFF2-40B4-BE49-F238E27FC236}">
                <a16:creationId xmlns:a16="http://schemas.microsoft.com/office/drawing/2014/main" xmlns="" id="{567576FA-4BBF-4D8F-8A6A-493DC641684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811" y="4221088"/>
            <a:ext cx="1829751"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文字方塊 3">
            <a:extLst>
              <a:ext uri="{FF2B5EF4-FFF2-40B4-BE49-F238E27FC236}">
                <a16:creationId xmlns:a16="http://schemas.microsoft.com/office/drawing/2014/main" xmlns="" id="{036BE0FD-3CBB-41FE-AC48-79123B8DAAC9}"/>
              </a:ext>
            </a:extLst>
          </p:cNvPr>
          <p:cNvSpPr txBox="1">
            <a:spLocks noChangeArrowheads="1"/>
          </p:cNvSpPr>
          <p:nvPr/>
        </p:nvSpPr>
        <p:spPr bwMode="auto">
          <a:xfrm>
            <a:off x="1343472" y="550423"/>
            <a:ext cx="95770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latin typeface="標楷體" panose="03000509000000000000" pitchFamily="65" charset="-120"/>
                <a:ea typeface="標楷體" panose="03000509000000000000" pitchFamily="65" charset="-120"/>
              </a:rPr>
              <a:t>桃連區的特色招生</a:t>
            </a:r>
            <a:endParaRPr lang="en-US" altLang="zh-TW" sz="3600" b="1" dirty="0">
              <a:latin typeface="標楷體" panose="03000509000000000000" pitchFamily="65" charset="-120"/>
              <a:ea typeface="標楷體" panose="03000509000000000000" pitchFamily="65" charset="-120"/>
            </a:endParaRPr>
          </a:p>
          <a:p>
            <a:pPr algn="ctr">
              <a:spcBef>
                <a:spcPct val="0"/>
              </a:spcBef>
              <a:buFontTx/>
              <a:buNone/>
            </a:pPr>
            <a:r>
              <a:rPr lang="en-US" altLang="zh-TW" sz="3600" b="1" dirty="0">
                <a:latin typeface="標楷體" panose="03000509000000000000" pitchFamily="65" charset="-120"/>
                <a:ea typeface="標楷體" panose="03000509000000000000" pitchFamily="65" charset="-120"/>
              </a:rPr>
              <a:t>(</a:t>
            </a:r>
            <a:r>
              <a:rPr lang="zh-TW" altLang="en-US" sz="3600" b="1" dirty="0">
                <a:latin typeface="標楷體" panose="03000509000000000000" pitchFamily="65" charset="-120"/>
                <a:ea typeface="標楷體" panose="03000509000000000000" pitchFamily="65" charset="-120"/>
              </a:rPr>
              <a:t>考試分發入學</a:t>
            </a:r>
            <a:r>
              <a:rPr lang="en-US" altLang="zh-TW" sz="3600" b="1" dirty="0">
                <a:latin typeface="標楷體" panose="03000509000000000000" pitchFamily="65" charset="-120"/>
                <a:ea typeface="標楷體" panose="03000509000000000000" pitchFamily="65" charset="-120"/>
              </a:rPr>
              <a:t>-</a:t>
            </a:r>
            <a:r>
              <a:rPr lang="zh-TW" altLang="en-US" sz="3600" b="1" dirty="0">
                <a:latin typeface="Arial" panose="020B0604020202020204" pitchFamily="34" charset="0"/>
                <a:ea typeface="標楷體" panose="03000509000000000000" pitchFamily="65" charset="-120"/>
              </a:rPr>
              <a:t>大園國際高中</a:t>
            </a:r>
            <a:r>
              <a:rPr lang="zh-TW" altLang="en-US" sz="3600" b="1" dirty="0">
                <a:solidFill>
                  <a:srgbClr val="FF0000"/>
                </a:solidFill>
                <a:latin typeface="標楷體" panose="03000509000000000000" pitchFamily="65" charset="-120"/>
                <a:ea typeface="標楷體" panose="03000509000000000000" pitchFamily="65" charset="-120"/>
              </a:rPr>
              <a:t>國際文憑</a:t>
            </a:r>
            <a:r>
              <a:rPr lang="en-US" altLang="zh-TW" sz="3600" b="1" dirty="0">
                <a:solidFill>
                  <a:srgbClr val="FF0000"/>
                </a:solidFill>
                <a:latin typeface="標楷體" panose="03000509000000000000" pitchFamily="65" charset="-120"/>
                <a:ea typeface="標楷體" panose="03000509000000000000" pitchFamily="65" charset="-120"/>
              </a:rPr>
              <a:t>IB</a:t>
            </a:r>
            <a:r>
              <a:rPr lang="zh-TW" altLang="en-US" sz="3600" b="1" dirty="0">
                <a:solidFill>
                  <a:srgbClr val="FF0000"/>
                </a:solidFill>
                <a:latin typeface="標楷體" panose="03000509000000000000" pitchFamily="65" charset="-120"/>
                <a:ea typeface="標楷體" panose="03000509000000000000" pitchFamily="65" charset="-120"/>
              </a:rPr>
              <a:t>班</a:t>
            </a:r>
            <a:r>
              <a:rPr lang="en-US" altLang="zh-TW" sz="3600" b="1" dirty="0">
                <a:latin typeface="標楷體" panose="03000509000000000000" pitchFamily="65" charset="-120"/>
                <a:ea typeface="標楷體" panose="03000509000000000000" pitchFamily="65" charset="-120"/>
              </a:rPr>
              <a:t>)</a:t>
            </a:r>
          </a:p>
        </p:txBody>
      </p:sp>
      <p:sp>
        <p:nvSpPr>
          <p:cNvPr id="4" name="內容版面配置區 2">
            <a:extLst>
              <a:ext uri="{FF2B5EF4-FFF2-40B4-BE49-F238E27FC236}">
                <a16:creationId xmlns:a16="http://schemas.microsoft.com/office/drawing/2014/main" xmlns="" id="{39DBE3DF-BD04-4593-BDE3-1B986E9CFC55}"/>
              </a:ext>
            </a:extLst>
          </p:cNvPr>
          <p:cNvSpPr txBox="1">
            <a:spLocks/>
          </p:cNvSpPr>
          <p:nvPr/>
        </p:nvSpPr>
        <p:spPr>
          <a:xfrm>
            <a:off x="1127448" y="2085092"/>
            <a:ext cx="10515600" cy="4656276"/>
          </a:xfrm>
          <a:prstGeom prst="rect">
            <a:avLst/>
          </a:prstGeom>
        </p:spPr>
        <p:txBody>
          <a:bodyPr>
            <a:normAutofit fontScale="92500" lnSpcReduction="10000"/>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特色招生</a:t>
            </a:r>
            <a:r>
              <a:rPr kumimoji="0" lang="en-US" altLang="zh-TW" sz="3600" kern="0" dirty="0">
                <a:latin typeface="標楷體" panose="03000509000000000000" pitchFamily="65" charset="-120"/>
                <a:ea typeface="標楷體" panose="03000509000000000000" pitchFamily="65" charset="-120"/>
              </a:rPr>
              <a:t>(</a:t>
            </a:r>
            <a:r>
              <a:rPr kumimoji="0" lang="en-US" altLang="zh-TW" sz="3600" kern="0" dirty="0">
                <a:solidFill>
                  <a:srgbClr val="FF0000"/>
                </a:solidFill>
                <a:latin typeface="標楷體" panose="03000509000000000000" pitchFamily="65" charset="-120"/>
                <a:ea typeface="標楷體" panose="03000509000000000000" pitchFamily="65" charset="-120"/>
              </a:rPr>
              <a:t>2A3B</a:t>
            </a:r>
            <a:r>
              <a:rPr kumimoji="0" lang="zh-TW" altLang="en-US" sz="3600" kern="0" dirty="0">
                <a:solidFill>
                  <a:srgbClr val="FF0000"/>
                </a:solidFill>
                <a:latin typeface="標楷體" panose="03000509000000000000" pitchFamily="65" charset="-120"/>
                <a:ea typeface="標楷體" panose="03000509000000000000" pitchFamily="65" charset="-120"/>
              </a:rPr>
              <a:t>門檻</a:t>
            </a:r>
            <a:r>
              <a:rPr kumimoji="0" lang="en-US" altLang="zh-TW" sz="3600" kern="0" dirty="0">
                <a:latin typeface="標楷體" panose="03000509000000000000" pitchFamily="65" charset="-120"/>
                <a:ea typeface="標楷體" panose="03000509000000000000" pitchFamily="65" charset="-120"/>
              </a:rPr>
              <a:t>)</a:t>
            </a:r>
            <a:r>
              <a:rPr kumimoji="0" lang="zh-TW" altLang="en-US" sz="3600" kern="0" dirty="0">
                <a:latin typeface="標楷體" panose="03000509000000000000" pitchFamily="65" charset="-120"/>
                <a:ea typeface="標楷體" panose="03000509000000000000" pitchFamily="65" charset="-120"/>
              </a:rPr>
              <a:t>，考英文閱讀與寫作</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名額：</a:t>
            </a:r>
            <a:r>
              <a:rPr kumimoji="0" lang="en-US" altLang="zh-TW" sz="3600" kern="0" dirty="0">
                <a:latin typeface="標楷體" panose="03000509000000000000" pitchFamily="65" charset="-120"/>
                <a:ea typeface="標楷體" panose="03000509000000000000" pitchFamily="65" charset="-120"/>
              </a:rPr>
              <a:t>50 </a:t>
            </a:r>
            <a:r>
              <a:rPr kumimoji="0" lang="zh-TW" altLang="en-US" sz="3600" kern="0" dirty="0">
                <a:latin typeface="標楷體" panose="03000509000000000000" pitchFamily="65" charset="-120"/>
                <a:ea typeface="標楷體" panose="03000509000000000000" pitchFamily="65" charset="-120"/>
              </a:rPr>
              <a:t>名</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全英文授課</a:t>
            </a:r>
            <a:endParaRPr kumimoji="0" lang="en-US" altLang="zh-TW" sz="3600" kern="0" dirty="0">
              <a:solidFill>
                <a:srgbClr val="FF0000"/>
              </a:solidFill>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畢業要寫論文，</a:t>
            </a:r>
            <a:r>
              <a:rPr kumimoji="0" lang="en-US" altLang="zh-TW" sz="3600" kern="0" dirty="0">
                <a:latin typeface="標楷體" panose="03000509000000000000" pitchFamily="65" charset="-120"/>
                <a:ea typeface="標楷體" panose="03000509000000000000" pitchFamily="65" charset="-120"/>
              </a:rPr>
              <a:t>APA</a:t>
            </a:r>
            <a:r>
              <a:rPr kumimoji="0" lang="zh-TW" altLang="en-US" sz="3600" kern="0" dirty="0">
                <a:latin typeface="標楷體" panose="03000509000000000000" pitchFamily="65" charset="-120"/>
                <a:ea typeface="標楷體" panose="03000509000000000000" pitchFamily="65" charset="-120"/>
              </a:rPr>
              <a:t>格式、外部審查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高三下學期</a:t>
            </a:r>
            <a:r>
              <a:rPr kumimoji="0" lang="en-US" altLang="zh-TW" sz="3600" kern="0" dirty="0">
                <a:latin typeface="標楷體" panose="03000509000000000000" pitchFamily="65" charset="-120"/>
                <a:ea typeface="標楷體" panose="03000509000000000000" pitchFamily="65" charset="-120"/>
              </a:rPr>
              <a:t>5</a:t>
            </a:r>
            <a:r>
              <a:rPr kumimoji="0" lang="zh-TW" altLang="en-US" sz="3600" kern="0" dirty="0">
                <a:latin typeface="標楷體" panose="03000509000000000000" pitchFamily="65" charset="-120"/>
                <a:ea typeface="標楷體" panose="03000509000000000000" pitchFamily="65" charset="-120"/>
              </a:rPr>
              <a:t>月考全球大會考</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不用考托福、雅思</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升學：國內外大學都可以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en-US" altLang="zh-TW" sz="3600" kern="0" dirty="0">
                <a:solidFill>
                  <a:srgbClr val="FF0000"/>
                </a:solidFill>
                <a:latin typeface="標楷體" panose="03000509000000000000" pitchFamily="65" charset="-120"/>
                <a:ea typeface="標楷體" panose="03000509000000000000" pitchFamily="65" charset="-120"/>
              </a:rPr>
              <a:t>IB</a:t>
            </a:r>
            <a:r>
              <a:rPr kumimoji="0" lang="zh-TW" altLang="en-US" sz="3600" kern="0" dirty="0">
                <a:solidFill>
                  <a:srgbClr val="FF0000"/>
                </a:solidFill>
                <a:latin typeface="標楷體" panose="03000509000000000000" pitchFamily="65" charset="-120"/>
                <a:ea typeface="標楷體" panose="03000509000000000000" pitchFamily="65" charset="-120"/>
              </a:rPr>
              <a:t>文憑專款：每學期約</a:t>
            </a:r>
            <a:r>
              <a:rPr kumimoji="0" lang="en-US" altLang="zh-TW" sz="3600" kern="0" dirty="0">
                <a:solidFill>
                  <a:srgbClr val="FF0000"/>
                </a:solidFill>
                <a:latin typeface="標楷體" panose="03000509000000000000" pitchFamily="65" charset="-120"/>
                <a:ea typeface="標楷體" panose="03000509000000000000" pitchFamily="65" charset="-120"/>
              </a:rPr>
              <a:t>36,000</a:t>
            </a:r>
            <a:r>
              <a:rPr kumimoji="0" lang="zh-TW" altLang="en-US" sz="3600" kern="0" dirty="0">
                <a:solidFill>
                  <a:srgbClr val="FF0000"/>
                </a:solidFill>
                <a:latin typeface="標楷體" panose="03000509000000000000" pitchFamily="65" charset="-120"/>
                <a:ea typeface="標楷體" panose="03000509000000000000" pitchFamily="65" charset="-120"/>
              </a:rPr>
              <a:t>元</a:t>
            </a:r>
            <a:endParaRPr kumimoji="0" lang="en-US" altLang="zh-TW" sz="3600" kern="0" dirty="0">
              <a:solidFill>
                <a:srgbClr val="FF0000"/>
              </a:solidFill>
              <a:latin typeface="標楷體" panose="03000509000000000000" pitchFamily="65" charset="-120"/>
              <a:ea typeface="標楷體" panose="03000509000000000000" pitchFamily="65" charset="-120"/>
            </a:endParaRPr>
          </a:p>
        </p:txBody>
      </p:sp>
      <p:sp>
        <p:nvSpPr>
          <p:cNvPr id="2" name="語音泡泡: 圓角矩形 1">
            <a:extLst>
              <a:ext uri="{FF2B5EF4-FFF2-40B4-BE49-F238E27FC236}">
                <a16:creationId xmlns:a16="http://schemas.microsoft.com/office/drawing/2014/main" xmlns="" id="{365E4945-9F1B-499B-86A8-5C71F6E2BC54}"/>
              </a:ext>
            </a:extLst>
          </p:cNvPr>
          <p:cNvSpPr/>
          <p:nvPr/>
        </p:nvSpPr>
        <p:spPr bwMode="auto">
          <a:xfrm>
            <a:off x="8976320" y="3429004"/>
            <a:ext cx="2952328" cy="2878579"/>
          </a:xfrm>
          <a:prstGeom prst="wedgeRoundRectCallout">
            <a:avLst>
              <a:gd name="adj1" fmla="val -89830"/>
              <a:gd name="adj2" fmla="val -78252"/>
              <a:gd name="adj3" fmla="val 16667"/>
            </a:avLst>
          </a:prstGeom>
          <a:noFill/>
          <a:ln w="38100" cap="flat" cmpd="sng" algn="ctr">
            <a:solidFill>
              <a:srgbClr val="FFFF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考完要記得再填志願</a:t>
            </a:r>
            <a:r>
              <a:rPr kumimoji="1" lang="en-US" altLang="zh-TW"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a:t>
            </a:r>
          </a:p>
          <a:p>
            <a:pPr marL="0" marR="0" indent="0" algn="l" defTabSz="914400" rtl="0" eaLnBrk="1" fontAlgn="base" latinLnBrk="0" hangingPunct="1">
              <a:lnSpc>
                <a:spcPct val="100000"/>
              </a:lnSpc>
              <a:spcBef>
                <a:spcPct val="0"/>
              </a:spcBef>
              <a:spcAft>
                <a:spcPct val="0"/>
              </a:spcAft>
              <a:buClrTx/>
              <a:buSzTx/>
              <a:buFontTx/>
              <a:buNone/>
              <a:tabLst/>
            </a:pPr>
            <a:r>
              <a:rPr lang="zh-TW" altLang="en-US" dirty="0">
                <a:solidFill>
                  <a:srgbClr val="FF0000"/>
                </a:solidFill>
                <a:latin typeface="標楷體" panose="03000509000000000000" pitchFamily="65" charset="-120"/>
                <a:ea typeface="標楷體" panose="03000509000000000000" pitchFamily="65" charset="-120"/>
              </a:rPr>
              <a:t>有興趣請直接詢問大園國際高中國際部。</a:t>
            </a:r>
            <a:endPar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EBFF91BE-3749-411C-9CB8-48E7247C7A76}"/>
              </a:ext>
            </a:extLst>
          </p:cNvPr>
          <p:cNvSpPr>
            <a:spLocks noGrp="1"/>
          </p:cNvSpPr>
          <p:nvPr>
            <p:ph type="ctrTitle" idx="4294967295"/>
          </p:nvPr>
        </p:nvSpPr>
        <p:spPr>
          <a:xfrm>
            <a:off x="1631952" y="2390780"/>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六、桃連區免試入學</a:t>
            </a:r>
          </a:p>
        </p:txBody>
      </p:sp>
      <p:pic>
        <p:nvPicPr>
          <p:cNvPr id="14339" name="群組 4">
            <a:extLst>
              <a:ext uri="{FF2B5EF4-FFF2-40B4-BE49-F238E27FC236}">
                <a16:creationId xmlns:a16="http://schemas.microsoft.com/office/drawing/2014/main" xmlns=""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1" y="4682443"/>
            <a:ext cx="1977827"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07682938"/>
      </p:ext>
    </p:extLst>
  </p:cSld>
  <p:clrMapOvr>
    <a:masterClrMapping/>
  </p:clrMapOvr>
  <p:transition spd="slow">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8" name="群組 5"/>
          <p:cNvGrpSpPr>
            <a:grpSpLocks/>
          </p:cNvGrpSpPr>
          <p:nvPr/>
        </p:nvGrpSpPr>
        <p:grpSpPr bwMode="auto">
          <a:xfrm>
            <a:off x="2400815" y="847060"/>
            <a:ext cx="7179495" cy="5558369"/>
            <a:chOff x="2099453" y="847684"/>
            <a:chExt cx="7405859" cy="5556352"/>
          </a:xfrm>
        </p:grpSpPr>
        <p:sp>
          <p:nvSpPr>
            <p:cNvPr id="9" name="文字方塊 8"/>
            <p:cNvSpPr txBox="1"/>
            <p:nvPr/>
          </p:nvSpPr>
          <p:spPr>
            <a:xfrm>
              <a:off x="6084871" y="847684"/>
              <a:ext cx="3168352" cy="1815223"/>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en-US" altLang="zh-TW" sz="2800" b="1" dirty="0">
                  <a:solidFill>
                    <a:srgbClr val="000090"/>
                  </a:solidFill>
                  <a:latin typeface="微軟正黑體" pitchFamily="34" charset="-120"/>
                </a:rPr>
                <a:t>1.</a:t>
              </a:r>
              <a:r>
                <a:rPr kumimoji="0" lang="zh-TW" altLang="en-US" sz="2800" b="1" dirty="0">
                  <a:solidFill>
                    <a:srgbClr val="000090"/>
                  </a:solidFill>
                  <a:latin typeface="微軟正黑體" pitchFamily="34" charset="-120"/>
                </a:rPr>
                <a:t>畢業資格：</a:t>
              </a:r>
              <a:r>
                <a:rPr kumimoji="0" lang="en-US" altLang="zh-TW" sz="2800" b="1" dirty="0">
                  <a:solidFill>
                    <a:srgbClr val="000090"/>
                  </a:solidFill>
                  <a:latin typeface="微軟正黑體" pitchFamily="34" charset="-120"/>
                </a:rPr>
                <a:t>6</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2.</a:t>
              </a:r>
              <a:r>
                <a:rPr kumimoji="0" lang="zh-TW" altLang="en-US" sz="2800" b="1" dirty="0">
                  <a:solidFill>
                    <a:srgbClr val="000090"/>
                  </a:solidFill>
                  <a:latin typeface="微軟正黑體" pitchFamily="34" charset="-120"/>
                </a:rPr>
                <a:t>生涯規劃：</a:t>
              </a:r>
              <a:r>
                <a:rPr kumimoji="0" lang="en-US" altLang="zh-TW" sz="2800" b="1" dirty="0">
                  <a:solidFill>
                    <a:srgbClr val="000090"/>
                  </a:solidFill>
                  <a:latin typeface="微軟正黑體" pitchFamily="34" charset="-120"/>
                </a:rPr>
                <a:t>21</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a:t>
              </a:r>
              <a:r>
                <a:rPr kumimoji="0" lang="zh-TW" altLang="en-US" sz="2800" b="1" dirty="0">
                  <a:solidFill>
                    <a:srgbClr val="FF0000"/>
                  </a:solidFill>
                  <a:latin typeface="微軟正黑體" pitchFamily="34" charset="-120"/>
                </a:rPr>
                <a:t>變動式積分</a:t>
              </a:r>
              <a:r>
                <a:rPr kumimoji="0" lang="en-US" altLang="zh-TW" sz="2800" b="1" dirty="0">
                  <a:solidFill>
                    <a:srgbClr val="000090"/>
                  </a:solidFill>
                  <a:latin typeface="微軟正黑體" pitchFamily="34" charset="-120"/>
                </a:rPr>
                <a:t>】</a:t>
              </a: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3.</a:t>
              </a:r>
              <a:r>
                <a:rPr kumimoji="0" lang="zh-TW" altLang="en-US" sz="2800" b="1" dirty="0">
                  <a:solidFill>
                    <a:srgbClr val="000090"/>
                  </a:solidFill>
                  <a:latin typeface="微軟正黑體" pitchFamily="34" charset="-120"/>
                </a:rPr>
                <a:t>就近入學：</a:t>
              </a:r>
              <a:r>
                <a:rPr kumimoji="0" lang="en-US" altLang="zh-TW" sz="2800" b="1" dirty="0">
                  <a:solidFill>
                    <a:srgbClr val="000090"/>
                  </a:solidFill>
                  <a:latin typeface="微軟正黑體" pitchFamily="34" charset="-120"/>
                </a:rPr>
                <a:t>5</a:t>
              </a:r>
              <a:r>
                <a:rPr kumimoji="0" lang="zh-TW" altLang="en-US" sz="2800" b="1" dirty="0">
                  <a:solidFill>
                    <a:srgbClr val="000090"/>
                  </a:solidFill>
                  <a:latin typeface="微軟正黑體" pitchFamily="34" charset="-120"/>
                </a:rPr>
                <a:t>分</a:t>
              </a:r>
            </a:p>
          </p:txBody>
        </p:sp>
        <p:graphicFrame>
          <p:nvGraphicFramePr>
            <p:cNvPr id="11" name="資料庫圖表 10"/>
            <p:cNvGraphicFramePr/>
            <p:nvPr/>
          </p:nvGraphicFramePr>
          <p:xfrm>
            <a:off x="2099453" y="847684"/>
            <a:ext cx="3948905" cy="5556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文字方塊 11"/>
            <p:cNvSpPr txBox="1"/>
            <p:nvPr/>
          </p:nvSpPr>
          <p:spPr>
            <a:xfrm>
              <a:off x="6084871" y="2677099"/>
              <a:ext cx="3168352" cy="2492085"/>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均衡學習：</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品德表現：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3.</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服務表現：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4.</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才藝表現：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體適能：</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本土語言認證</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13" name="文字方塊 12"/>
            <p:cNvSpPr txBox="1"/>
            <p:nvPr/>
          </p:nvSpPr>
          <p:spPr>
            <a:xfrm>
              <a:off x="6048358" y="5255850"/>
              <a:ext cx="3456954" cy="110177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lIns="90000" tIns="180000" rIns="0" bIns="180000" anchor="ctr">
              <a:spAutoFit/>
            </a:bodyPr>
            <a:lstStyle/>
            <a:p>
              <a:pPr eaLnBrk="1" hangingPunct="1">
                <a:defRPr/>
              </a:pPr>
              <a:r>
                <a:rPr kumimoji="0" lang="en-US" altLang="zh-TW" sz="2400" b="1">
                  <a:solidFill>
                    <a:srgbClr val="000090"/>
                  </a:solidFill>
                  <a:latin typeface="微軟正黑體" pitchFamily="34" charset="-120"/>
                  <a:ea typeface="微軟正黑體" pitchFamily="34" charset="-120"/>
                </a:rPr>
                <a:t>1.</a:t>
              </a:r>
              <a:r>
                <a:rPr kumimoji="0" lang="zh-TW" altLang="en-US" sz="2400" b="1">
                  <a:solidFill>
                    <a:srgbClr val="000090"/>
                  </a:solidFill>
                  <a:latin typeface="微軟正黑體" pitchFamily="34" charset="-120"/>
                  <a:ea typeface="微軟正黑體" pitchFamily="34" charset="-120"/>
                </a:rPr>
                <a:t>會考成績：</a:t>
              </a:r>
              <a:r>
                <a:rPr kumimoji="0" lang="en-US" altLang="zh-TW" sz="2400" b="1">
                  <a:solidFill>
                    <a:srgbClr val="000090"/>
                  </a:solidFill>
                  <a:latin typeface="微軟正黑體" pitchFamily="34" charset="-120"/>
                  <a:ea typeface="微軟正黑體" pitchFamily="34" charset="-120"/>
                </a:rPr>
                <a:t>30</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a:p>
              <a:pPr eaLnBrk="1" hangingPunct="1">
                <a:defRPr/>
              </a:pPr>
              <a:r>
                <a:rPr kumimoji="0" lang="en-US" altLang="zh-TW" sz="2400" b="1">
                  <a:solidFill>
                    <a:srgbClr val="000090"/>
                  </a:solidFill>
                  <a:latin typeface="微軟正黑體" pitchFamily="34" charset="-120"/>
                  <a:ea typeface="微軟正黑體" pitchFamily="34" charset="-120"/>
                </a:rPr>
                <a:t>2.</a:t>
              </a:r>
              <a:r>
                <a:rPr kumimoji="0" lang="zh-TW" altLang="en-US" sz="2400" b="1">
                  <a:solidFill>
                    <a:srgbClr val="000090"/>
                  </a:solidFill>
                  <a:latin typeface="微軟正黑體" pitchFamily="34" charset="-120"/>
                  <a:ea typeface="微軟正黑體" pitchFamily="34" charset="-120"/>
                </a:rPr>
                <a:t>寫作測驗成績：</a:t>
              </a:r>
              <a:r>
                <a:rPr kumimoji="0" lang="en-US" altLang="zh-TW" sz="2400" b="1">
                  <a:solidFill>
                    <a:srgbClr val="000090"/>
                  </a:solidFill>
                  <a:latin typeface="微軟正黑體" pitchFamily="34" charset="-120"/>
                  <a:ea typeface="微軟正黑體" pitchFamily="34" charset="-120"/>
                </a:rPr>
                <a:t>3</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p:txBody>
        </p:sp>
      </p:grpSp>
      <p:sp>
        <p:nvSpPr>
          <p:cNvPr id="1295362" name="Rectangle 2"/>
          <p:cNvSpPr>
            <a:spLocks noChangeArrowheads="1"/>
          </p:cNvSpPr>
          <p:nvPr/>
        </p:nvSpPr>
        <p:spPr bwMode="auto">
          <a:xfrm>
            <a:off x="2205827" y="-1902"/>
            <a:ext cx="8462175" cy="52322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zh-TW" altLang="en-US" sz="2800" b="1" dirty="0">
                <a:solidFill>
                  <a:schemeClr val="bg1"/>
                </a:solidFill>
                <a:latin typeface="標楷體" pitchFamily="65" charset="-120"/>
                <a:ea typeface="標楷體" pitchFamily="65" charset="-120"/>
                <a:cs typeface="新細明體" charset="0"/>
              </a:rPr>
              <a:t>桃連區入學方式─</a:t>
            </a:r>
            <a:r>
              <a:rPr kumimoji="0" lang="zh-TW" altLang="en-US" sz="2800" b="1" dirty="0">
                <a:ln w="1905"/>
                <a:solidFill>
                  <a:schemeClr val="bg1"/>
                </a:solidFill>
                <a:effectLst>
                  <a:innerShdw blurRad="69850" dist="43180" dir="5400000">
                    <a:srgbClr val="000000">
                      <a:alpha val="65000"/>
                    </a:srgbClr>
                  </a:innerShdw>
                </a:effectLst>
                <a:latin typeface="+mn-lt"/>
                <a:ea typeface="標楷體" charset="0"/>
                <a:cs typeface="標楷體" charset="0"/>
              </a:rPr>
              <a:t>免試比序說明</a:t>
            </a:r>
            <a:endParaRPr kumimoji="0" lang="en-US" altLang="zh-TW" sz="2800" b="1" dirty="0">
              <a:ln w="1905"/>
              <a:solidFill>
                <a:schemeClr val="bg1"/>
              </a:solidFill>
              <a:effectLst>
                <a:innerShdw blurRad="69850" dist="43180" dir="5400000">
                  <a:srgbClr val="000000">
                    <a:alpha val="65000"/>
                  </a:srgbClr>
                </a:innerShdw>
              </a:effectLst>
              <a:latin typeface="+mn-lt"/>
              <a:ea typeface="標楷體" charset="0"/>
              <a:cs typeface="標楷體" charset="0"/>
            </a:endParaRPr>
          </a:p>
        </p:txBody>
      </p:sp>
    </p:spTree>
    <p:custDataLst>
      <p:tags r:id="rId1"/>
    </p:custData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9"/>
          <p:cNvSpPr txBox="1">
            <a:spLocks noChangeArrowheads="1"/>
          </p:cNvSpPr>
          <p:nvPr/>
        </p:nvSpPr>
        <p:spPr bwMode="auto">
          <a:xfrm>
            <a:off x="2208212" y="1557339"/>
            <a:ext cx="7992243" cy="1079399"/>
          </a:xfrm>
          <a:prstGeom prst="rect">
            <a:avLst/>
          </a:prstGeom>
          <a:noFill/>
          <a:ln w="9525" algn="ctr">
            <a:noFill/>
            <a:miter lim="800000"/>
            <a:headEnd/>
            <a:tailEnd/>
          </a:ln>
          <a:effectLst>
            <a:prstShdw prst="shdw17" dist="17961" dir="2700000">
              <a:srgbClr val="995C1F"/>
            </a:prstShdw>
          </a:effectLst>
        </p:spPr>
        <p:txBody>
          <a:bodyPr wrap="square" lIns="90000" tIns="46800" rIns="90000" bIns="4680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0" i="0" u="none" strike="noStrike" kern="1200" cap="none" spc="0" normalizeH="0" baseline="0" noProof="0" dirty="0">
                <a:ln>
                  <a:noFill/>
                </a:ln>
                <a:solidFill>
                  <a:srgbClr val="000000"/>
                </a:solidFill>
                <a:effectLst/>
                <a:uLnTx/>
                <a:uFillTx/>
                <a:latin typeface="Arial" pitchFamily="34" charset="0"/>
                <a:ea typeface="標楷體" pitchFamily="65" charset="-120"/>
                <a:cs typeface="+mn-cs"/>
              </a:rPr>
              <a:t>符合國民中學學生學習評量辦法畢業資格者。</a:t>
            </a:r>
          </a:p>
        </p:txBody>
      </p:sp>
      <p:sp>
        <p:nvSpPr>
          <p:cNvPr id="148483" name="AutoShape 11"/>
          <p:cNvSpPr>
            <a:spLocks noChangeArrowheads="1"/>
          </p:cNvSpPr>
          <p:nvPr/>
        </p:nvSpPr>
        <p:spPr bwMode="auto">
          <a:xfrm>
            <a:off x="2208217" y="2276475"/>
            <a:ext cx="8135937" cy="4465638"/>
          </a:xfrm>
          <a:prstGeom prst="roundRect">
            <a:avLst>
              <a:gd name="adj" fmla="val 7542"/>
            </a:avLst>
          </a:prstGeom>
          <a:solidFill>
            <a:srgbClr val="E8E558"/>
          </a:solidFill>
          <a:ln w="9525" algn="ctr">
            <a:noFill/>
            <a:round/>
            <a:headEnd/>
            <a:tailEnd/>
          </a:ln>
          <a:effectLst>
            <a:outerShdw dist="35921" dir="2700000" algn="ctr" rotWithShape="0">
              <a:schemeClr val="bg2"/>
            </a:outerShdw>
          </a:effectLst>
        </p:spPr>
        <p:txBody>
          <a:bodyPr tIns="18000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000000"/>
                </a:solidFill>
                <a:effectLst/>
                <a:uLnTx/>
                <a:uFillTx/>
                <a:latin typeface="Arial" pitchFamily="34" charset="0"/>
                <a:ea typeface="標楷體" pitchFamily="65" charset="-120"/>
                <a:cs typeface="新細明體" pitchFamily="18" charset="-120"/>
              </a:rPr>
              <a:t>一、</a:t>
            </a:r>
            <a:r>
              <a:rPr kumimoji="1" lang="en-US" altLang="zh-TW" sz="2800" b="0" i="0" u="none" strike="noStrike" kern="1200" cap="none" spc="0" normalizeH="0" baseline="0" noProof="0" dirty="0">
                <a:ln>
                  <a:noFill/>
                </a:ln>
                <a:solidFill>
                  <a:srgbClr val="000000"/>
                </a:solidFill>
                <a:effectLst/>
                <a:uLnTx/>
                <a:uFillTx/>
                <a:latin typeface="Calibri" pitchFamily="34" charset="0"/>
                <a:ea typeface="微軟正黑體" pitchFamily="34" charset="-120"/>
                <a:cs typeface="新細明體" pitchFamily="18" charset="-120"/>
              </a:rPr>
              <a:t> </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學生實際出席日數（不含公、喪、病假），須達</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六學期總出席日數之三分之二以上</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二、學生日常生活表現六學期成績依教師輔導與管教學生之相關規定，</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辦理功過相抵</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、獎懲實施、懲罰存記及改過銷過等事項，且依規定程序審核通過註銷後，其</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記錄未達三大過</a:t>
            </a:r>
            <a:r>
              <a:rPr kumimoji="1" lang="en-US" altLang="zh-TW"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三小過等同一大過</a:t>
            </a:r>
            <a:r>
              <a:rPr kumimoji="1" lang="en-US" altLang="zh-TW"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者。</a:t>
            </a:r>
            <a:r>
              <a:rPr kumimoji="1" lang="zh-TW" altLang="en-US" sz="2800" b="0" i="0" u="none" strike="noStrike" kern="1200" cap="none" spc="0" normalizeH="0" baseline="0" noProof="0" dirty="0">
                <a:ln>
                  <a:noFill/>
                </a:ln>
                <a:solidFill>
                  <a:srgbClr val="000000"/>
                </a:solidFill>
                <a:effectLst/>
                <a:uLnTx/>
                <a:uFillTx/>
                <a:latin typeface="Calibri" pitchFamily="34" charset="0"/>
                <a:ea typeface="微軟正黑體" pitchFamily="34" charset="-120"/>
                <a:cs typeface="新細明體" pitchFamily="18" charset="-12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三、學生學習領域畢業成績</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至少四大領域</a:t>
            </a:r>
            <a:r>
              <a:rPr kumimoji="1" lang="en-US" altLang="zh-TW"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含</a:t>
            </a:r>
            <a:r>
              <a:rPr kumimoji="1" lang="en-US" altLang="zh-TW"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成績達丙等</a:t>
            </a:r>
            <a:r>
              <a:rPr kumimoji="1" lang="en-US" altLang="zh-TW"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六十分</a:t>
            </a:r>
            <a:r>
              <a:rPr kumimoji="1" lang="en-US" altLang="zh-TW"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以上者</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endParaRPr kumimoji="1" lang="zh-TW" altLang="en-US" sz="2800" b="0" i="0" u="none" strike="noStrike" kern="1200" cap="none" spc="0" normalizeH="0" baseline="0" noProof="0" dirty="0">
              <a:ln>
                <a:noFill/>
              </a:ln>
              <a:solidFill>
                <a:srgbClr val="000000"/>
              </a:solidFill>
              <a:effectLst/>
              <a:uLnTx/>
              <a:uFillTx/>
              <a:latin typeface="Arial" pitchFamily="34" charset="0"/>
              <a:ea typeface="標楷體" pitchFamily="65" charset="-120"/>
              <a:cs typeface="新細明體" pitchFamily="18" charset="-120"/>
            </a:endParaRPr>
          </a:p>
        </p:txBody>
      </p:sp>
      <p:grpSp>
        <p:nvGrpSpPr>
          <p:cNvPr id="148484" name="群組 4"/>
          <p:cNvGrpSpPr>
            <a:grpSpLocks/>
          </p:cNvGrpSpPr>
          <p:nvPr/>
        </p:nvGrpSpPr>
        <p:grpSpPr bwMode="auto">
          <a:xfrm>
            <a:off x="1738315" y="500063"/>
            <a:ext cx="2786063"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適性輔導</a:t>
              </a:r>
            </a:p>
          </p:txBody>
        </p:sp>
      </p:grpSp>
      <p:grpSp>
        <p:nvGrpSpPr>
          <p:cNvPr id="148485" name="群組 7"/>
          <p:cNvGrpSpPr>
            <a:grpSpLocks/>
          </p:cNvGrpSpPr>
          <p:nvPr/>
        </p:nvGrpSpPr>
        <p:grpSpPr bwMode="auto">
          <a:xfrm>
            <a:off x="4524379"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採計</a:t>
              </a:r>
              <a:r>
                <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分</a:t>
              </a:r>
              <a:endPar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總分</a:t>
              </a:r>
              <a:r>
                <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分</a:t>
              </a:r>
            </a:p>
          </p:txBody>
        </p:sp>
      </p:grpSp>
      <p:sp>
        <p:nvSpPr>
          <p:cNvPr id="11" name="文字方塊 10"/>
          <p:cNvSpPr txBox="1"/>
          <p:nvPr/>
        </p:nvSpPr>
        <p:spPr>
          <a:xfrm>
            <a:off x="6413475" y="228424"/>
            <a:ext cx="3571900" cy="120032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畢業資格：</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6</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修業資格：</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2</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Tree>
    <p:custDataLst>
      <p:tags r:id="rId1"/>
    </p:custDataLst>
    <p:extLst>
      <p:ext uri="{BB962C8B-B14F-4D97-AF65-F5344CB8AC3E}">
        <p14:creationId xmlns:p14="http://schemas.microsoft.com/office/powerpoint/2010/main" val="4200800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6" name="群組 4"/>
          <p:cNvGrpSpPr>
            <a:grpSpLocks/>
          </p:cNvGrpSpPr>
          <p:nvPr/>
        </p:nvGrpSpPr>
        <p:grpSpPr bwMode="auto">
          <a:xfrm>
            <a:off x="1738315" y="500063"/>
            <a:ext cx="2786063"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49507" name="群組 7"/>
          <p:cNvGrpSpPr>
            <a:grpSpLocks/>
          </p:cNvGrpSpPr>
          <p:nvPr/>
        </p:nvGrpSpPr>
        <p:grpSpPr bwMode="auto">
          <a:xfrm>
            <a:off x="4524379"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381754" y="571485"/>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a:solidFill>
                  <a:srgbClr val="000090"/>
                </a:solidFill>
                <a:latin typeface="標楷體" panose="03000509000000000000" pitchFamily="65" charset="-120"/>
                <a:ea typeface="標楷體" panose="03000509000000000000" pitchFamily="65" charset="-120"/>
              </a:rPr>
              <a:t>生涯規劃：</a:t>
            </a:r>
            <a:r>
              <a:rPr kumimoji="0" lang="en-US" altLang="zh-TW" sz="3600" b="1">
                <a:solidFill>
                  <a:srgbClr val="000090"/>
                </a:solidFill>
                <a:latin typeface="標楷體" panose="03000509000000000000" pitchFamily="65" charset="-120"/>
                <a:ea typeface="標楷體" panose="03000509000000000000" pitchFamily="65" charset="-120"/>
              </a:rPr>
              <a:t>15</a:t>
            </a:r>
            <a:r>
              <a:rPr kumimoji="0" lang="zh-TW" altLang="en-US" sz="3600" b="1">
                <a:solidFill>
                  <a:srgbClr val="000090"/>
                </a:solidFill>
                <a:latin typeface="標楷體" panose="03000509000000000000" pitchFamily="65" charset="-120"/>
                <a:ea typeface="標楷體" panose="03000509000000000000" pitchFamily="65" charset="-120"/>
              </a:rPr>
              <a:t>分</a:t>
            </a:r>
            <a:endParaRPr kumimoji="0" lang="en-US" altLang="zh-TW" sz="3600" b="1">
              <a:solidFill>
                <a:srgbClr val="000090"/>
              </a:solidFill>
              <a:latin typeface="標楷體" panose="03000509000000000000" pitchFamily="65" charset="-120"/>
              <a:ea typeface="標楷體" panose="03000509000000000000" pitchFamily="65" charset="-120"/>
            </a:endParaRPr>
          </a:p>
        </p:txBody>
      </p:sp>
      <p:sp>
        <p:nvSpPr>
          <p:cNvPr id="12" name="Rectangle 11"/>
          <p:cNvSpPr>
            <a:spLocks noChangeArrowheads="1"/>
          </p:cNvSpPr>
          <p:nvPr/>
        </p:nvSpPr>
        <p:spPr bwMode="auto">
          <a:xfrm>
            <a:off x="1343472" y="1916834"/>
            <a:ext cx="9505056" cy="403187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zh-TW" b="1" dirty="0">
                <a:ea typeface="標楷體" panose="03000509000000000000" pitchFamily="65" charset="-120"/>
                <a:cs typeface="新細明體" panose="02020500000000000000" pitchFamily="18" charset="-120"/>
              </a:rPr>
              <a:t>、 </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志願序（</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15</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(12</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7</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8</a:t>
            </a:r>
            <a:r>
              <a:rPr kumimoji="0" lang="zh-TW" altLang="zh-TW" b="1" dirty="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10</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11</a:t>
            </a:r>
            <a:r>
              <a:rPr kumimoji="0" lang="zh-TW" altLang="zh-TW" b="1" dirty="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 </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13</a:t>
            </a:r>
            <a:r>
              <a:rPr kumimoji="0" lang="zh-TW"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16~30</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ea typeface="標楷體" panose="03000509000000000000" pitchFamily="65" charset="-120"/>
                <a:cs typeface="新細明體" panose="02020500000000000000" pitchFamily="18" charset="-120"/>
              </a:rPr>
              <a:t>)</a:t>
            </a:r>
            <a:r>
              <a:rPr kumimoji="0" lang="zh-TW" altLang="en-US" b="1" dirty="0">
                <a:ea typeface="標楷體" panose="03000509000000000000" pitchFamily="65" charset="-120"/>
                <a:cs typeface="新細明體" panose="02020500000000000000" pitchFamily="18" charset="-120"/>
              </a:rPr>
              <a:t> </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，可選填</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30</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個志願數</a:t>
            </a:r>
          </a:p>
          <a:p>
            <a:pPr eaLnBrk="1" hangingPunct="1">
              <a:buFontTx/>
              <a:buChar char="•"/>
              <a:defRPr/>
            </a:pPr>
            <a:r>
              <a:rPr lang="zh-TW" altLang="zh-TW" b="1"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職業類科</a:t>
            </a:r>
            <a:r>
              <a:rPr lang="zh-TW" altLang="en-US" b="1" dirty="0">
                <a:latin typeface="標楷體" panose="03000509000000000000" pitchFamily="65" charset="-120"/>
                <a:ea typeface="標楷體" panose="03000509000000000000" pitchFamily="65" charset="-120"/>
                <a:cs typeface="新細明體" panose="02020500000000000000" pitchFamily="18" charset="-120"/>
              </a:rPr>
              <a:t>同一職</a:t>
            </a:r>
            <a:r>
              <a:rPr lang="zh-TW" altLang="zh-TW" b="1" dirty="0">
                <a:latin typeface="標楷體" panose="03000509000000000000" pitchFamily="65" charset="-120"/>
                <a:ea typeface="標楷體" panose="03000509000000000000" pitchFamily="65" charset="-120"/>
                <a:cs typeface="新細明體" panose="02020500000000000000" pitchFamily="18" charset="-120"/>
              </a:rPr>
              <a:t>群各科別連續選填為志願時，視為同一志願</a:t>
            </a:r>
            <a:r>
              <a:rPr lang="zh-TW" altLang="en-US" b="1" dirty="0">
                <a:latin typeface="標楷體" panose="03000509000000000000" pitchFamily="65" charset="-120"/>
                <a:ea typeface="標楷體" panose="03000509000000000000" pitchFamily="65" charset="-120"/>
                <a:cs typeface="新細明體" panose="02020500000000000000" pitchFamily="18" charset="-120"/>
              </a:rPr>
              <a:t>序</a:t>
            </a:r>
            <a:r>
              <a:rPr lang="zh-TW" altLang="zh-TW" b="1" dirty="0">
                <a:latin typeface="標楷體" panose="03000509000000000000" pitchFamily="65" charset="-120"/>
                <a:ea typeface="標楷體" panose="03000509000000000000" pitchFamily="65" charset="-120"/>
                <a:cs typeface="新細明體" panose="02020500000000000000" pitchFamily="18" charset="-120"/>
              </a:rPr>
              <a:t>計分</a:t>
            </a:r>
            <a:endParaRPr kumimoji="0" lang="en-US" altLang="zh-TW" b="1" dirty="0">
              <a:latin typeface="標楷體" panose="03000509000000000000" pitchFamily="65" charset="-120"/>
              <a:ea typeface="標楷體" panose="03000509000000000000" pitchFamily="65" charset="-120"/>
              <a:cs typeface="新細明體" panose="02020500000000000000" pitchFamily="18" charset="-120"/>
            </a:endParaRPr>
          </a:p>
          <a:p>
            <a:pPr eaLnBrk="1" hangingPunct="1">
              <a:buFontTx/>
              <a:buChar char="•"/>
              <a:defRPr/>
            </a:pP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當總積分完全相同需進行超額比序</a:t>
            </a:r>
            <a:r>
              <a:rPr kumimoji="0" lang="zh-TW" altLang="en-US" b="1" dirty="0">
                <a:ea typeface="標楷體" panose="03000509000000000000" pitchFamily="65" charset="-120"/>
                <a:cs typeface="新細明體" panose="02020500000000000000" pitchFamily="18" charset="-120"/>
              </a:rPr>
              <a:t>，比序至「志願序積分」項目時，</a:t>
            </a:r>
            <a:r>
              <a:rPr kumimoji="0" lang="zh-TW" altLang="en-US" b="1" dirty="0">
                <a:solidFill>
                  <a:srgbClr val="FF0000"/>
                </a:solidFill>
                <a:ea typeface="標楷體" panose="03000509000000000000" pitchFamily="65" charset="-120"/>
                <a:cs typeface="新細明體" panose="02020500000000000000" pitchFamily="18" charset="-120"/>
              </a:rPr>
              <a:t>志願序積分高者將優先錄取</a:t>
            </a:r>
            <a:r>
              <a:rPr kumimoji="0" lang="zh-TW" altLang="en-US" b="1"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a:t>
            </a:r>
          </a:p>
        </p:txBody>
      </p:sp>
    </p:spTree>
    <p:custDataLst>
      <p:tags r:id="rId1"/>
    </p:custData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15413" y="332656"/>
            <a:ext cx="10972800" cy="1143000"/>
          </a:xfrm>
        </p:spPr>
        <p:txBody>
          <a:bodyPr/>
          <a:lstStyle/>
          <a:p>
            <a:r>
              <a:rPr lang="zh-TW" altLang="en-US" b="1" dirty="0">
                <a:solidFill>
                  <a:srgbClr val="FFFF00"/>
                </a:solidFill>
                <a:effectLst/>
                <a:latin typeface="文鼎中圓" panose="020B0609010101010101" pitchFamily="49" charset="-120"/>
                <a:ea typeface="文鼎中圓" panose="020B0609010101010101" pitchFamily="49" charset="-120"/>
              </a:rPr>
              <a:t>解讀志願</a:t>
            </a:r>
            <a:r>
              <a:rPr lang="zh-TW" altLang="en-US" b="1" dirty="0" smtClean="0">
                <a:solidFill>
                  <a:srgbClr val="FFFF00"/>
                </a:solidFill>
                <a:effectLst/>
                <a:latin typeface="文鼎中圓" panose="020B0609010101010101" pitchFamily="49" charset="-120"/>
                <a:ea typeface="文鼎中圓" panose="020B0609010101010101" pitchFamily="49" charset="-120"/>
              </a:rPr>
              <a:t>序</a:t>
            </a:r>
            <a:endParaRPr lang="zh-TW" altLang="en-US" dirty="0">
              <a:solidFill>
                <a:srgbClr val="FFFF00"/>
              </a:solidFill>
              <a:effectLst/>
              <a:latin typeface="文鼎中圓" panose="020B0609010101010101" pitchFamily="49" charset="-120"/>
              <a:ea typeface="文鼎中圓" panose="020B0609010101010101" pitchFamily="49" charset="-120"/>
            </a:endParaRPr>
          </a:p>
        </p:txBody>
      </p:sp>
      <p:sp>
        <p:nvSpPr>
          <p:cNvPr id="3" name="內容版面配置區 2"/>
          <p:cNvSpPr>
            <a:spLocks noGrp="1"/>
          </p:cNvSpPr>
          <p:nvPr>
            <p:ph idx="1"/>
          </p:nvPr>
        </p:nvSpPr>
        <p:spPr>
          <a:xfrm>
            <a:off x="623395" y="1340768"/>
            <a:ext cx="9793088" cy="720080"/>
          </a:xfrm>
        </p:spPr>
        <p:txBody>
          <a:bodyPr/>
          <a:lstStyle/>
          <a:p>
            <a:r>
              <a:rPr lang="zh-TW" altLang="en-US" dirty="0">
                <a:latin typeface="文鼎中圓" panose="020B0609010101010101" pitchFamily="49" charset="-120"/>
                <a:ea typeface="文鼎中圓" panose="020B0609010101010101" pitchFamily="49" charset="-120"/>
              </a:rPr>
              <a:t>單科系選填</a:t>
            </a:r>
          </a:p>
          <a:p>
            <a:endParaRPr lang="zh-TW" altLang="en-US" b="1" dirty="0" smtClean="0">
              <a:latin typeface="文鼎中圓" panose="020B0609010101010101" pitchFamily="49" charset="-120"/>
              <a:ea typeface="文鼎中圓" panose="020B0609010101010101" pitchFamily="49"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1596926924"/>
              </p:ext>
            </p:extLst>
          </p:nvPr>
        </p:nvGraphicFramePr>
        <p:xfrm>
          <a:off x="1487495" y="1916848"/>
          <a:ext cx="9313031" cy="3265021"/>
        </p:xfrm>
        <a:graphic>
          <a:graphicData uri="http://schemas.openxmlformats.org/drawingml/2006/table">
            <a:tbl>
              <a:tblPr firstRow="1" bandRow="1">
                <a:tableStyleId>{5940675A-B579-460E-94D1-54222C63F5DA}</a:tableStyleId>
              </a:tblPr>
              <a:tblGrid>
                <a:gridCol w="716387"/>
                <a:gridCol w="716387"/>
                <a:gridCol w="716387"/>
                <a:gridCol w="716387"/>
                <a:gridCol w="716387"/>
                <a:gridCol w="716387"/>
                <a:gridCol w="716387"/>
                <a:gridCol w="716387"/>
                <a:gridCol w="716387"/>
                <a:gridCol w="716387"/>
                <a:gridCol w="716387"/>
                <a:gridCol w="716387"/>
                <a:gridCol w="716387"/>
              </a:tblGrid>
              <a:tr h="1260383">
                <a:tc>
                  <a:txBody>
                    <a:bodyPr/>
                    <a:lstStyle/>
                    <a:p>
                      <a:pPr algn="ctr"/>
                      <a:r>
                        <a:rPr lang="zh-TW" altLang="en-US" sz="2400" b="1" dirty="0" smtClean="0">
                          <a:latin typeface="文鼎中圓" panose="020B0609010101010101" pitchFamily="49" charset="-120"/>
                          <a:ea typeface="文鼎中圓" panose="020B0609010101010101" pitchFamily="49" charset="-120"/>
                        </a:rPr>
                        <a:t>志願序</a:t>
                      </a:r>
                      <a:endParaRPr lang="zh-TW" altLang="en-US" sz="24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400" b="1" dirty="0" smtClean="0">
                          <a:latin typeface="文鼎中圓" panose="020B0609010101010101" pitchFamily="49" charset="-120"/>
                          <a:ea typeface="文鼎中圓" panose="020B0609010101010101" pitchFamily="49" charset="-120"/>
                        </a:rPr>
                        <a:t>1</a:t>
                      </a:r>
                      <a:endParaRPr lang="zh-TW" altLang="en-US" sz="24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400" b="1" dirty="0" smtClean="0">
                          <a:latin typeface="文鼎中圓" panose="020B0609010101010101" pitchFamily="49" charset="-120"/>
                          <a:ea typeface="文鼎中圓" panose="020B0609010101010101" pitchFamily="49" charset="-120"/>
                        </a:rPr>
                        <a:t>2</a:t>
                      </a:r>
                      <a:endParaRPr lang="zh-TW" altLang="en-US" sz="24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400" b="1" dirty="0" smtClean="0">
                          <a:latin typeface="文鼎中圓" panose="020B0609010101010101" pitchFamily="49" charset="-120"/>
                          <a:ea typeface="文鼎中圓" panose="020B0609010101010101" pitchFamily="49" charset="-120"/>
                        </a:rPr>
                        <a:t>3</a:t>
                      </a:r>
                      <a:endParaRPr lang="zh-TW" altLang="en-US" sz="24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400" b="1" dirty="0" smtClean="0">
                          <a:latin typeface="文鼎中圓" panose="020B0609010101010101" pitchFamily="49" charset="-120"/>
                          <a:ea typeface="文鼎中圓" panose="020B0609010101010101" pitchFamily="49" charset="-120"/>
                        </a:rPr>
                        <a:t>4</a:t>
                      </a:r>
                      <a:endParaRPr lang="zh-TW" altLang="en-US" sz="24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400" b="1" dirty="0" smtClean="0">
                          <a:latin typeface="文鼎中圓" panose="020B0609010101010101" pitchFamily="49" charset="-120"/>
                          <a:ea typeface="文鼎中圓" panose="020B0609010101010101" pitchFamily="49" charset="-120"/>
                        </a:rPr>
                        <a:t>5</a:t>
                      </a:r>
                      <a:endParaRPr lang="zh-TW" altLang="en-US" sz="24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400" b="1" dirty="0" smtClean="0">
                          <a:latin typeface="文鼎中圓" panose="020B0609010101010101" pitchFamily="49" charset="-120"/>
                          <a:ea typeface="文鼎中圓" panose="020B0609010101010101" pitchFamily="49" charset="-120"/>
                        </a:rPr>
                        <a:t>6</a:t>
                      </a:r>
                      <a:endParaRPr lang="zh-TW" altLang="en-US" sz="24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400" b="1" dirty="0" smtClean="0">
                          <a:latin typeface="文鼎中圓" panose="020B0609010101010101" pitchFamily="49" charset="-120"/>
                          <a:ea typeface="文鼎中圓" panose="020B0609010101010101" pitchFamily="49" charset="-120"/>
                        </a:rPr>
                        <a:t>7</a:t>
                      </a:r>
                      <a:endParaRPr lang="zh-TW" altLang="en-US" sz="24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400" b="1" dirty="0" smtClean="0">
                          <a:latin typeface="文鼎中圓" panose="020B0609010101010101" pitchFamily="49" charset="-120"/>
                          <a:ea typeface="文鼎中圓" panose="020B0609010101010101" pitchFamily="49" charset="-120"/>
                        </a:rPr>
                        <a:t>8</a:t>
                      </a:r>
                      <a:endParaRPr lang="zh-TW" altLang="en-US" sz="24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400" b="1" dirty="0" smtClean="0">
                          <a:latin typeface="文鼎中圓" panose="020B0609010101010101" pitchFamily="49" charset="-120"/>
                          <a:ea typeface="文鼎中圓" panose="020B0609010101010101" pitchFamily="49" charset="-120"/>
                        </a:rPr>
                        <a:t>9</a:t>
                      </a:r>
                      <a:endParaRPr lang="zh-TW" altLang="en-US" sz="24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400" b="1" dirty="0" smtClean="0">
                          <a:latin typeface="文鼎中圓" panose="020B0609010101010101" pitchFamily="49" charset="-120"/>
                          <a:ea typeface="文鼎中圓" panose="020B0609010101010101" pitchFamily="49" charset="-120"/>
                        </a:rPr>
                        <a:t>10</a:t>
                      </a:r>
                      <a:endParaRPr lang="zh-TW" altLang="en-US" sz="24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400" b="1" dirty="0" smtClean="0">
                          <a:latin typeface="文鼎中圓" panose="020B0609010101010101" pitchFamily="49" charset="-120"/>
                          <a:ea typeface="文鼎中圓" panose="020B0609010101010101" pitchFamily="49" charset="-120"/>
                        </a:rPr>
                        <a:t>11</a:t>
                      </a:r>
                      <a:endParaRPr lang="zh-TW" altLang="en-US" sz="24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400" b="1" dirty="0" smtClean="0">
                          <a:latin typeface="文鼎中圓" panose="020B0609010101010101" pitchFamily="49" charset="-120"/>
                          <a:ea typeface="文鼎中圓" panose="020B0609010101010101" pitchFamily="49" charset="-120"/>
                        </a:rPr>
                        <a:t>12</a:t>
                      </a:r>
                      <a:endParaRPr lang="zh-TW" altLang="en-US" sz="2400" b="1" dirty="0">
                        <a:latin typeface="文鼎中圓" panose="020B0609010101010101" pitchFamily="49" charset="-120"/>
                        <a:ea typeface="文鼎中圓" panose="020B0609010101010101" pitchFamily="49" charset="-120"/>
                      </a:endParaRPr>
                    </a:p>
                  </a:txBody>
                  <a:tcPr marL="96000" marR="96000" marT="72000" marB="72000" anchor="ctr"/>
                </a:tc>
              </a:tr>
              <a:tr h="2004638">
                <a:tc>
                  <a:txBody>
                    <a:bodyPr/>
                    <a:lstStyle/>
                    <a:p>
                      <a:pPr algn="ctr"/>
                      <a:r>
                        <a:rPr lang="zh-TW" altLang="en-US" sz="2400" b="1" dirty="0" smtClean="0">
                          <a:latin typeface="文鼎中圓" panose="020B0609010101010101" pitchFamily="49" charset="-120"/>
                          <a:ea typeface="文鼎中圓" panose="020B0609010101010101" pitchFamily="49" charset="-120"/>
                        </a:rPr>
                        <a:t>學校科系</a:t>
                      </a:r>
                      <a:endParaRPr lang="zh-TW" altLang="en-US" sz="24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zh-TW" altLang="en-US" sz="2400" b="1" dirty="0" smtClean="0">
                          <a:latin typeface="文鼎中圓" panose="020B0609010101010101" pitchFamily="49" charset="-120"/>
                          <a:ea typeface="文鼎中圓" panose="020B0609010101010101" pitchFamily="49" charset="-120"/>
                        </a:rPr>
                        <a:t>武陵</a:t>
                      </a:r>
                      <a:endParaRPr lang="en-US" altLang="zh-TW" sz="2400" b="1" dirty="0" smtClean="0">
                        <a:latin typeface="文鼎中圓" panose="020B0609010101010101" pitchFamily="49" charset="-120"/>
                        <a:ea typeface="文鼎中圓" panose="020B0609010101010101" pitchFamily="49" charset="-120"/>
                      </a:endParaRPr>
                    </a:p>
                    <a:p>
                      <a:pPr algn="ctr"/>
                      <a:r>
                        <a:rPr lang="zh-TW" altLang="en-US" sz="2400" b="1" dirty="0" smtClean="0">
                          <a:latin typeface="文鼎中圓" panose="020B0609010101010101" pitchFamily="49" charset="-120"/>
                          <a:ea typeface="文鼎中圓" panose="020B0609010101010101" pitchFamily="49" charset="-120"/>
                        </a:rPr>
                        <a:t>普通科</a:t>
                      </a:r>
                      <a:endParaRPr lang="zh-TW" altLang="en-US" sz="24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zh-TW" altLang="en-US" sz="2400" b="1" dirty="0" smtClean="0">
                          <a:latin typeface="文鼎中圓" panose="020B0609010101010101" pitchFamily="49" charset="-120"/>
                          <a:ea typeface="文鼎中圓" panose="020B0609010101010101" pitchFamily="49" charset="-120"/>
                        </a:rPr>
                        <a:t>壢中</a:t>
                      </a:r>
                      <a:endParaRPr lang="en-US" altLang="zh-TW" sz="2400" b="1" dirty="0" smtClean="0">
                        <a:latin typeface="文鼎中圓" panose="020B0609010101010101" pitchFamily="49" charset="-120"/>
                        <a:ea typeface="文鼎中圓" panose="020B0609010101010101" pitchFamily="49" charset="-120"/>
                      </a:endParaRPr>
                    </a:p>
                    <a:p>
                      <a:pPr algn="ctr"/>
                      <a:r>
                        <a:rPr lang="zh-TW" altLang="en-US" sz="2400" b="1" dirty="0" smtClean="0">
                          <a:latin typeface="文鼎中圓" panose="020B0609010101010101" pitchFamily="49" charset="-120"/>
                          <a:ea typeface="文鼎中圓" panose="020B0609010101010101" pitchFamily="49" charset="-120"/>
                        </a:rPr>
                        <a:t>普通科</a:t>
                      </a:r>
                      <a:endParaRPr lang="zh-TW" altLang="en-US" sz="24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zh-TW" altLang="en-US" sz="2400" b="1" dirty="0" smtClean="0">
                          <a:latin typeface="文鼎中圓" panose="020B0609010101010101" pitchFamily="49" charset="-120"/>
                          <a:ea typeface="文鼎中圓" panose="020B0609010101010101" pitchFamily="49" charset="-120"/>
                        </a:rPr>
                        <a:t>桃高普通科</a:t>
                      </a:r>
                      <a:endParaRPr lang="zh-TW" altLang="en-US" sz="24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zh-TW" altLang="en-US" sz="2400" b="1" dirty="0" smtClean="0">
                          <a:latin typeface="文鼎中圓" panose="020B0609010101010101" pitchFamily="49" charset="-120"/>
                          <a:ea typeface="文鼎中圓" panose="020B0609010101010101" pitchFamily="49" charset="-120"/>
                        </a:rPr>
                        <a:t>陽明普通科</a:t>
                      </a:r>
                      <a:endParaRPr lang="zh-TW" altLang="en-US" sz="24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zh-TW" altLang="en-US" sz="2400" b="1" dirty="0" smtClean="0">
                          <a:latin typeface="文鼎中圓" panose="020B0609010101010101" pitchFamily="49" charset="-120"/>
                          <a:ea typeface="文鼎中圓" panose="020B0609010101010101" pitchFamily="49" charset="-120"/>
                        </a:rPr>
                        <a:t>內壢普通科</a:t>
                      </a:r>
                      <a:endParaRPr lang="zh-TW" altLang="en-US" sz="24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marL="0" algn="ctr" defTabSz="914400" rtl="0" eaLnBrk="1" latinLnBrk="0" hangingPunct="1"/>
                      <a:r>
                        <a:rPr lang="zh-TW" altLang="en-US" sz="2400" b="1" kern="1200" dirty="0" smtClean="0">
                          <a:solidFill>
                            <a:schemeClr val="tx1"/>
                          </a:solidFill>
                          <a:latin typeface="文鼎中圓" panose="020B0609010101010101" pitchFamily="49" charset="-120"/>
                          <a:ea typeface="文鼎中圓" panose="020B0609010101010101" pitchFamily="49" charset="-120"/>
                          <a:cs typeface="+mn-cs"/>
                        </a:rPr>
                        <a:t>育達普通科</a:t>
                      </a:r>
                      <a:endParaRPr lang="zh-TW" altLang="en-US" sz="2400" b="1" kern="1200" dirty="0">
                        <a:solidFill>
                          <a:schemeClr val="tx1"/>
                        </a:solidFill>
                        <a:latin typeface="文鼎中圓" panose="020B0609010101010101" pitchFamily="49" charset="-120"/>
                        <a:ea typeface="文鼎中圓" panose="020B0609010101010101" pitchFamily="49" charset="-120"/>
                        <a:cs typeface="+mn-cs"/>
                      </a:endParaRPr>
                    </a:p>
                  </a:txBody>
                  <a:tcPr marL="96000" marR="96000" marT="72000" marB="72000" anchor="ctr"/>
                </a:tc>
                <a:tc>
                  <a:txBody>
                    <a:bodyPr/>
                    <a:lstStyle/>
                    <a:p>
                      <a:pPr algn="ctr"/>
                      <a:r>
                        <a:rPr lang="zh-TW" altLang="en-US" sz="2400" b="1" dirty="0" smtClean="0">
                          <a:latin typeface="文鼎中圓" panose="020B0609010101010101" pitchFamily="49" charset="-120"/>
                          <a:ea typeface="文鼎中圓" panose="020B0609010101010101" pitchFamily="49" charset="-120"/>
                        </a:rPr>
                        <a:t>復旦普 通科</a:t>
                      </a:r>
                      <a:endParaRPr lang="zh-TW" altLang="en-US" sz="24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zh-TW" altLang="en-US" sz="2400" b="1" dirty="0" smtClean="0">
                          <a:latin typeface="文鼎中圓" panose="020B0609010101010101" pitchFamily="49" charset="-120"/>
                          <a:ea typeface="文鼎中圓" panose="020B0609010101010101" pitchFamily="49" charset="-120"/>
                        </a:rPr>
                        <a:t>新興普通科</a:t>
                      </a:r>
                      <a:endParaRPr lang="zh-TW" altLang="en-US" sz="24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zh-TW" altLang="en-US" sz="2400" b="1" dirty="0" smtClean="0">
                          <a:latin typeface="文鼎中圓" panose="020B0609010101010101" pitchFamily="49" charset="-120"/>
                          <a:ea typeface="文鼎中圓" panose="020B0609010101010101" pitchFamily="49" charset="-120"/>
                        </a:rPr>
                        <a:t>平鎮普通科</a:t>
                      </a:r>
                      <a:endParaRPr lang="zh-TW" altLang="en-US" sz="24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zh-TW" altLang="en-US" sz="2400" b="1" dirty="0" smtClean="0">
                          <a:latin typeface="文鼎中圓" panose="020B0609010101010101" pitchFamily="49" charset="-120"/>
                          <a:ea typeface="文鼎中圓" panose="020B0609010101010101" pitchFamily="49" charset="-120"/>
                        </a:rPr>
                        <a:t>壢商會計科</a:t>
                      </a:r>
                      <a:endParaRPr lang="zh-TW" altLang="en-US" sz="24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zh-TW" altLang="en-US" sz="2400" b="1" dirty="0" smtClean="0">
                          <a:latin typeface="文鼎中圓" panose="020B0609010101010101" pitchFamily="49" charset="-120"/>
                          <a:ea typeface="文鼎中圓" panose="020B0609010101010101" pitchFamily="49" charset="-120"/>
                        </a:rPr>
                        <a:t>壢家家政科</a:t>
                      </a:r>
                      <a:endParaRPr lang="zh-TW" altLang="en-US" sz="24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zh-TW" altLang="en-US" sz="2400" b="1" dirty="0" smtClean="0">
                          <a:latin typeface="文鼎中圓" panose="020B0609010101010101" pitchFamily="49" charset="-120"/>
                          <a:ea typeface="文鼎中圓" panose="020B0609010101010101" pitchFamily="49" charset="-120"/>
                        </a:rPr>
                        <a:t>啟英普通科</a:t>
                      </a:r>
                      <a:endParaRPr lang="zh-TW" altLang="en-US" sz="2400" b="1" dirty="0">
                        <a:latin typeface="文鼎中圓" panose="020B0609010101010101" pitchFamily="49" charset="-120"/>
                        <a:ea typeface="文鼎中圓" panose="020B0609010101010101" pitchFamily="49" charset="-120"/>
                      </a:endParaRPr>
                    </a:p>
                  </a:txBody>
                  <a:tcPr marL="96000" marR="96000" marT="72000" marB="72000" anchor="ctr"/>
                </a:tc>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1991970746"/>
              </p:ext>
            </p:extLst>
          </p:nvPr>
        </p:nvGraphicFramePr>
        <p:xfrm>
          <a:off x="1487495" y="5301209"/>
          <a:ext cx="9313030" cy="888256"/>
        </p:xfrm>
        <a:graphic>
          <a:graphicData uri="http://schemas.openxmlformats.org/drawingml/2006/table">
            <a:tbl>
              <a:tblPr firstRow="1" bandRow="1">
                <a:tableStyleId>{5940675A-B579-460E-94D1-54222C63F5DA}</a:tableStyleId>
              </a:tblPr>
              <a:tblGrid>
                <a:gridCol w="716387"/>
                <a:gridCol w="716387"/>
                <a:gridCol w="716387"/>
                <a:gridCol w="716387"/>
                <a:gridCol w="716387"/>
                <a:gridCol w="716387"/>
                <a:gridCol w="716387"/>
                <a:gridCol w="716387"/>
                <a:gridCol w="716387"/>
                <a:gridCol w="716387"/>
                <a:gridCol w="695845"/>
                <a:gridCol w="736928"/>
                <a:gridCol w="716387"/>
              </a:tblGrid>
              <a:tr h="888256">
                <a:tc>
                  <a:txBody>
                    <a:bodyPr/>
                    <a:lstStyle/>
                    <a:p>
                      <a:pPr algn="ctr"/>
                      <a:r>
                        <a:rPr lang="zh-TW" altLang="en-US" sz="2400" b="1" dirty="0" smtClean="0">
                          <a:latin typeface="文鼎中圓" panose="020B0609010101010101" pitchFamily="49" charset="-120"/>
                          <a:ea typeface="文鼎中圓" panose="020B0609010101010101" pitchFamily="49" charset="-120"/>
                        </a:rPr>
                        <a:t>得分</a:t>
                      </a:r>
                      <a:endParaRPr lang="zh-TW" altLang="en-US" sz="24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400" b="1" dirty="0" smtClean="0">
                          <a:solidFill>
                            <a:schemeClr val="bg1"/>
                          </a:solidFill>
                          <a:latin typeface="文鼎中圓" panose="020B0609010101010101" pitchFamily="49" charset="-120"/>
                          <a:ea typeface="文鼎中圓" panose="020B0609010101010101" pitchFamily="49" charset="-120"/>
                        </a:rPr>
                        <a:t>15</a:t>
                      </a:r>
                      <a:endParaRPr lang="zh-TW" altLang="en-US" sz="24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0000"/>
                    </a:solidFill>
                  </a:tcPr>
                </a:tc>
                <a:tc>
                  <a:txBody>
                    <a:bodyPr/>
                    <a:lstStyle/>
                    <a:p>
                      <a:pPr algn="ctr"/>
                      <a:r>
                        <a:rPr lang="en-US" altLang="zh-TW" sz="2400" b="1" dirty="0" smtClean="0">
                          <a:solidFill>
                            <a:schemeClr val="bg1"/>
                          </a:solidFill>
                          <a:latin typeface="文鼎中圓" panose="020B0609010101010101" pitchFamily="49" charset="-120"/>
                          <a:ea typeface="文鼎中圓" panose="020B0609010101010101" pitchFamily="49" charset="-120"/>
                        </a:rPr>
                        <a:t>15</a:t>
                      </a:r>
                      <a:endParaRPr lang="zh-TW" altLang="en-US" sz="24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0000"/>
                    </a:solidFill>
                  </a:tcPr>
                </a:tc>
                <a:tc>
                  <a:txBody>
                    <a:bodyPr/>
                    <a:lstStyle/>
                    <a:p>
                      <a:pPr algn="ctr"/>
                      <a:r>
                        <a:rPr lang="en-US" altLang="zh-TW" sz="2400" b="1" dirty="0" smtClean="0">
                          <a:solidFill>
                            <a:schemeClr val="bg1"/>
                          </a:solidFill>
                          <a:latin typeface="文鼎中圓" panose="020B0609010101010101" pitchFamily="49" charset="-120"/>
                          <a:ea typeface="文鼎中圓" panose="020B0609010101010101" pitchFamily="49" charset="-120"/>
                        </a:rPr>
                        <a:t>15</a:t>
                      </a:r>
                      <a:endParaRPr lang="zh-TW" altLang="en-US" sz="24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0000"/>
                    </a:solidFill>
                  </a:tcPr>
                </a:tc>
                <a:tc>
                  <a:txBody>
                    <a:bodyPr/>
                    <a:lstStyle/>
                    <a:p>
                      <a:pPr algn="ctr"/>
                      <a:r>
                        <a:rPr lang="en-US" altLang="zh-TW" sz="2400" b="1" dirty="0" smtClean="0">
                          <a:solidFill>
                            <a:schemeClr val="bg1"/>
                          </a:solidFill>
                          <a:latin typeface="文鼎中圓" panose="020B0609010101010101" pitchFamily="49" charset="-120"/>
                          <a:ea typeface="文鼎中圓" panose="020B0609010101010101" pitchFamily="49" charset="-120"/>
                        </a:rPr>
                        <a:t>12</a:t>
                      </a:r>
                      <a:endParaRPr lang="zh-TW" altLang="en-US" sz="24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FF00"/>
                    </a:solidFill>
                  </a:tcPr>
                </a:tc>
                <a:tc>
                  <a:txBody>
                    <a:bodyPr/>
                    <a:lstStyle/>
                    <a:p>
                      <a:pPr algn="ctr"/>
                      <a:r>
                        <a:rPr lang="en-US" altLang="zh-TW" sz="2400" b="1" dirty="0" smtClean="0">
                          <a:solidFill>
                            <a:schemeClr val="bg1"/>
                          </a:solidFill>
                          <a:latin typeface="文鼎中圓" panose="020B0609010101010101" pitchFamily="49" charset="-120"/>
                          <a:ea typeface="文鼎中圓" panose="020B0609010101010101" pitchFamily="49" charset="-120"/>
                        </a:rPr>
                        <a:t>12</a:t>
                      </a:r>
                      <a:endParaRPr lang="zh-TW" altLang="en-US" sz="24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FF00"/>
                    </a:solidFill>
                  </a:tcPr>
                </a:tc>
                <a:tc>
                  <a:txBody>
                    <a:bodyPr/>
                    <a:lstStyle/>
                    <a:p>
                      <a:pPr algn="ctr"/>
                      <a:r>
                        <a:rPr lang="en-US" altLang="zh-TW" sz="2400" b="1" dirty="0" smtClean="0">
                          <a:solidFill>
                            <a:schemeClr val="bg1"/>
                          </a:solidFill>
                          <a:latin typeface="文鼎中圓" panose="020B0609010101010101" pitchFamily="49" charset="-120"/>
                          <a:ea typeface="文鼎中圓" panose="020B0609010101010101" pitchFamily="49" charset="-120"/>
                        </a:rPr>
                        <a:t>12</a:t>
                      </a:r>
                      <a:endParaRPr lang="zh-TW" altLang="en-US" sz="24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FF00"/>
                    </a:solidFill>
                  </a:tcPr>
                </a:tc>
                <a:tc>
                  <a:txBody>
                    <a:bodyPr/>
                    <a:lstStyle/>
                    <a:p>
                      <a:pPr algn="ctr"/>
                      <a:r>
                        <a:rPr lang="en-US" altLang="zh-TW" sz="2400" b="1" dirty="0" smtClean="0">
                          <a:solidFill>
                            <a:schemeClr val="bg1"/>
                          </a:solidFill>
                          <a:latin typeface="文鼎中圓" panose="020B0609010101010101" pitchFamily="49" charset="-120"/>
                          <a:ea typeface="文鼎中圓" panose="020B0609010101010101" pitchFamily="49" charset="-120"/>
                        </a:rPr>
                        <a:t>9</a:t>
                      </a:r>
                      <a:endParaRPr lang="zh-TW" altLang="en-US" sz="24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chemeClr val="accent3">
                        <a:lumMod val="60000"/>
                        <a:lumOff val="40000"/>
                      </a:schemeClr>
                    </a:solidFill>
                  </a:tcPr>
                </a:tc>
                <a:tc>
                  <a:txBody>
                    <a:bodyPr/>
                    <a:lstStyle/>
                    <a:p>
                      <a:pPr algn="ctr"/>
                      <a:r>
                        <a:rPr lang="en-US" altLang="zh-TW" sz="2400" b="1" dirty="0" smtClean="0">
                          <a:solidFill>
                            <a:schemeClr val="bg1"/>
                          </a:solidFill>
                          <a:latin typeface="文鼎中圓" panose="020B0609010101010101" pitchFamily="49" charset="-120"/>
                          <a:ea typeface="文鼎中圓" panose="020B0609010101010101" pitchFamily="49" charset="-120"/>
                        </a:rPr>
                        <a:t>9</a:t>
                      </a:r>
                      <a:endParaRPr lang="zh-TW" altLang="en-US" sz="24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chemeClr val="accent3">
                        <a:lumMod val="60000"/>
                        <a:lumOff val="40000"/>
                      </a:schemeClr>
                    </a:solidFill>
                  </a:tcPr>
                </a:tc>
                <a:tc>
                  <a:txBody>
                    <a:bodyPr/>
                    <a:lstStyle/>
                    <a:p>
                      <a:pPr algn="ctr"/>
                      <a:r>
                        <a:rPr lang="en-US" altLang="zh-TW" sz="2400" b="1" dirty="0" smtClean="0">
                          <a:solidFill>
                            <a:schemeClr val="bg1"/>
                          </a:solidFill>
                          <a:latin typeface="文鼎中圓" panose="020B0609010101010101" pitchFamily="49" charset="-120"/>
                          <a:ea typeface="文鼎中圓" panose="020B0609010101010101" pitchFamily="49" charset="-120"/>
                        </a:rPr>
                        <a:t>9</a:t>
                      </a:r>
                      <a:endParaRPr lang="zh-TW" altLang="en-US" sz="24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chemeClr val="accent3">
                        <a:lumMod val="60000"/>
                        <a:lumOff val="40000"/>
                      </a:schemeClr>
                    </a:solidFill>
                  </a:tcPr>
                </a:tc>
                <a:tc>
                  <a:txBody>
                    <a:bodyPr/>
                    <a:lstStyle/>
                    <a:p>
                      <a:pPr algn="ctr"/>
                      <a:r>
                        <a:rPr lang="en-US" altLang="zh-TW" sz="2400" b="1" dirty="0" smtClean="0">
                          <a:solidFill>
                            <a:schemeClr val="bg1"/>
                          </a:solidFill>
                          <a:latin typeface="文鼎中圓" panose="020B0609010101010101" pitchFamily="49" charset="-120"/>
                          <a:ea typeface="文鼎中圓" panose="020B0609010101010101" pitchFamily="49" charset="-120"/>
                        </a:rPr>
                        <a:t>6</a:t>
                      </a:r>
                      <a:endParaRPr lang="zh-TW" altLang="en-US" sz="24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00B0F0"/>
                    </a:solidFill>
                  </a:tcPr>
                </a:tc>
                <a:tc>
                  <a:txBody>
                    <a:bodyPr/>
                    <a:lstStyle/>
                    <a:p>
                      <a:pPr algn="ctr"/>
                      <a:r>
                        <a:rPr lang="en-US" altLang="zh-TW" sz="2400" b="1" dirty="0" smtClean="0">
                          <a:solidFill>
                            <a:schemeClr val="bg1"/>
                          </a:solidFill>
                          <a:latin typeface="文鼎中圓" panose="020B0609010101010101" pitchFamily="49" charset="-120"/>
                          <a:ea typeface="文鼎中圓" panose="020B0609010101010101" pitchFamily="49" charset="-120"/>
                        </a:rPr>
                        <a:t>6</a:t>
                      </a:r>
                      <a:endParaRPr lang="zh-TW" altLang="en-US" sz="24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00B0F0"/>
                    </a:solidFill>
                  </a:tcPr>
                </a:tc>
                <a:tc>
                  <a:txBody>
                    <a:bodyPr/>
                    <a:lstStyle/>
                    <a:p>
                      <a:pPr algn="ctr"/>
                      <a:r>
                        <a:rPr lang="en-US" altLang="zh-TW" sz="2400" b="1" dirty="0" smtClean="0">
                          <a:solidFill>
                            <a:schemeClr val="bg1"/>
                          </a:solidFill>
                          <a:latin typeface="文鼎中圓" panose="020B0609010101010101" pitchFamily="49" charset="-120"/>
                          <a:ea typeface="文鼎中圓" panose="020B0609010101010101" pitchFamily="49" charset="-120"/>
                        </a:rPr>
                        <a:t>6</a:t>
                      </a:r>
                      <a:endParaRPr lang="zh-TW" altLang="en-US" sz="24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00B0F0"/>
                    </a:solidFill>
                  </a:tcPr>
                </a:tc>
              </a:tr>
            </a:tbl>
          </a:graphicData>
        </a:graphic>
      </p:graphicFrame>
    </p:spTree>
    <p:extLst>
      <p:ext uri="{BB962C8B-B14F-4D97-AF65-F5344CB8AC3E}">
        <p14:creationId xmlns:p14="http://schemas.microsoft.com/office/powerpoint/2010/main" val="1599382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53432" y="-99392"/>
            <a:ext cx="10368000" cy="1143000"/>
          </a:xfrm>
        </p:spPr>
        <p:txBody>
          <a:bodyPr/>
          <a:lstStyle/>
          <a:p>
            <a:r>
              <a:rPr lang="zh-TW" altLang="en-US" b="1" dirty="0">
                <a:solidFill>
                  <a:srgbClr val="FFFF00"/>
                </a:solidFill>
                <a:effectLst/>
              </a:rPr>
              <a:t>選填</a:t>
            </a:r>
            <a:r>
              <a:rPr lang="zh-TW" altLang="en-US" b="1" dirty="0" smtClean="0">
                <a:solidFill>
                  <a:srgbClr val="FFFF00"/>
                </a:solidFill>
                <a:effectLst/>
              </a:rPr>
              <a:t>志願序提醒</a:t>
            </a:r>
            <a:endParaRPr lang="zh-TW" altLang="en-US" dirty="0">
              <a:solidFill>
                <a:srgbClr val="FFFF00"/>
              </a:solidFill>
              <a:effectLst/>
            </a:endParaRPr>
          </a:p>
        </p:txBody>
      </p:sp>
      <p:sp>
        <p:nvSpPr>
          <p:cNvPr id="3" name="內容版面配置區 2"/>
          <p:cNvSpPr>
            <a:spLocks noGrp="1"/>
          </p:cNvSpPr>
          <p:nvPr>
            <p:ph idx="1"/>
          </p:nvPr>
        </p:nvSpPr>
        <p:spPr>
          <a:xfrm>
            <a:off x="732632" y="836726"/>
            <a:ext cx="10273141" cy="3240359"/>
          </a:xfrm>
        </p:spPr>
        <p:txBody>
          <a:bodyPr>
            <a:normAutofit/>
          </a:bodyPr>
          <a:lstStyle/>
          <a:p>
            <a:r>
              <a:rPr lang="zh-TW" altLang="en-US" dirty="0"/>
              <a:t>職業類</a:t>
            </a:r>
            <a:r>
              <a:rPr lang="zh-TW" altLang="en-US" dirty="0" smtClean="0"/>
              <a:t>科同一</a:t>
            </a:r>
            <a:r>
              <a:rPr lang="zh-TW" altLang="en-US" dirty="0"/>
              <a:t>職群、連續選填，視為同一志願序計分</a:t>
            </a:r>
            <a:endParaRPr lang="en-US" altLang="zh-TW" dirty="0"/>
          </a:p>
        </p:txBody>
      </p:sp>
      <p:graphicFrame>
        <p:nvGraphicFramePr>
          <p:cNvPr id="4" name="表格 3"/>
          <p:cNvGraphicFramePr>
            <a:graphicFrameLocks noGrp="1"/>
          </p:cNvGraphicFramePr>
          <p:nvPr>
            <p:extLst>
              <p:ext uri="{D42A27DB-BD31-4B8C-83A1-F6EECF244321}">
                <p14:modId xmlns:p14="http://schemas.microsoft.com/office/powerpoint/2010/main" val="278308146"/>
              </p:ext>
            </p:extLst>
          </p:nvPr>
        </p:nvGraphicFramePr>
        <p:xfrm>
          <a:off x="1218040" y="1903603"/>
          <a:ext cx="10273133" cy="3309676"/>
        </p:xfrm>
        <a:graphic>
          <a:graphicData uri="http://schemas.openxmlformats.org/drawingml/2006/table">
            <a:tbl>
              <a:tblPr firstRow="1" bandRow="1">
                <a:tableStyleId>{5940675A-B579-460E-94D1-54222C63F5DA}</a:tableStyleId>
              </a:tblPr>
              <a:tblGrid>
                <a:gridCol w="790241"/>
                <a:gridCol w="790241"/>
                <a:gridCol w="790241"/>
                <a:gridCol w="790241"/>
                <a:gridCol w="790241"/>
                <a:gridCol w="790241"/>
                <a:gridCol w="790241"/>
                <a:gridCol w="790241"/>
                <a:gridCol w="790241"/>
                <a:gridCol w="790241"/>
                <a:gridCol w="790241"/>
                <a:gridCol w="790241"/>
                <a:gridCol w="790241"/>
              </a:tblGrid>
              <a:tr h="1007336">
                <a:tc>
                  <a:txBody>
                    <a:bodyPr/>
                    <a:lstStyle/>
                    <a:p>
                      <a:pPr algn="ctr"/>
                      <a:r>
                        <a:rPr lang="zh-TW" altLang="en-US" sz="2800" b="1" dirty="0" smtClean="0">
                          <a:latin typeface="文鼎中圓" panose="020B0609010101010101" pitchFamily="49" charset="-120"/>
                          <a:ea typeface="文鼎中圓" panose="020B0609010101010101" pitchFamily="49" charset="-120"/>
                        </a:rPr>
                        <a:t>志願</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800" b="1" dirty="0" smtClean="0">
                          <a:latin typeface="文鼎中圓" panose="020B0609010101010101" pitchFamily="49" charset="-120"/>
                          <a:ea typeface="文鼎中圓" panose="020B0609010101010101" pitchFamily="49" charset="-120"/>
                        </a:rPr>
                        <a:t>1</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800" b="1" dirty="0" smtClean="0">
                          <a:latin typeface="文鼎中圓" panose="020B0609010101010101" pitchFamily="49" charset="-120"/>
                          <a:ea typeface="文鼎中圓" panose="020B0609010101010101" pitchFamily="49" charset="-120"/>
                        </a:rPr>
                        <a:t>2</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800" b="1" dirty="0" smtClean="0">
                          <a:latin typeface="文鼎中圓" panose="020B0609010101010101" pitchFamily="49" charset="-120"/>
                          <a:ea typeface="文鼎中圓" panose="020B0609010101010101" pitchFamily="49" charset="-120"/>
                        </a:rPr>
                        <a:t>3</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800" b="1" dirty="0" smtClean="0">
                          <a:latin typeface="文鼎中圓" panose="020B0609010101010101" pitchFamily="49" charset="-120"/>
                          <a:ea typeface="文鼎中圓" panose="020B0609010101010101" pitchFamily="49" charset="-120"/>
                        </a:rPr>
                        <a:t>4</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800" b="1" dirty="0" smtClean="0">
                          <a:latin typeface="文鼎中圓" panose="020B0609010101010101" pitchFamily="49" charset="-120"/>
                          <a:ea typeface="文鼎中圓" panose="020B0609010101010101" pitchFamily="49" charset="-120"/>
                        </a:rPr>
                        <a:t>5</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800" b="1" dirty="0" smtClean="0">
                          <a:latin typeface="文鼎中圓" panose="020B0609010101010101" pitchFamily="49" charset="-120"/>
                          <a:ea typeface="文鼎中圓" panose="020B0609010101010101" pitchFamily="49" charset="-120"/>
                        </a:rPr>
                        <a:t>6</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800" b="1" dirty="0" smtClean="0">
                          <a:latin typeface="文鼎中圓" panose="020B0609010101010101" pitchFamily="49" charset="-120"/>
                          <a:ea typeface="文鼎中圓" panose="020B0609010101010101" pitchFamily="49" charset="-120"/>
                        </a:rPr>
                        <a:t>7</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800" b="1" dirty="0" smtClean="0">
                          <a:latin typeface="文鼎中圓" panose="020B0609010101010101" pitchFamily="49" charset="-120"/>
                          <a:ea typeface="文鼎中圓" panose="020B0609010101010101" pitchFamily="49" charset="-120"/>
                        </a:rPr>
                        <a:t>8</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800" b="1" dirty="0" smtClean="0">
                          <a:latin typeface="文鼎中圓" panose="020B0609010101010101" pitchFamily="49" charset="-120"/>
                          <a:ea typeface="文鼎中圓" panose="020B0609010101010101" pitchFamily="49" charset="-120"/>
                        </a:rPr>
                        <a:t>9</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800" b="1" dirty="0" smtClean="0">
                          <a:latin typeface="文鼎中圓" panose="020B0609010101010101" pitchFamily="49" charset="-120"/>
                          <a:ea typeface="文鼎中圓" panose="020B0609010101010101" pitchFamily="49" charset="-120"/>
                        </a:rPr>
                        <a:t>10</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800" b="1" dirty="0" smtClean="0">
                          <a:latin typeface="文鼎中圓" panose="020B0609010101010101" pitchFamily="49" charset="-120"/>
                          <a:ea typeface="文鼎中圓" panose="020B0609010101010101" pitchFamily="49" charset="-120"/>
                        </a:rPr>
                        <a:t>11</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800" b="1" dirty="0" smtClean="0">
                          <a:latin typeface="文鼎中圓" panose="020B0609010101010101" pitchFamily="49" charset="-120"/>
                          <a:ea typeface="文鼎中圓" panose="020B0609010101010101" pitchFamily="49" charset="-120"/>
                        </a:rPr>
                        <a:t>12</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r>
              <a:tr h="2302340">
                <a:tc>
                  <a:txBody>
                    <a:bodyPr/>
                    <a:lstStyle/>
                    <a:p>
                      <a:pPr algn="ctr"/>
                      <a:r>
                        <a:rPr lang="zh-TW" altLang="en-US" sz="2800" b="1" dirty="0" smtClean="0">
                          <a:latin typeface="文鼎中圓" panose="020B0609010101010101" pitchFamily="49" charset="-120"/>
                          <a:ea typeface="文鼎中圓" panose="020B0609010101010101" pitchFamily="49" charset="-120"/>
                        </a:rPr>
                        <a:t>學校科系</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zh-TW" altLang="en-US" sz="2800" b="1" dirty="0" smtClean="0">
                          <a:latin typeface="文鼎中圓" panose="020B0609010101010101" pitchFamily="49" charset="-120"/>
                          <a:ea typeface="文鼎中圓" panose="020B0609010101010101" pitchFamily="49" charset="-120"/>
                        </a:rPr>
                        <a:t>壢商國貿科</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zh-TW" altLang="en-US" sz="2800" b="1" dirty="0" smtClean="0">
                          <a:latin typeface="文鼎中圓" panose="020B0609010101010101" pitchFamily="49" charset="-120"/>
                          <a:ea typeface="文鼎中圓" panose="020B0609010101010101" pitchFamily="49" charset="-120"/>
                        </a:rPr>
                        <a:t>壢商商經科</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zh-TW" altLang="en-US" sz="2800" b="1" dirty="0" smtClean="0">
                          <a:solidFill>
                            <a:schemeClr val="tx1"/>
                          </a:solidFill>
                          <a:latin typeface="文鼎中圓" panose="020B0609010101010101" pitchFamily="49" charset="-120"/>
                          <a:ea typeface="文鼎中圓" panose="020B0609010101010101" pitchFamily="49" charset="-120"/>
                        </a:rPr>
                        <a:t>壢家資處科</a:t>
                      </a:r>
                      <a:endParaRPr lang="zh-TW" altLang="en-US" sz="2800" b="1" dirty="0">
                        <a:solidFill>
                          <a:schemeClr val="tx1"/>
                        </a:solidFill>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zh-TW" altLang="en-US" sz="2800" b="1" dirty="0" smtClean="0">
                          <a:solidFill>
                            <a:srgbClr val="FFCCFF"/>
                          </a:solidFill>
                          <a:latin typeface="文鼎中圓" panose="020B0609010101010101" pitchFamily="49" charset="-120"/>
                          <a:ea typeface="文鼎中圓" panose="020B0609010101010101" pitchFamily="49" charset="-120"/>
                        </a:rPr>
                        <a:t>育達資處科</a:t>
                      </a:r>
                      <a:endParaRPr lang="zh-TW" altLang="en-US" sz="2800" b="1" dirty="0">
                        <a:solidFill>
                          <a:srgbClr val="FFCCFF"/>
                        </a:solidFill>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zh-TW" altLang="en-US" sz="2800" b="1" dirty="0" smtClean="0">
                          <a:solidFill>
                            <a:schemeClr val="tx1"/>
                          </a:solidFill>
                          <a:latin typeface="文鼎中圓" panose="020B0609010101010101" pitchFamily="49" charset="-120"/>
                          <a:ea typeface="文鼎中圓" panose="020B0609010101010101" pitchFamily="49" charset="-120"/>
                        </a:rPr>
                        <a:t>育達會計科</a:t>
                      </a:r>
                      <a:endParaRPr lang="zh-TW" altLang="en-US" sz="2800" b="1" dirty="0">
                        <a:solidFill>
                          <a:schemeClr val="tx1"/>
                        </a:solidFill>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zh-TW" altLang="en-US" sz="2800" b="1" dirty="0" smtClean="0">
                          <a:solidFill>
                            <a:schemeClr val="tx1"/>
                          </a:solidFill>
                          <a:latin typeface="文鼎中圓" panose="020B0609010101010101" pitchFamily="49" charset="-120"/>
                          <a:ea typeface="文鼎中圓" panose="020B0609010101010101" pitchFamily="49" charset="-120"/>
                        </a:rPr>
                        <a:t>育達商經科</a:t>
                      </a:r>
                      <a:endParaRPr lang="zh-TW" altLang="en-US" sz="2800" b="1" dirty="0">
                        <a:solidFill>
                          <a:schemeClr val="tx1"/>
                        </a:solidFill>
                        <a:latin typeface="文鼎中圓" panose="020B0609010101010101" pitchFamily="49" charset="-120"/>
                        <a:ea typeface="文鼎中圓" panose="020B0609010101010101" pitchFamily="49" charset="-120"/>
                      </a:endParaRPr>
                    </a:p>
                  </a:txBody>
                  <a:tcPr marL="96000" marR="96000" marT="72000" marB="72000" anchor="ctr"/>
                </a:tc>
                <a:tc>
                  <a:txBody>
                    <a:bodyPr/>
                    <a:lstStyle/>
                    <a:p>
                      <a:pPr marL="0" algn="ctr" defTabSz="914400" rtl="0" eaLnBrk="1" latinLnBrk="0" hangingPunct="1"/>
                      <a:r>
                        <a:rPr lang="zh-TW" altLang="en-US" sz="2800" b="1" kern="1200" dirty="0" smtClean="0">
                          <a:solidFill>
                            <a:schemeClr val="tx1"/>
                          </a:solidFill>
                          <a:latin typeface="文鼎中圓" panose="020B0609010101010101" pitchFamily="49" charset="-120"/>
                          <a:ea typeface="文鼎中圓" panose="020B0609010101010101" pitchFamily="49" charset="-120"/>
                          <a:cs typeface="+mn-cs"/>
                        </a:rPr>
                        <a:t>壽山廣設科</a:t>
                      </a:r>
                      <a:endParaRPr lang="zh-TW" altLang="en-US" sz="2800" b="1" kern="1200" dirty="0">
                        <a:solidFill>
                          <a:schemeClr val="tx1"/>
                        </a:solidFill>
                        <a:latin typeface="文鼎中圓" panose="020B0609010101010101" pitchFamily="49" charset="-120"/>
                        <a:ea typeface="文鼎中圓" panose="020B0609010101010101" pitchFamily="49" charset="-120"/>
                        <a:cs typeface="+mn-cs"/>
                      </a:endParaRPr>
                    </a:p>
                  </a:txBody>
                  <a:tcPr marL="96000" marR="96000" marT="72000" marB="72000" anchor="ctr"/>
                </a:tc>
                <a:tc>
                  <a:txBody>
                    <a:bodyPr/>
                    <a:lstStyle/>
                    <a:p>
                      <a:pPr marL="0" algn="ctr" defTabSz="914400" rtl="0" eaLnBrk="1" latinLnBrk="0" hangingPunct="1"/>
                      <a:r>
                        <a:rPr lang="zh-TW" altLang="en-US" sz="2800" b="1" kern="1200" dirty="0" smtClean="0">
                          <a:solidFill>
                            <a:schemeClr val="tx1"/>
                          </a:solidFill>
                          <a:latin typeface="文鼎中圓" panose="020B0609010101010101" pitchFamily="49" charset="-120"/>
                          <a:ea typeface="文鼎中圓" panose="020B0609010101010101" pitchFamily="49" charset="-120"/>
                          <a:cs typeface="+mn-cs"/>
                        </a:rPr>
                        <a:t>育達多媒體</a:t>
                      </a:r>
                      <a:endParaRPr lang="zh-TW" altLang="en-US" sz="2800" b="1" kern="1200" dirty="0">
                        <a:solidFill>
                          <a:schemeClr val="tx1"/>
                        </a:solidFill>
                        <a:latin typeface="文鼎中圓" panose="020B0609010101010101" pitchFamily="49" charset="-120"/>
                        <a:ea typeface="文鼎中圓" panose="020B0609010101010101" pitchFamily="49" charset="-120"/>
                        <a:cs typeface="+mn-cs"/>
                      </a:endParaRPr>
                    </a:p>
                  </a:txBody>
                  <a:tcPr marL="96000" marR="96000" marT="72000" marB="72000" anchor="ctr"/>
                </a:tc>
                <a:tc>
                  <a:txBody>
                    <a:bodyPr/>
                    <a:lstStyle/>
                    <a:p>
                      <a:pPr algn="ctr"/>
                      <a:r>
                        <a:rPr lang="zh-TW" altLang="en-US" sz="2800" b="1" dirty="0" smtClean="0">
                          <a:latin typeface="文鼎中圓" panose="020B0609010101010101" pitchFamily="49" charset="-120"/>
                          <a:ea typeface="文鼎中圓" panose="020B0609010101010101" pitchFamily="49" charset="-120"/>
                        </a:rPr>
                        <a:t>育達幼保科</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zh-TW" altLang="en-US" sz="2800" b="1" dirty="0" smtClean="0">
                          <a:latin typeface="文鼎中圓" panose="020B0609010101010101" pitchFamily="49" charset="-120"/>
                          <a:ea typeface="文鼎中圓" panose="020B0609010101010101" pitchFamily="49" charset="-120"/>
                        </a:rPr>
                        <a:t>育達時尚科</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zh-TW" altLang="en-US" sz="2800" b="1" dirty="0" smtClean="0">
                          <a:latin typeface="文鼎中圓" panose="020B0609010101010101" pitchFamily="49" charset="-120"/>
                          <a:ea typeface="文鼎中圓" panose="020B0609010101010101" pitchFamily="49" charset="-120"/>
                        </a:rPr>
                        <a:t>壢家家政科</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zh-TW" altLang="en-US" sz="2800" b="1" dirty="0" smtClean="0">
                          <a:latin typeface="文鼎中圓" panose="020B0609010101010101" pitchFamily="49" charset="-120"/>
                          <a:ea typeface="文鼎中圓" panose="020B0609010101010101" pitchFamily="49" charset="-120"/>
                        </a:rPr>
                        <a:t>觀音化工科</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711320035"/>
              </p:ext>
            </p:extLst>
          </p:nvPr>
        </p:nvGraphicFramePr>
        <p:xfrm>
          <a:off x="1199483" y="5832704"/>
          <a:ext cx="10273133" cy="908664"/>
        </p:xfrm>
        <a:graphic>
          <a:graphicData uri="http://schemas.openxmlformats.org/drawingml/2006/table">
            <a:tbl>
              <a:tblPr firstRow="1" bandRow="1">
                <a:tableStyleId>{5940675A-B579-460E-94D1-54222C63F5DA}</a:tableStyleId>
              </a:tblPr>
              <a:tblGrid>
                <a:gridCol w="790241"/>
                <a:gridCol w="790241"/>
                <a:gridCol w="790241"/>
                <a:gridCol w="790241"/>
                <a:gridCol w="790241"/>
                <a:gridCol w="790241"/>
                <a:gridCol w="790241"/>
                <a:gridCol w="790241"/>
                <a:gridCol w="790241"/>
                <a:gridCol w="790241"/>
                <a:gridCol w="790241"/>
                <a:gridCol w="790241"/>
                <a:gridCol w="790241"/>
              </a:tblGrid>
              <a:tr h="908664">
                <a:tc>
                  <a:txBody>
                    <a:bodyPr/>
                    <a:lstStyle/>
                    <a:p>
                      <a:pPr algn="ctr"/>
                      <a:r>
                        <a:rPr lang="zh-TW" altLang="en-US" sz="1800" b="1" dirty="0" smtClean="0">
                          <a:latin typeface="文鼎中圓" panose="020B0609010101010101" pitchFamily="49" charset="-120"/>
                          <a:ea typeface="文鼎中圓" panose="020B0609010101010101" pitchFamily="49" charset="-120"/>
                        </a:rPr>
                        <a:t>得分</a:t>
                      </a:r>
                      <a:endParaRPr lang="zh-TW" altLang="en-US" sz="1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3200" b="1" dirty="0" smtClean="0">
                          <a:solidFill>
                            <a:schemeClr val="bg1"/>
                          </a:solidFill>
                          <a:latin typeface="文鼎中圓" panose="020B0609010101010101" pitchFamily="49" charset="-120"/>
                          <a:ea typeface="文鼎中圓" panose="020B0609010101010101" pitchFamily="49" charset="-120"/>
                        </a:rPr>
                        <a:t>15</a:t>
                      </a:r>
                      <a:endParaRPr lang="zh-TW" altLang="en-US" sz="32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0000"/>
                    </a:solidFill>
                  </a:tcPr>
                </a:tc>
                <a:tc>
                  <a:txBody>
                    <a:bodyPr/>
                    <a:lstStyle/>
                    <a:p>
                      <a:pPr algn="ctr"/>
                      <a:r>
                        <a:rPr lang="en-US" altLang="zh-TW" sz="3200" b="1" dirty="0" smtClean="0">
                          <a:solidFill>
                            <a:schemeClr val="bg1"/>
                          </a:solidFill>
                          <a:latin typeface="文鼎中圓" panose="020B0609010101010101" pitchFamily="49" charset="-120"/>
                          <a:ea typeface="文鼎中圓" panose="020B0609010101010101" pitchFamily="49" charset="-120"/>
                        </a:rPr>
                        <a:t>15</a:t>
                      </a:r>
                      <a:endParaRPr lang="zh-TW" altLang="en-US" sz="32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0000"/>
                    </a:solidFill>
                  </a:tcPr>
                </a:tc>
                <a:tc>
                  <a:txBody>
                    <a:bodyPr/>
                    <a:lstStyle/>
                    <a:p>
                      <a:pPr algn="ctr"/>
                      <a:r>
                        <a:rPr lang="en-US" altLang="zh-TW" sz="3200" b="1" dirty="0" smtClean="0">
                          <a:solidFill>
                            <a:schemeClr val="bg1"/>
                          </a:solidFill>
                          <a:latin typeface="文鼎中圓" panose="020B0609010101010101" pitchFamily="49" charset="-120"/>
                          <a:ea typeface="文鼎中圓" panose="020B0609010101010101" pitchFamily="49" charset="-120"/>
                        </a:rPr>
                        <a:t>15</a:t>
                      </a:r>
                      <a:endParaRPr lang="zh-TW" altLang="en-US" sz="32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0000"/>
                    </a:solidFill>
                  </a:tcPr>
                </a:tc>
                <a:tc>
                  <a:txBody>
                    <a:bodyPr/>
                    <a:lstStyle/>
                    <a:p>
                      <a:pPr algn="ctr"/>
                      <a:r>
                        <a:rPr lang="en-US" altLang="zh-TW" sz="3200" b="1" dirty="0" smtClean="0">
                          <a:solidFill>
                            <a:schemeClr val="bg1"/>
                          </a:solidFill>
                          <a:latin typeface="文鼎中圓" panose="020B0609010101010101" pitchFamily="49" charset="-120"/>
                          <a:ea typeface="文鼎中圓" panose="020B0609010101010101" pitchFamily="49" charset="-120"/>
                        </a:rPr>
                        <a:t>15</a:t>
                      </a:r>
                      <a:endParaRPr lang="zh-TW" altLang="en-US" sz="32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0000"/>
                    </a:solidFill>
                  </a:tcPr>
                </a:tc>
                <a:tc>
                  <a:txBody>
                    <a:bodyPr/>
                    <a:lstStyle/>
                    <a:p>
                      <a:pPr algn="ctr"/>
                      <a:r>
                        <a:rPr lang="en-US" altLang="zh-TW" sz="3200" b="1" dirty="0" smtClean="0">
                          <a:solidFill>
                            <a:schemeClr val="bg1"/>
                          </a:solidFill>
                          <a:latin typeface="文鼎中圓" panose="020B0609010101010101" pitchFamily="49" charset="-120"/>
                          <a:ea typeface="文鼎中圓" panose="020B0609010101010101" pitchFamily="49" charset="-120"/>
                        </a:rPr>
                        <a:t>15</a:t>
                      </a:r>
                      <a:endParaRPr lang="zh-TW" altLang="en-US" sz="32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0000"/>
                    </a:solidFill>
                  </a:tcPr>
                </a:tc>
                <a:tc>
                  <a:txBody>
                    <a:bodyPr/>
                    <a:lstStyle/>
                    <a:p>
                      <a:pPr algn="ctr"/>
                      <a:r>
                        <a:rPr lang="en-US" altLang="zh-TW" sz="3200" b="1" dirty="0" smtClean="0">
                          <a:solidFill>
                            <a:schemeClr val="bg1"/>
                          </a:solidFill>
                          <a:latin typeface="文鼎中圓" panose="020B0609010101010101" pitchFamily="49" charset="-120"/>
                          <a:ea typeface="文鼎中圓" panose="020B0609010101010101" pitchFamily="49" charset="-120"/>
                        </a:rPr>
                        <a:t>15</a:t>
                      </a:r>
                      <a:endParaRPr lang="zh-TW" altLang="en-US" sz="32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0000"/>
                    </a:solidFill>
                  </a:tcPr>
                </a:tc>
                <a:tc>
                  <a:txBody>
                    <a:bodyPr/>
                    <a:lstStyle/>
                    <a:p>
                      <a:pPr algn="ctr"/>
                      <a:r>
                        <a:rPr lang="en-US" altLang="zh-TW" sz="3200" b="1" dirty="0" smtClean="0">
                          <a:solidFill>
                            <a:schemeClr val="bg1"/>
                          </a:solidFill>
                          <a:latin typeface="文鼎中圓" panose="020B0609010101010101" pitchFamily="49" charset="-120"/>
                          <a:ea typeface="文鼎中圓" panose="020B0609010101010101" pitchFamily="49" charset="-120"/>
                        </a:rPr>
                        <a:t>15</a:t>
                      </a:r>
                      <a:endParaRPr lang="zh-TW" altLang="en-US" sz="32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0000"/>
                    </a:solidFill>
                  </a:tcPr>
                </a:tc>
                <a:tc>
                  <a:txBody>
                    <a:bodyPr/>
                    <a:lstStyle/>
                    <a:p>
                      <a:pPr algn="ctr"/>
                      <a:r>
                        <a:rPr lang="en-US" altLang="zh-TW" sz="3200" b="1" dirty="0" smtClean="0">
                          <a:solidFill>
                            <a:schemeClr val="bg1"/>
                          </a:solidFill>
                          <a:latin typeface="文鼎中圓" panose="020B0609010101010101" pitchFamily="49" charset="-120"/>
                          <a:ea typeface="文鼎中圓" panose="020B0609010101010101" pitchFamily="49" charset="-120"/>
                        </a:rPr>
                        <a:t>15</a:t>
                      </a:r>
                      <a:endParaRPr lang="zh-TW" altLang="en-US" sz="32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0000"/>
                    </a:solidFill>
                  </a:tcPr>
                </a:tc>
                <a:tc>
                  <a:txBody>
                    <a:bodyPr/>
                    <a:lstStyle/>
                    <a:p>
                      <a:pPr algn="ctr"/>
                      <a:r>
                        <a:rPr lang="en-US" altLang="zh-TW" sz="3200" b="1" dirty="0" smtClean="0">
                          <a:solidFill>
                            <a:schemeClr val="bg1"/>
                          </a:solidFill>
                          <a:latin typeface="文鼎中圓" panose="020B0609010101010101" pitchFamily="49" charset="-120"/>
                          <a:ea typeface="文鼎中圓" panose="020B0609010101010101" pitchFamily="49" charset="-120"/>
                        </a:rPr>
                        <a:t>15</a:t>
                      </a:r>
                      <a:endParaRPr lang="zh-TW" altLang="en-US" sz="32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0000"/>
                    </a:solidFill>
                  </a:tcPr>
                </a:tc>
                <a:tc>
                  <a:txBody>
                    <a:bodyPr/>
                    <a:lstStyle/>
                    <a:p>
                      <a:pPr algn="ctr"/>
                      <a:r>
                        <a:rPr lang="en-US" altLang="zh-TW" sz="3200" b="1" dirty="0" smtClean="0">
                          <a:solidFill>
                            <a:schemeClr val="bg1"/>
                          </a:solidFill>
                          <a:latin typeface="文鼎中圓" panose="020B0609010101010101" pitchFamily="49" charset="-120"/>
                          <a:ea typeface="文鼎中圓" panose="020B0609010101010101" pitchFamily="49" charset="-120"/>
                        </a:rPr>
                        <a:t>15</a:t>
                      </a:r>
                      <a:endParaRPr lang="zh-TW" altLang="en-US" sz="32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0000"/>
                    </a:solidFill>
                  </a:tcPr>
                </a:tc>
                <a:tc>
                  <a:txBody>
                    <a:bodyPr/>
                    <a:lstStyle/>
                    <a:p>
                      <a:pPr algn="ctr"/>
                      <a:r>
                        <a:rPr lang="en-US" altLang="zh-TW" sz="3200" b="1" dirty="0" smtClean="0">
                          <a:solidFill>
                            <a:schemeClr val="bg1"/>
                          </a:solidFill>
                          <a:latin typeface="文鼎中圓" panose="020B0609010101010101" pitchFamily="49" charset="-120"/>
                          <a:ea typeface="文鼎中圓" panose="020B0609010101010101" pitchFamily="49" charset="-120"/>
                        </a:rPr>
                        <a:t>15</a:t>
                      </a:r>
                      <a:endParaRPr lang="zh-TW" altLang="en-US" sz="32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0000"/>
                    </a:solidFill>
                  </a:tcPr>
                </a:tc>
                <a:tc>
                  <a:txBody>
                    <a:bodyPr/>
                    <a:lstStyle/>
                    <a:p>
                      <a:pPr algn="ctr"/>
                      <a:r>
                        <a:rPr lang="en-US" altLang="zh-TW" sz="3200" b="1" dirty="0" smtClean="0">
                          <a:solidFill>
                            <a:schemeClr val="bg1"/>
                          </a:solidFill>
                          <a:latin typeface="文鼎中圓" panose="020B0609010101010101" pitchFamily="49" charset="-120"/>
                          <a:ea typeface="文鼎中圓" panose="020B0609010101010101" pitchFamily="49" charset="-120"/>
                        </a:rPr>
                        <a:t>12</a:t>
                      </a:r>
                      <a:endParaRPr lang="zh-TW" altLang="en-US" sz="32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FF00"/>
                    </a:solidFill>
                  </a:tcPr>
                </a:tc>
              </a:tr>
            </a:tbl>
          </a:graphicData>
        </a:graphic>
      </p:graphicFrame>
      <p:sp>
        <p:nvSpPr>
          <p:cNvPr id="11" name="手繪多邊形 10"/>
          <p:cNvSpPr/>
          <p:nvPr/>
        </p:nvSpPr>
        <p:spPr bwMode="auto">
          <a:xfrm>
            <a:off x="2570149" y="5268914"/>
            <a:ext cx="3762203" cy="190622"/>
          </a:xfrm>
          <a:custGeom>
            <a:avLst/>
            <a:gdLst>
              <a:gd name="connsiteX0" fmla="*/ 0 w 521971"/>
              <a:gd name="connsiteY0" fmla="*/ 26803 h 190622"/>
              <a:gd name="connsiteX1" fmla="*/ 286603 w 521971"/>
              <a:gd name="connsiteY1" fmla="*/ 190577 h 190622"/>
              <a:gd name="connsiteX2" fmla="*/ 504968 w 521971"/>
              <a:gd name="connsiteY2" fmla="*/ 13156 h 190622"/>
              <a:gd name="connsiteX3" fmla="*/ 491320 w 521971"/>
              <a:gd name="connsiteY3" fmla="*/ 26803 h 190622"/>
            </a:gdLst>
            <a:ahLst/>
            <a:cxnLst>
              <a:cxn ang="0">
                <a:pos x="connsiteX0" y="connsiteY0"/>
              </a:cxn>
              <a:cxn ang="0">
                <a:pos x="connsiteX1" y="connsiteY1"/>
              </a:cxn>
              <a:cxn ang="0">
                <a:pos x="connsiteX2" y="connsiteY2"/>
              </a:cxn>
              <a:cxn ang="0">
                <a:pos x="connsiteX3" y="connsiteY3"/>
              </a:cxn>
            </a:cxnLst>
            <a:rect l="l" t="t" r="r" b="b"/>
            <a:pathLst>
              <a:path w="521971" h="190622">
                <a:moveTo>
                  <a:pt x="0" y="26803"/>
                </a:moveTo>
                <a:cubicBezTo>
                  <a:pt x="101221" y="109827"/>
                  <a:pt x="202442" y="192852"/>
                  <a:pt x="286603" y="190577"/>
                </a:cubicBezTo>
                <a:cubicBezTo>
                  <a:pt x="370764" y="188302"/>
                  <a:pt x="470849" y="40452"/>
                  <a:pt x="504968" y="13156"/>
                </a:cubicBezTo>
                <a:cubicBezTo>
                  <a:pt x="539087" y="-14140"/>
                  <a:pt x="515203" y="6331"/>
                  <a:pt x="491320" y="26803"/>
                </a:cubicBezTo>
              </a:path>
            </a:pathLst>
          </a:custGeom>
          <a:no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2" tIns="45661" rIns="91322" bIns="45661" numCol="1" rtlCol="0" anchor="t" anchorCtr="0" compatLnSpc="1">
            <a:prstTxWarp prst="textNoShape">
              <a:avLst/>
            </a:prstTxWarp>
          </a:bodyPr>
          <a:lstStyle/>
          <a:p>
            <a:pPr eaLnBrk="1" hangingPunct="1"/>
            <a:endParaRPr kumimoji="0" lang="zh-TW" altLang="en-US" sz="1800">
              <a:solidFill>
                <a:prstClr val="white"/>
              </a:solidFill>
              <a:latin typeface="Arial" charset="0"/>
              <a:ea typeface="文鼎中圓"/>
            </a:endParaRPr>
          </a:p>
        </p:txBody>
      </p:sp>
      <p:sp>
        <p:nvSpPr>
          <p:cNvPr id="12" name="手繪多邊形 11"/>
          <p:cNvSpPr/>
          <p:nvPr/>
        </p:nvSpPr>
        <p:spPr bwMode="auto">
          <a:xfrm>
            <a:off x="7132681" y="5233823"/>
            <a:ext cx="929411" cy="140912"/>
          </a:xfrm>
          <a:custGeom>
            <a:avLst/>
            <a:gdLst>
              <a:gd name="connsiteX0" fmla="*/ 0 w 521971"/>
              <a:gd name="connsiteY0" fmla="*/ 26803 h 190622"/>
              <a:gd name="connsiteX1" fmla="*/ 286603 w 521971"/>
              <a:gd name="connsiteY1" fmla="*/ 190577 h 190622"/>
              <a:gd name="connsiteX2" fmla="*/ 504968 w 521971"/>
              <a:gd name="connsiteY2" fmla="*/ 13156 h 190622"/>
              <a:gd name="connsiteX3" fmla="*/ 491320 w 521971"/>
              <a:gd name="connsiteY3" fmla="*/ 26803 h 190622"/>
            </a:gdLst>
            <a:ahLst/>
            <a:cxnLst>
              <a:cxn ang="0">
                <a:pos x="connsiteX0" y="connsiteY0"/>
              </a:cxn>
              <a:cxn ang="0">
                <a:pos x="connsiteX1" y="connsiteY1"/>
              </a:cxn>
              <a:cxn ang="0">
                <a:pos x="connsiteX2" y="connsiteY2"/>
              </a:cxn>
              <a:cxn ang="0">
                <a:pos x="connsiteX3" y="connsiteY3"/>
              </a:cxn>
            </a:cxnLst>
            <a:rect l="l" t="t" r="r" b="b"/>
            <a:pathLst>
              <a:path w="521971" h="190622">
                <a:moveTo>
                  <a:pt x="0" y="26803"/>
                </a:moveTo>
                <a:cubicBezTo>
                  <a:pt x="101221" y="109827"/>
                  <a:pt x="202442" y="192852"/>
                  <a:pt x="286603" y="190577"/>
                </a:cubicBezTo>
                <a:cubicBezTo>
                  <a:pt x="370764" y="188302"/>
                  <a:pt x="470849" y="40452"/>
                  <a:pt x="504968" y="13156"/>
                </a:cubicBezTo>
                <a:cubicBezTo>
                  <a:pt x="539087" y="-14140"/>
                  <a:pt x="515203" y="6331"/>
                  <a:pt x="491320" y="26803"/>
                </a:cubicBezTo>
              </a:path>
            </a:pathLst>
          </a:custGeom>
          <a:no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2" tIns="45661" rIns="91322" bIns="45661" numCol="1" rtlCol="0" anchor="t" anchorCtr="0" compatLnSpc="1">
            <a:prstTxWarp prst="textNoShape">
              <a:avLst/>
            </a:prstTxWarp>
          </a:bodyPr>
          <a:lstStyle/>
          <a:p>
            <a:pPr eaLnBrk="1" hangingPunct="1"/>
            <a:endParaRPr kumimoji="0" lang="zh-TW" altLang="en-US" sz="1800">
              <a:solidFill>
                <a:prstClr val="white"/>
              </a:solidFill>
              <a:latin typeface="Arial" charset="0"/>
              <a:ea typeface="文鼎中圓"/>
            </a:endParaRPr>
          </a:p>
        </p:txBody>
      </p:sp>
      <p:sp>
        <p:nvSpPr>
          <p:cNvPr id="13" name="手繪多邊形 12"/>
          <p:cNvSpPr/>
          <p:nvPr/>
        </p:nvSpPr>
        <p:spPr bwMode="auto">
          <a:xfrm>
            <a:off x="8643665" y="5268910"/>
            <a:ext cx="1659648" cy="155545"/>
          </a:xfrm>
          <a:custGeom>
            <a:avLst/>
            <a:gdLst>
              <a:gd name="connsiteX0" fmla="*/ 0 w 521971"/>
              <a:gd name="connsiteY0" fmla="*/ 26803 h 190622"/>
              <a:gd name="connsiteX1" fmla="*/ 286603 w 521971"/>
              <a:gd name="connsiteY1" fmla="*/ 190577 h 190622"/>
              <a:gd name="connsiteX2" fmla="*/ 504968 w 521971"/>
              <a:gd name="connsiteY2" fmla="*/ 13156 h 190622"/>
              <a:gd name="connsiteX3" fmla="*/ 491320 w 521971"/>
              <a:gd name="connsiteY3" fmla="*/ 26803 h 190622"/>
            </a:gdLst>
            <a:ahLst/>
            <a:cxnLst>
              <a:cxn ang="0">
                <a:pos x="connsiteX0" y="connsiteY0"/>
              </a:cxn>
              <a:cxn ang="0">
                <a:pos x="connsiteX1" y="connsiteY1"/>
              </a:cxn>
              <a:cxn ang="0">
                <a:pos x="connsiteX2" y="connsiteY2"/>
              </a:cxn>
              <a:cxn ang="0">
                <a:pos x="connsiteX3" y="connsiteY3"/>
              </a:cxn>
            </a:cxnLst>
            <a:rect l="l" t="t" r="r" b="b"/>
            <a:pathLst>
              <a:path w="521971" h="190622">
                <a:moveTo>
                  <a:pt x="0" y="26803"/>
                </a:moveTo>
                <a:cubicBezTo>
                  <a:pt x="101221" y="109827"/>
                  <a:pt x="202442" y="192852"/>
                  <a:pt x="286603" y="190577"/>
                </a:cubicBezTo>
                <a:cubicBezTo>
                  <a:pt x="370764" y="188302"/>
                  <a:pt x="470849" y="40452"/>
                  <a:pt x="504968" y="13156"/>
                </a:cubicBezTo>
                <a:cubicBezTo>
                  <a:pt x="539087" y="-14140"/>
                  <a:pt x="515203" y="6331"/>
                  <a:pt x="491320" y="26803"/>
                </a:cubicBezTo>
              </a:path>
            </a:pathLst>
          </a:custGeom>
          <a:no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2" tIns="45661" rIns="91322" bIns="45661" numCol="1" rtlCol="0" anchor="t" anchorCtr="0" compatLnSpc="1">
            <a:prstTxWarp prst="textNoShape">
              <a:avLst/>
            </a:prstTxWarp>
          </a:bodyPr>
          <a:lstStyle/>
          <a:p>
            <a:pPr eaLnBrk="1" hangingPunct="1"/>
            <a:endParaRPr kumimoji="0" lang="zh-TW" altLang="en-US" sz="1800">
              <a:solidFill>
                <a:prstClr val="white"/>
              </a:solidFill>
              <a:latin typeface="Arial" charset="0"/>
              <a:ea typeface="文鼎中圓"/>
            </a:endParaRPr>
          </a:p>
        </p:txBody>
      </p:sp>
      <p:sp>
        <p:nvSpPr>
          <p:cNvPr id="16" name="文字方塊 15"/>
          <p:cNvSpPr txBox="1"/>
          <p:nvPr/>
        </p:nvSpPr>
        <p:spPr>
          <a:xfrm>
            <a:off x="4234095" y="5415608"/>
            <a:ext cx="325492" cy="461546"/>
          </a:xfrm>
          <a:prstGeom prst="rect">
            <a:avLst/>
          </a:prstGeom>
          <a:noFill/>
        </p:spPr>
        <p:txBody>
          <a:bodyPr wrap="none" lIns="91322" tIns="45661" rIns="91322" bIns="45661" rtlCol="0">
            <a:spAutoFit/>
          </a:bodyPr>
          <a:lstStyle/>
          <a:p>
            <a:pPr eaLnBrk="1" fontAlgn="auto" hangingPunct="1">
              <a:spcBef>
                <a:spcPts val="0"/>
              </a:spcBef>
              <a:spcAft>
                <a:spcPts val="0"/>
              </a:spcAft>
            </a:pPr>
            <a:r>
              <a:rPr kumimoji="0" lang="en-US" altLang="zh-TW" sz="2400" b="1" dirty="0">
                <a:solidFill>
                  <a:srgbClr val="FFFF00"/>
                </a:solidFill>
                <a:latin typeface="Arial Narrow"/>
                <a:ea typeface="文鼎中圓"/>
              </a:rPr>
              <a:t>1</a:t>
            </a:r>
            <a:endParaRPr kumimoji="0" lang="zh-TW" altLang="en-US" sz="2400" b="1" dirty="0">
              <a:solidFill>
                <a:srgbClr val="FFFF00"/>
              </a:solidFill>
              <a:latin typeface="Arial Narrow"/>
              <a:ea typeface="文鼎中圓"/>
            </a:endParaRPr>
          </a:p>
        </p:txBody>
      </p:sp>
      <p:sp>
        <p:nvSpPr>
          <p:cNvPr id="20" name="文字方塊 19"/>
          <p:cNvSpPr txBox="1"/>
          <p:nvPr/>
        </p:nvSpPr>
        <p:spPr>
          <a:xfrm>
            <a:off x="7380231" y="5329149"/>
            <a:ext cx="325492" cy="461546"/>
          </a:xfrm>
          <a:prstGeom prst="rect">
            <a:avLst/>
          </a:prstGeom>
          <a:noFill/>
        </p:spPr>
        <p:txBody>
          <a:bodyPr wrap="none" lIns="91322" tIns="45661" rIns="91322" bIns="45661" rtlCol="0">
            <a:spAutoFit/>
          </a:bodyPr>
          <a:lstStyle/>
          <a:p>
            <a:pPr eaLnBrk="1" fontAlgn="auto" hangingPunct="1">
              <a:spcBef>
                <a:spcPts val="0"/>
              </a:spcBef>
              <a:spcAft>
                <a:spcPts val="0"/>
              </a:spcAft>
            </a:pPr>
            <a:r>
              <a:rPr kumimoji="0" lang="en-US" altLang="zh-TW" sz="2400" b="1" dirty="0">
                <a:solidFill>
                  <a:srgbClr val="FFFF00"/>
                </a:solidFill>
                <a:latin typeface="Arial Narrow"/>
                <a:ea typeface="文鼎中圓"/>
              </a:rPr>
              <a:t>2</a:t>
            </a:r>
            <a:endParaRPr kumimoji="0" lang="zh-TW" altLang="en-US" sz="2400" b="1" dirty="0">
              <a:solidFill>
                <a:srgbClr val="FFFF00"/>
              </a:solidFill>
              <a:latin typeface="Arial Narrow"/>
              <a:ea typeface="文鼎中圓"/>
            </a:endParaRPr>
          </a:p>
        </p:txBody>
      </p:sp>
      <p:sp>
        <p:nvSpPr>
          <p:cNvPr id="21" name="文字方塊 20"/>
          <p:cNvSpPr txBox="1"/>
          <p:nvPr/>
        </p:nvSpPr>
        <p:spPr>
          <a:xfrm>
            <a:off x="9256336" y="5343600"/>
            <a:ext cx="325492" cy="461546"/>
          </a:xfrm>
          <a:prstGeom prst="rect">
            <a:avLst/>
          </a:prstGeom>
          <a:noFill/>
        </p:spPr>
        <p:txBody>
          <a:bodyPr wrap="none" lIns="91322" tIns="45661" rIns="91322" bIns="45661" rtlCol="0">
            <a:spAutoFit/>
          </a:bodyPr>
          <a:lstStyle/>
          <a:p>
            <a:pPr eaLnBrk="1" fontAlgn="auto" hangingPunct="1">
              <a:spcBef>
                <a:spcPts val="0"/>
              </a:spcBef>
              <a:spcAft>
                <a:spcPts val="0"/>
              </a:spcAft>
            </a:pPr>
            <a:r>
              <a:rPr kumimoji="0" lang="en-US" altLang="zh-TW" sz="2400" b="1" dirty="0">
                <a:solidFill>
                  <a:srgbClr val="FFFF00"/>
                </a:solidFill>
                <a:latin typeface="Arial Narrow"/>
                <a:ea typeface="文鼎中圓"/>
              </a:rPr>
              <a:t>3</a:t>
            </a:r>
            <a:endParaRPr kumimoji="0" lang="zh-TW" altLang="en-US" sz="2400" b="1" dirty="0">
              <a:solidFill>
                <a:srgbClr val="FFFF00"/>
              </a:solidFill>
              <a:latin typeface="Arial Narrow"/>
              <a:ea typeface="文鼎中圓"/>
            </a:endParaRPr>
          </a:p>
        </p:txBody>
      </p:sp>
      <p:sp>
        <p:nvSpPr>
          <p:cNvPr id="22" name="文字方塊 21"/>
          <p:cNvSpPr txBox="1"/>
          <p:nvPr/>
        </p:nvSpPr>
        <p:spPr>
          <a:xfrm>
            <a:off x="10859254" y="5329149"/>
            <a:ext cx="325492" cy="461546"/>
          </a:xfrm>
          <a:prstGeom prst="rect">
            <a:avLst/>
          </a:prstGeom>
          <a:noFill/>
        </p:spPr>
        <p:txBody>
          <a:bodyPr wrap="none" lIns="91322" tIns="45661" rIns="91322" bIns="45661" rtlCol="0">
            <a:spAutoFit/>
          </a:bodyPr>
          <a:lstStyle/>
          <a:p>
            <a:pPr eaLnBrk="1" fontAlgn="auto" hangingPunct="1">
              <a:spcBef>
                <a:spcPts val="0"/>
              </a:spcBef>
              <a:spcAft>
                <a:spcPts val="0"/>
              </a:spcAft>
            </a:pPr>
            <a:r>
              <a:rPr kumimoji="0" lang="en-US" altLang="zh-TW" sz="2400" b="1" dirty="0">
                <a:solidFill>
                  <a:srgbClr val="FFFF00"/>
                </a:solidFill>
                <a:latin typeface="Arial Narrow"/>
                <a:ea typeface="文鼎中圓"/>
              </a:rPr>
              <a:t>4</a:t>
            </a:r>
            <a:endParaRPr kumimoji="0" lang="zh-TW" altLang="en-US" sz="2400" b="1" dirty="0">
              <a:solidFill>
                <a:srgbClr val="FFFF00"/>
              </a:solidFill>
              <a:latin typeface="Arial Narrow"/>
              <a:ea typeface="文鼎中圓"/>
            </a:endParaRPr>
          </a:p>
        </p:txBody>
      </p:sp>
      <p:sp>
        <p:nvSpPr>
          <p:cNvPr id="30" name="Rectangle 79"/>
          <p:cNvSpPr>
            <a:spLocks noChangeArrowheads="1"/>
          </p:cNvSpPr>
          <p:nvPr/>
        </p:nvSpPr>
        <p:spPr bwMode="auto">
          <a:xfrm>
            <a:off x="2063553" y="2924961"/>
            <a:ext cx="4704523" cy="2253697"/>
          </a:xfrm>
          <a:prstGeom prst="rect">
            <a:avLst/>
          </a:prstGeom>
          <a:noFill/>
          <a:ln w="635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22" tIns="45661" rIns="91322" bIns="45661" anchor="ctr"/>
          <a:lstStyle>
            <a:lvl1pPr algn="l" eaLnBrk="0" hangingPunct="0">
              <a:spcBef>
                <a:spcPct val="20000"/>
              </a:spcBef>
              <a:buClr>
                <a:schemeClr val="hlink"/>
              </a:buClr>
              <a:buSzPct val="75000"/>
              <a:buFont typeface="Wingdings" pitchFamily="2" charset="2"/>
              <a:buChar char="l"/>
              <a:defRPr kumimoji="1" sz="3200">
                <a:solidFill>
                  <a:schemeClr val="tx1"/>
                </a:solidFill>
                <a:latin typeface="Arial" pitchFamily="34" charset="0"/>
                <a:ea typeface="新細明體" pitchFamily="18" charset="-120"/>
              </a:defRPr>
            </a:lvl1pPr>
            <a:lvl2pPr marL="742950" indent="-285750" algn="l" eaLnBrk="0" hangingPunct="0">
              <a:spcBef>
                <a:spcPct val="20000"/>
              </a:spcBef>
              <a:buClr>
                <a:schemeClr val="tx2"/>
              </a:buClr>
              <a:buSzPct val="75000"/>
              <a:buFont typeface="Wingdings" pitchFamily="2" charset="2"/>
              <a:buChar char="l"/>
              <a:defRPr kumimoji="1" sz="2800">
                <a:solidFill>
                  <a:schemeClr val="tx1"/>
                </a:solidFill>
                <a:latin typeface="Arial" pitchFamily="34" charset="0"/>
                <a:ea typeface="新細明體" pitchFamily="18" charset="-120"/>
              </a:defRPr>
            </a:lvl2pPr>
            <a:lvl3pPr marL="1143000" indent="-228600" algn="l" eaLnBrk="0" hangingPunct="0">
              <a:spcBef>
                <a:spcPct val="20000"/>
              </a:spcBef>
              <a:buClr>
                <a:schemeClr val="accent2"/>
              </a:buClr>
              <a:buSzPct val="75000"/>
              <a:buFont typeface="Wingdings" pitchFamily="2" charset="2"/>
              <a:buChar char="l"/>
              <a:defRPr kumimoji="1" sz="2400">
                <a:solidFill>
                  <a:schemeClr val="tx1"/>
                </a:solidFill>
                <a:latin typeface="Arial" pitchFamily="34" charset="0"/>
                <a:ea typeface="新細明體" pitchFamily="18" charset="-120"/>
              </a:defRPr>
            </a:lvl3pPr>
            <a:lvl4pPr marL="1600200" indent="-228600" algn="l" eaLnBrk="0" hangingPunct="0">
              <a:spcBef>
                <a:spcPct val="20000"/>
              </a:spcBef>
              <a:buClr>
                <a:schemeClr val="folHlink"/>
              </a:buClr>
              <a:buSzPct val="75000"/>
              <a:buFont typeface="Wingdings" pitchFamily="2" charset="2"/>
              <a:buChar char="l"/>
              <a:defRPr kumimoji="1" sz="2000">
                <a:solidFill>
                  <a:schemeClr val="tx1"/>
                </a:solidFill>
                <a:latin typeface="Arial" pitchFamily="34" charset="0"/>
                <a:ea typeface="新細明體" pitchFamily="18" charset="-120"/>
              </a:defRPr>
            </a:lvl4pPr>
            <a:lvl5pPr marL="2057400" indent="-228600" algn="l" eaLnBrk="0" hangingPunct="0">
              <a:spcBef>
                <a:spcPct val="20000"/>
              </a:spcBef>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9pPr>
          </a:lstStyle>
          <a:p>
            <a:pPr algn="ctr" eaLnBrk="1" fontAlgn="auto" hangingPunct="1">
              <a:spcBef>
                <a:spcPct val="0"/>
              </a:spcBef>
              <a:spcAft>
                <a:spcPts val="0"/>
              </a:spcAft>
              <a:buClrTx/>
              <a:buSzTx/>
              <a:buFont typeface="Wingdings" pitchFamily="2" charset="2"/>
              <a:buNone/>
            </a:pPr>
            <a:endParaRPr lang="zh-TW" altLang="en-US" sz="1800">
              <a:solidFill>
                <a:prstClr val="white"/>
              </a:solidFill>
              <a:ea typeface="標楷體" pitchFamily="65" charset="-120"/>
            </a:endParaRPr>
          </a:p>
        </p:txBody>
      </p:sp>
      <p:sp>
        <p:nvSpPr>
          <p:cNvPr id="31" name="Rectangle 79"/>
          <p:cNvSpPr>
            <a:spLocks noChangeArrowheads="1"/>
          </p:cNvSpPr>
          <p:nvPr/>
        </p:nvSpPr>
        <p:spPr bwMode="auto">
          <a:xfrm>
            <a:off x="6763698" y="2924961"/>
            <a:ext cx="1580407" cy="2253697"/>
          </a:xfrm>
          <a:prstGeom prst="rect">
            <a:avLst/>
          </a:prstGeom>
          <a:noFill/>
          <a:ln w="635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22" tIns="45661" rIns="91322" bIns="45661" anchor="ctr"/>
          <a:lstStyle>
            <a:lvl1pPr algn="l" eaLnBrk="0" hangingPunct="0">
              <a:spcBef>
                <a:spcPct val="20000"/>
              </a:spcBef>
              <a:buClr>
                <a:schemeClr val="hlink"/>
              </a:buClr>
              <a:buSzPct val="75000"/>
              <a:buFont typeface="Wingdings" pitchFamily="2" charset="2"/>
              <a:buChar char="l"/>
              <a:defRPr kumimoji="1" sz="3200">
                <a:solidFill>
                  <a:schemeClr val="tx1"/>
                </a:solidFill>
                <a:latin typeface="Arial" pitchFamily="34" charset="0"/>
                <a:ea typeface="新細明體" pitchFamily="18" charset="-120"/>
              </a:defRPr>
            </a:lvl1pPr>
            <a:lvl2pPr marL="742950" indent="-285750" algn="l" eaLnBrk="0" hangingPunct="0">
              <a:spcBef>
                <a:spcPct val="20000"/>
              </a:spcBef>
              <a:buClr>
                <a:schemeClr val="tx2"/>
              </a:buClr>
              <a:buSzPct val="75000"/>
              <a:buFont typeface="Wingdings" pitchFamily="2" charset="2"/>
              <a:buChar char="l"/>
              <a:defRPr kumimoji="1" sz="2800">
                <a:solidFill>
                  <a:schemeClr val="tx1"/>
                </a:solidFill>
                <a:latin typeface="Arial" pitchFamily="34" charset="0"/>
                <a:ea typeface="新細明體" pitchFamily="18" charset="-120"/>
              </a:defRPr>
            </a:lvl2pPr>
            <a:lvl3pPr marL="1143000" indent="-228600" algn="l" eaLnBrk="0" hangingPunct="0">
              <a:spcBef>
                <a:spcPct val="20000"/>
              </a:spcBef>
              <a:buClr>
                <a:schemeClr val="accent2"/>
              </a:buClr>
              <a:buSzPct val="75000"/>
              <a:buFont typeface="Wingdings" pitchFamily="2" charset="2"/>
              <a:buChar char="l"/>
              <a:defRPr kumimoji="1" sz="2400">
                <a:solidFill>
                  <a:schemeClr val="tx1"/>
                </a:solidFill>
                <a:latin typeface="Arial" pitchFamily="34" charset="0"/>
                <a:ea typeface="新細明體" pitchFamily="18" charset="-120"/>
              </a:defRPr>
            </a:lvl3pPr>
            <a:lvl4pPr marL="1600200" indent="-228600" algn="l" eaLnBrk="0" hangingPunct="0">
              <a:spcBef>
                <a:spcPct val="20000"/>
              </a:spcBef>
              <a:buClr>
                <a:schemeClr val="folHlink"/>
              </a:buClr>
              <a:buSzPct val="75000"/>
              <a:buFont typeface="Wingdings" pitchFamily="2" charset="2"/>
              <a:buChar char="l"/>
              <a:defRPr kumimoji="1" sz="2000">
                <a:solidFill>
                  <a:schemeClr val="tx1"/>
                </a:solidFill>
                <a:latin typeface="Arial" pitchFamily="34" charset="0"/>
                <a:ea typeface="新細明體" pitchFamily="18" charset="-120"/>
              </a:defRPr>
            </a:lvl4pPr>
            <a:lvl5pPr marL="2057400" indent="-228600" algn="l" eaLnBrk="0" hangingPunct="0">
              <a:spcBef>
                <a:spcPct val="20000"/>
              </a:spcBef>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9pPr>
          </a:lstStyle>
          <a:p>
            <a:pPr algn="ctr" eaLnBrk="1" fontAlgn="auto" hangingPunct="1">
              <a:spcBef>
                <a:spcPct val="0"/>
              </a:spcBef>
              <a:spcAft>
                <a:spcPts val="0"/>
              </a:spcAft>
              <a:buClrTx/>
              <a:buSzTx/>
              <a:buFont typeface="Wingdings" pitchFamily="2" charset="2"/>
              <a:buNone/>
            </a:pPr>
            <a:endParaRPr lang="zh-TW" altLang="en-US" sz="1800">
              <a:solidFill>
                <a:prstClr val="white"/>
              </a:solidFill>
              <a:ea typeface="標楷體" pitchFamily="65" charset="-120"/>
            </a:endParaRPr>
          </a:p>
        </p:txBody>
      </p:sp>
      <p:sp>
        <p:nvSpPr>
          <p:cNvPr id="32" name="Rectangle 79"/>
          <p:cNvSpPr>
            <a:spLocks noChangeArrowheads="1"/>
          </p:cNvSpPr>
          <p:nvPr/>
        </p:nvSpPr>
        <p:spPr bwMode="auto">
          <a:xfrm>
            <a:off x="8344090" y="2924961"/>
            <a:ext cx="2326649" cy="2253697"/>
          </a:xfrm>
          <a:prstGeom prst="rect">
            <a:avLst/>
          </a:prstGeom>
          <a:noFill/>
          <a:ln w="635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22" tIns="45661" rIns="91322" bIns="45661" anchor="ctr"/>
          <a:lstStyle>
            <a:lvl1pPr algn="l" eaLnBrk="0" hangingPunct="0">
              <a:spcBef>
                <a:spcPct val="20000"/>
              </a:spcBef>
              <a:buClr>
                <a:schemeClr val="hlink"/>
              </a:buClr>
              <a:buSzPct val="75000"/>
              <a:buFont typeface="Wingdings" pitchFamily="2" charset="2"/>
              <a:buChar char="l"/>
              <a:defRPr kumimoji="1" sz="3200">
                <a:solidFill>
                  <a:schemeClr val="tx1"/>
                </a:solidFill>
                <a:latin typeface="Arial" pitchFamily="34" charset="0"/>
                <a:ea typeface="新細明體" pitchFamily="18" charset="-120"/>
              </a:defRPr>
            </a:lvl1pPr>
            <a:lvl2pPr marL="742950" indent="-285750" algn="l" eaLnBrk="0" hangingPunct="0">
              <a:spcBef>
                <a:spcPct val="20000"/>
              </a:spcBef>
              <a:buClr>
                <a:schemeClr val="tx2"/>
              </a:buClr>
              <a:buSzPct val="75000"/>
              <a:buFont typeface="Wingdings" pitchFamily="2" charset="2"/>
              <a:buChar char="l"/>
              <a:defRPr kumimoji="1" sz="2800">
                <a:solidFill>
                  <a:schemeClr val="tx1"/>
                </a:solidFill>
                <a:latin typeface="Arial" pitchFamily="34" charset="0"/>
                <a:ea typeface="新細明體" pitchFamily="18" charset="-120"/>
              </a:defRPr>
            </a:lvl2pPr>
            <a:lvl3pPr marL="1143000" indent="-228600" algn="l" eaLnBrk="0" hangingPunct="0">
              <a:spcBef>
                <a:spcPct val="20000"/>
              </a:spcBef>
              <a:buClr>
                <a:schemeClr val="accent2"/>
              </a:buClr>
              <a:buSzPct val="75000"/>
              <a:buFont typeface="Wingdings" pitchFamily="2" charset="2"/>
              <a:buChar char="l"/>
              <a:defRPr kumimoji="1" sz="2400">
                <a:solidFill>
                  <a:schemeClr val="tx1"/>
                </a:solidFill>
                <a:latin typeface="Arial" pitchFamily="34" charset="0"/>
                <a:ea typeface="新細明體" pitchFamily="18" charset="-120"/>
              </a:defRPr>
            </a:lvl3pPr>
            <a:lvl4pPr marL="1600200" indent="-228600" algn="l" eaLnBrk="0" hangingPunct="0">
              <a:spcBef>
                <a:spcPct val="20000"/>
              </a:spcBef>
              <a:buClr>
                <a:schemeClr val="folHlink"/>
              </a:buClr>
              <a:buSzPct val="75000"/>
              <a:buFont typeface="Wingdings" pitchFamily="2" charset="2"/>
              <a:buChar char="l"/>
              <a:defRPr kumimoji="1" sz="2000">
                <a:solidFill>
                  <a:schemeClr val="tx1"/>
                </a:solidFill>
                <a:latin typeface="Arial" pitchFamily="34" charset="0"/>
                <a:ea typeface="新細明體" pitchFamily="18" charset="-120"/>
              </a:defRPr>
            </a:lvl4pPr>
            <a:lvl5pPr marL="2057400" indent="-228600" algn="l" eaLnBrk="0" hangingPunct="0">
              <a:spcBef>
                <a:spcPct val="20000"/>
              </a:spcBef>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9pPr>
          </a:lstStyle>
          <a:p>
            <a:pPr algn="ctr" eaLnBrk="1" fontAlgn="auto" hangingPunct="1">
              <a:spcBef>
                <a:spcPct val="0"/>
              </a:spcBef>
              <a:spcAft>
                <a:spcPts val="0"/>
              </a:spcAft>
              <a:buClrTx/>
              <a:buSzTx/>
              <a:buFont typeface="Wingdings" pitchFamily="2" charset="2"/>
              <a:buNone/>
            </a:pPr>
            <a:endParaRPr lang="zh-TW" altLang="en-US" sz="1800">
              <a:solidFill>
                <a:prstClr val="white"/>
              </a:solidFill>
              <a:ea typeface="標楷體" pitchFamily="65" charset="-120"/>
            </a:endParaRPr>
          </a:p>
        </p:txBody>
      </p:sp>
      <p:sp>
        <p:nvSpPr>
          <p:cNvPr id="33" name="Rectangle 79"/>
          <p:cNvSpPr>
            <a:spLocks noChangeArrowheads="1"/>
          </p:cNvSpPr>
          <p:nvPr/>
        </p:nvSpPr>
        <p:spPr bwMode="auto">
          <a:xfrm>
            <a:off x="10670740" y="2924960"/>
            <a:ext cx="811357" cy="2253699"/>
          </a:xfrm>
          <a:prstGeom prst="rect">
            <a:avLst/>
          </a:prstGeom>
          <a:noFill/>
          <a:ln w="635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22" tIns="45661" rIns="91322" bIns="45661" anchor="ctr"/>
          <a:lstStyle>
            <a:lvl1pPr algn="l" eaLnBrk="0" hangingPunct="0">
              <a:spcBef>
                <a:spcPct val="20000"/>
              </a:spcBef>
              <a:buClr>
                <a:schemeClr val="hlink"/>
              </a:buClr>
              <a:buSzPct val="75000"/>
              <a:buFont typeface="Wingdings" pitchFamily="2" charset="2"/>
              <a:buChar char="l"/>
              <a:defRPr kumimoji="1" sz="3200">
                <a:solidFill>
                  <a:schemeClr val="tx1"/>
                </a:solidFill>
                <a:latin typeface="Arial" pitchFamily="34" charset="0"/>
                <a:ea typeface="新細明體" pitchFamily="18" charset="-120"/>
              </a:defRPr>
            </a:lvl1pPr>
            <a:lvl2pPr marL="742950" indent="-285750" algn="l" eaLnBrk="0" hangingPunct="0">
              <a:spcBef>
                <a:spcPct val="20000"/>
              </a:spcBef>
              <a:buClr>
                <a:schemeClr val="tx2"/>
              </a:buClr>
              <a:buSzPct val="75000"/>
              <a:buFont typeface="Wingdings" pitchFamily="2" charset="2"/>
              <a:buChar char="l"/>
              <a:defRPr kumimoji="1" sz="2800">
                <a:solidFill>
                  <a:schemeClr val="tx1"/>
                </a:solidFill>
                <a:latin typeface="Arial" pitchFamily="34" charset="0"/>
                <a:ea typeface="新細明體" pitchFamily="18" charset="-120"/>
              </a:defRPr>
            </a:lvl2pPr>
            <a:lvl3pPr marL="1143000" indent="-228600" algn="l" eaLnBrk="0" hangingPunct="0">
              <a:spcBef>
                <a:spcPct val="20000"/>
              </a:spcBef>
              <a:buClr>
                <a:schemeClr val="accent2"/>
              </a:buClr>
              <a:buSzPct val="75000"/>
              <a:buFont typeface="Wingdings" pitchFamily="2" charset="2"/>
              <a:buChar char="l"/>
              <a:defRPr kumimoji="1" sz="2400">
                <a:solidFill>
                  <a:schemeClr val="tx1"/>
                </a:solidFill>
                <a:latin typeface="Arial" pitchFamily="34" charset="0"/>
                <a:ea typeface="新細明體" pitchFamily="18" charset="-120"/>
              </a:defRPr>
            </a:lvl3pPr>
            <a:lvl4pPr marL="1600200" indent="-228600" algn="l" eaLnBrk="0" hangingPunct="0">
              <a:spcBef>
                <a:spcPct val="20000"/>
              </a:spcBef>
              <a:buClr>
                <a:schemeClr val="folHlink"/>
              </a:buClr>
              <a:buSzPct val="75000"/>
              <a:buFont typeface="Wingdings" pitchFamily="2" charset="2"/>
              <a:buChar char="l"/>
              <a:defRPr kumimoji="1" sz="2000">
                <a:solidFill>
                  <a:schemeClr val="tx1"/>
                </a:solidFill>
                <a:latin typeface="Arial" pitchFamily="34" charset="0"/>
                <a:ea typeface="新細明體" pitchFamily="18" charset="-120"/>
              </a:defRPr>
            </a:lvl4pPr>
            <a:lvl5pPr marL="2057400" indent="-228600" algn="l" eaLnBrk="0" hangingPunct="0">
              <a:spcBef>
                <a:spcPct val="20000"/>
              </a:spcBef>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9pPr>
          </a:lstStyle>
          <a:p>
            <a:pPr algn="ctr" eaLnBrk="1" fontAlgn="auto" hangingPunct="1">
              <a:spcBef>
                <a:spcPct val="0"/>
              </a:spcBef>
              <a:spcAft>
                <a:spcPts val="0"/>
              </a:spcAft>
              <a:buClrTx/>
              <a:buSzTx/>
              <a:buFont typeface="Wingdings" pitchFamily="2" charset="2"/>
              <a:buNone/>
            </a:pPr>
            <a:endParaRPr lang="zh-TW" altLang="en-US" sz="1800">
              <a:solidFill>
                <a:prstClr val="white"/>
              </a:solidFill>
              <a:ea typeface="標楷體" pitchFamily="65" charset="-120"/>
            </a:endParaRPr>
          </a:p>
        </p:txBody>
      </p:sp>
    </p:spTree>
    <p:extLst>
      <p:ext uri="{BB962C8B-B14F-4D97-AF65-F5344CB8AC3E}">
        <p14:creationId xmlns:p14="http://schemas.microsoft.com/office/powerpoint/2010/main" val="1217050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6" grpId="0"/>
      <p:bldP spid="20" grpId="0"/>
      <p:bldP spid="21" grpId="0"/>
      <p:bldP spid="22" grpId="0"/>
      <p:bldP spid="30" grpId="0" animBg="1"/>
      <p:bldP spid="31" grpId="0" animBg="1"/>
      <p:bldP spid="32" grpId="0" animBg="1"/>
      <p:bldP spid="3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53432" y="-99392"/>
            <a:ext cx="10368000" cy="1143000"/>
          </a:xfrm>
        </p:spPr>
        <p:txBody>
          <a:bodyPr/>
          <a:lstStyle/>
          <a:p>
            <a:r>
              <a:rPr lang="zh-TW" altLang="en-US" b="1" dirty="0">
                <a:solidFill>
                  <a:srgbClr val="FFFF00"/>
                </a:solidFill>
                <a:effectLst/>
              </a:rPr>
              <a:t>選填</a:t>
            </a:r>
            <a:r>
              <a:rPr lang="zh-TW" altLang="en-US" b="1" dirty="0" smtClean="0">
                <a:solidFill>
                  <a:srgbClr val="FFFF00"/>
                </a:solidFill>
                <a:effectLst/>
              </a:rPr>
              <a:t>志願序提醒</a:t>
            </a:r>
            <a:endParaRPr lang="zh-TW" altLang="en-US" dirty="0">
              <a:solidFill>
                <a:srgbClr val="FFFF00"/>
              </a:solidFill>
              <a:effectLst/>
            </a:endParaRPr>
          </a:p>
        </p:txBody>
      </p:sp>
      <p:sp>
        <p:nvSpPr>
          <p:cNvPr id="3" name="內容版面配置區 2"/>
          <p:cNvSpPr>
            <a:spLocks noGrp="1"/>
          </p:cNvSpPr>
          <p:nvPr>
            <p:ph idx="1"/>
          </p:nvPr>
        </p:nvSpPr>
        <p:spPr>
          <a:xfrm>
            <a:off x="732632" y="836726"/>
            <a:ext cx="10273141" cy="3240359"/>
          </a:xfrm>
        </p:spPr>
        <p:txBody>
          <a:bodyPr>
            <a:normAutofit/>
          </a:bodyPr>
          <a:lstStyle/>
          <a:p>
            <a:r>
              <a:rPr lang="zh-TW" altLang="en-US" dirty="0"/>
              <a:t>職業類</a:t>
            </a:r>
            <a:r>
              <a:rPr lang="zh-TW" altLang="en-US" dirty="0" smtClean="0"/>
              <a:t>科同一</a:t>
            </a:r>
            <a:r>
              <a:rPr lang="zh-TW" altLang="en-US" dirty="0"/>
              <a:t>職群、連續選填，視為同一志願序計分</a:t>
            </a:r>
            <a:endParaRPr lang="en-US" altLang="zh-TW" dirty="0"/>
          </a:p>
        </p:txBody>
      </p:sp>
      <p:graphicFrame>
        <p:nvGraphicFramePr>
          <p:cNvPr id="4" name="表格 3"/>
          <p:cNvGraphicFramePr>
            <a:graphicFrameLocks noGrp="1"/>
          </p:cNvGraphicFramePr>
          <p:nvPr>
            <p:extLst>
              <p:ext uri="{D42A27DB-BD31-4B8C-83A1-F6EECF244321}">
                <p14:modId xmlns:p14="http://schemas.microsoft.com/office/powerpoint/2010/main" val="4144906008"/>
              </p:ext>
            </p:extLst>
          </p:nvPr>
        </p:nvGraphicFramePr>
        <p:xfrm>
          <a:off x="1218040" y="1903603"/>
          <a:ext cx="10273133" cy="3309676"/>
        </p:xfrm>
        <a:graphic>
          <a:graphicData uri="http://schemas.openxmlformats.org/drawingml/2006/table">
            <a:tbl>
              <a:tblPr firstRow="1" bandRow="1">
                <a:tableStyleId>{5940675A-B579-460E-94D1-54222C63F5DA}</a:tableStyleId>
              </a:tblPr>
              <a:tblGrid>
                <a:gridCol w="790241"/>
                <a:gridCol w="790241"/>
                <a:gridCol w="790241"/>
                <a:gridCol w="790241"/>
                <a:gridCol w="790241"/>
                <a:gridCol w="790241"/>
                <a:gridCol w="790241"/>
                <a:gridCol w="790241"/>
                <a:gridCol w="790241"/>
                <a:gridCol w="790241"/>
                <a:gridCol w="790241"/>
                <a:gridCol w="790241"/>
                <a:gridCol w="790241"/>
              </a:tblGrid>
              <a:tr h="1007336">
                <a:tc>
                  <a:txBody>
                    <a:bodyPr/>
                    <a:lstStyle/>
                    <a:p>
                      <a:pPr algn="ctr"/>
                      <a:r>
                        <a:rPr lang="zh-TW" altLang="en-US" sz="2800" b="1" dirty="0" smtClean="0">
                          <a:latin typeface="文鼎中圓" panose="020B0609010101010101" pitchFamily="49" charset="-120"/>
                          <a:ea typeface="文鼎中圓" panose="020B0609010101010101" pitchFamily="49" charset="-120"/>
                        </a:rPr>
                        <a:t>志願</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800" b="1" dirty="0" smtClean="0">
                          <a:latin typeface="文鼎中圓" panose="020B0609010101010101" pitchFamily="49" charset="-120"/>
                          <a:ea typeface="文鼎中圓" panose="020B0609010101010101" pitchFamily="49" charset="-120"/>
                        </a:rPr>
                        <a:t>1</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800" b="1" dirty="0" smtClean="0">
                          <a:latin typeface="文鼎中圓" panose="020B0609010101010101" pitchFamily="49" charset="-120"/>
                          <a:ea typeface="文鼎中圓" panose="020B0609010101010101" pitchFamily="49" charset="-120"/>
                        </a:rPr>
                        <a:t>2</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800" b="1" dirty="0" smtClean="0">
                          <a:latin typeface="文鼎中圓" panose="020B0609010101010101" pitchFamily="49" charset="-120"/>
                          <a:ea typeface="文鼎中圓" panose="020B0609010101010101" pitchFamily="49" charset="-120"/>
                        </a:rPr>
                        <a:t>3</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800" b="1" dirty="0" smtClean="0">
                          <a:latin typeface="文鼎中圓" panose="020B0609010101010101" pitchFamily="49" charset="-120"/>
                          <a:ea typeface="文鼎中圓" panose="020B0609010101010101" pitchFamily="49" charset="-120"/>
                        </a:rPr>
                        <a:t>4</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800" b="1" dirty="0" smtClean="0">
                          <a:latin typeface="文鼎中圓" panose="020B0609010101010101" pitchFamily="49" charset="-120"/>
                          <a:ea typeface="文鼎中圓" panose="020B0609010101010101" pitchFamily="49" charset="-120"/>
                        </a:rPr>
                        <a:t>5</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800" b="1" dirty="0" smtClean="0">
                          <a:latin typeface="文鼎中圓" panose="020B0609010101010101" pitchFamily="49" charset="-120"/>
                          <a:ea typeface="文鼎中圓" panose="020B0609010101010101" pitchFamily="49" charset="-120"/>
                        </a:rPr>
                        <a:t>6</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800" b="1" dirty="0" smtClean="0">
                          <a:latin typeface="文鼎中圓" panose="020B0609010101010101" pitchFamily="49" charset="-120"/>
                          <a:ea typeface="文鼎中圓" panose="020B0609010101010101" pitchFamily="49" charset="-120"/>
                        </a:rPr>
                        <a:t>7</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800" b="1" dirty="0" smtClean="0">
                          <a:latin typeface="文鼎中圓" panose="020B0609010101010101" pitchFamily="49" charset="-120"/>
                          <a:ea typeface="文鼎中圓" panose="020B0609010101010101" pitchFamily="49" charset="-120"/>
                        </a:rPr>
                        <a:t>8</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800" b="1" dirty="0" smtClean="0">
                          <a:latin typeface="文鼎中圓" panose="020B0609010101010101" pitchFamily="49" charset="-120"/>
                          <a:ea typeface="文鼎中圓" panose="020B0609010101010101" pitchFamily="49" charset="-120"/>
                        </a:rPr>
                        <a:t>9</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800" b="1" dirty="0" smtClean="0">
                          <a:latin typeface="文鼎中圓" panose="020B0609010101010101" pitchFamily="49" charset="-120"/>
                          <a:ea typeface="文鼎中圓" panose="020B0609010101010101" pitchFamily="49" charset="-120"/>
                        </a:rPr>
                        <a:t>10</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800" b="1" dirty="0" smtClean="0">
                          <a:latin typeface="文鼎中圓" panose="020B0609010101010101" pitchFamily="49" charset="-120"/>
                          <a:ea typeface="文鼎中圓" panose="020B0609010101010101" pitchFamily="49" charset="-120"/>
                        </a:rPr>
                        <a:t>11</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2800" b="1" dirty="0" smtClean="0">
                          <a:latin typeface="文鼎中圓" panose="020B0609010101010101" pitchFamily="49" charset="-120"/>
                          <a:ea typeface="文鼎中圓" panose="020B0609010101010101" pitchFamily="49" charset="-120"/>
                        </a:rPr>
                        <a:t>12</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r>
              <a:tr h="2302340">
                <a:tc>
                  <a:txBody>
                    <a:bodyPr/>
                    <a:lstStyle/>
                    <a:p>
                      <a:pPr algn="ctr"/>
                      <a:r>
                        <a:rPr lang="zh-TW" altLang="en-US" sz="2800" b="1" dirty="0" smtClean="0">
                          <a:latin typeface="文鼎中圓" panose="020B0609010101010101" pitchFamily="49" charset="-120"/>
                          <a:ea typeface="文鼎中圓" panose="020B0609010101010101" pitchFamily="49" charset="-120"/>
                        </a:rPr>
                        <a:t>學校科系</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zh-TW" altLang="en-US" sz="2800" b="1" dirty="0" smtClean="0">
                          <a:latin typeface="文鼎中圓" panose="020B0609010101010101" pitchFamily="49" charset="-120"/>
                          <a:ea typeface="文鼎中圓" panose="020B0609010101010101" pitchFamily="49" charset="-120"/>
                        </a:rPr>
                        <a:t>壢商國貿科</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zh-TW" altLang="en-US" sz="2800" b="1" dirty="0" smtClean="0">
                          <a:latin typeface="文鼎中圓" panose="020B0609010101010101" pitchFamily="49" charset="-120"/>
                          <a:ea typeface="文鼎中圓" panose="020B0609010101010101" pitchFamily="49" charset="-120"/>
                        </a:rPr>
                        <a:t>壢商商經科</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zh-TW" altLang="en-US" sz="2800" b="1" dirty="0" smtClean="0">
                          <a:solidFill>
                            <a:schemeClr val="tx1"/>
                          </a:solidFill>
                          <a:latin typeface="文鼎中圓" panose="020B0609010101010101" pitchFamily="49" charset="-120"/>
                          <a:ea typeface="文鼎中圓" panose="020B0609010101010101" pitchFamily="49" charset="-120"/>
                        </a:rPr>
                        <a:t>壢家資處科</a:t>
                      </a:r>
                      <a:endParaRPr lang="zh-TW" altLang="en-US" sz="2800" b="1" dirty="0">
                        <a:solidFill>
                          <a:schemeClr val="tx1"/>
                        </a:solidFill>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zh-TW" altLang="en-US" sz="2800" b="1" dirty="0" smtClean="0">
                          <a:solidFill>
                            <a:srgbClr val="FFFF00"/>
                          </a:solidFill>
                          <a:latin typeface="文鼎中圓" panose="020B0609010101010101" pitchFamily="49" charset="-120"/>
                          <a:ea typeface="文鼎中圓" panose="020B0609010101010101" pitchFamily="49" charset="-120"/>
                        </a:rPr>
                        <a:t>育達資訊科</a:t>
                      </a:r>
                      <a:endParaRPr lang="zh-TW" altLang="en-US" sz="2800" b="1" dirty="0">
                        <a:solidFill>
                          <a:srgbClr val="FFFF00"/>
                        </a:solidFill>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zh-TW" altLang="en-US" sz="2800" b="1" dirty="0" smtClean="0">
                          <a:solidFill>
                            <a:schemeClr val="tx1"/>
                          </a:solidFill>
                          <a:latin typeface="文鼎中圓" panose="020B0609010101010101" pitchFamily="49" charset="-120"/>
                          <a:ea typeface="文鼎中圓" panose="020B0609010101010101" pitchFamily="49" charset="-120"/>
                        </a:rPr>
                        <a:t>育達會計科</a:t>
                      </a:r>
                      <a:endParaRPr lang="zh-TW" altLang="en-US" sz="2800" b="1" dirty="0">
                        <a:solidFill>
                          <a:schemeClr val="tx1"/>
                        </a:solidFill>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zh-TW" altLang="en-US" sz="2800" b="1" dirty="0" smtClean="0">
                          <a:solidFill>
                            <a:schemeClr val="tx1"/>
                          </a:solidFill>
                          <a:latin typeface="文鼎中圓" panose="020B0609010101010101" pitchFamily="49" charset="-120"/>
                          <a:ea typeface="文鼎中圓" panose="020B0609010101010101" pitchFamily="49" charset="-120"/>
                        </a:rPr>
                        <a:t>育達商經科</a:t>
                      </a:r>
                      <a:endParaRPr lang="zh-TW" altLang="en-US" sz="2800" b="1" dirty="0">
                        <a:solidFill>
                          <a:schemeClr val="tx1"/>
                        </a:solidFill>
                        <a:latin typeface="文鼎中圓" panose="020B0609010101010101" pitchFamily="49" charset="-120"/>
                        <a:ea typeface="文鼎中圓" panose="020B0609010101010101" pitchFamily="49" charset="-120"/>
                      </a:endParaRPr>
                    </a:p>
                  </a:txBody>
                  <a:tcPr marL="96000" marR="96000" marT="72000" marB="72000" anchor="ctr"/>
                </a:tc>
                <a:tc>
                  <a:txBody>
                    <a:bodyPr/>
                    <a:lstStyle/>
                    <a:p>
                      <a:pPr marL="0" algn="ctr" defTabSz="914400" rtl="0" eaLnBrk="1" latinLnBrk="0" hangingPunct="1"/>
                      <a:r>
                        <a:rPr lang="zh-TW" altLang="en-US" sz="2800" b="1" kern="1200" dirty="0" smtClean="0">
                          <a:solidFill>
                            <a:schemeClr val="tx1"/>
                          </a:solidFill>
                          <a:latin typeface="文鼎中圓" panose="020B0609010101010101" pitchFamily="49" charset="-120"/>
                          <a:ea typeface="文鼎中圓" panose="020B0609010101010101" pitchFamily="49" charset="-120"/>
                          <a:cs typeface="+mn-cs"/>
                        </a:rPr>
                        <a:t>育達廣設科</a:t>
                      </a:r>
                      <a:endParaRPr lang="zh-TW" altLang="en-US" sz="2800" b="1" kern="1200" dirty="0">
                        <a:solidFill>
                          <a:schemeClr val="tx1"/>
                        </a:solidFill>
                        <a:latin typeface="文鼎中圓" panose="020B0609010101010101" pitchFamily="49" charset="-120"/>
                        <a:ea typeface="文鼎中圓" panose="020B0609010101010101" pitchFamily="49" charset="-120"/>
                        <a:cs typeface="+mn-cs"/>
                      </a:endParaRPr>
                    </a:p>
                  </a:txBody>
                  <a:tcPr marL="96000" marR="96000" marT="72000" marB="72000" anchor="ctr"/>
                </a:tc>
                <a:tc>
                  <a:txBody>
                    <a:bodyPr/>
                    <a:lstStyle/>
                    <a:p>
                      <a:pPr marL="0" algn="ctr" defTabSz="914400" rtl="0" eaLnBrk="1" latinLnBrk="0" hangingPunct="1"/>
                      <a:r>
                        <a:rPr lang="zh-TW" altLang="en-US" sz="2800" b="1" kern="1200" dirty="0" smtClean="0">
                          <a:solidFill>
                            <a:schemeClr val="tx1"/>
                          </a:solidFill>
                          <a:latin typeface="文鼎中圓" panose="020B0609010101010101" pitchFamily="49" charset="-120"/>
                          <a:ea typeface="文鼎中圓" panose="020B0609010101010101" pitchFamily="49" charset="-120"/>
                          <a:cs typeface="+mn-cs"/>
                        </a:rPr>
                        <a:t>育達多媒體</a:t>
                      </a:r>
                      <a:endParaRPr lang="zh-TW" altLang="en-US" sz="2800" b="1" kern="1200" dirty="0">
                        <a:solidFill>
                          <a:schemeClr val="tx1"/>
                        </a:solidFill>
                        <a:latin typeface="文鼎中圓" panose="020B0609010101010101" pitchFamily="49" charset="-120"/>
                        <a:ea typeface="文鼎中圓" panose="020B0609010101010101" pitchFamily="49" charset="-120"/>
                        <a:cs typeface="+mn-cs"/>
                      </a:endParaRPr>
                    </a:p>
                  </a:txBody>
                  <a:tcPr marL="96000" marR="96000" marT="72000" marB="72000" anchor="ctr"/>
                </a:tc>
                <a:tc>
                  <a:txBody>
                    <a:bodyPr/>
                    <a:lstStyle/>
                    <a:p>
                      <a:pPr algn="ctr"/>
                      <a:r>
                        <a:rPr lang="zh-TW" altLang="en-US" sz="2800" b="1" dirty="0" smtClean="0">
                          <a:latin typeface="文鼎中圓" panose="020B0609010101010101" pitchFamily="49" charset="-120"/>
                          <a:ea typeface="文鼎中圓" panose="020B0609010101010101" pitchFamily="49" charset="-120"/>
                        </a:rPr>
                        <a:t>育達幼保科</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zh-TW" altLang="en-US" sz="2800" b="1" dirty="0" smtClean="0">
                          <a:latin typeface="文鼎中圓" panose="020B0609010101010101" pitchFamily="49" charset="-120"/>
                          <a:ea typeface="文鼎中圓" panose="020B0609010101010101" pitchFamily="49" charset="-120"/>
                        </a:rPr>
                        <a:t>育達時尚科</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zh-TW" altLang="en-US" sz="2800" b="1" dirty="0" smtClean="0">
                          <a:latin typeface="文鼎中圓" panose="020B0609010101010101" pitchFamily="49" charset="-120"/>
                          <a:ea typeface="文鼎中圓" panose="020B0609010101010101" pitchFamily="49" charset="-120"/>
                        </a:rPr>
                        <a:t>壢家家政科</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zh-TW" altLang="en-US" sz="2800" b="1" dirty="0" smtClean="0">
                          <a:latin typeface="文鼎中圓" panose="020B0609010101010101" pitchFamily="49" charset="-120"/>
                          <a:ea typeface="文鼎中圓" panose="020B0609010101010101" pitchFamily="49" charset="-120"/>
                        </a:rPr>
                        <a:t>觀音化工科</a:t>
                      </a:r>
                      <a:endParaRPr lang="zh-TW" altLang="en-US" sz="2800" b="1" dirty="0">
                        <a:latin typeface="文鼎中圓" panose="020B0609010101010101" pitchFamily="49" charset="-120"/>
                        <a:ea typeface="文鼎中圓" panose="020B0609010101010101" pitchFamily="49" charset="-120"/>
                      </a:endParaRPr>
                    </a:p>
                  </a:txBody>
                  <a:tcPr marL="96000" marR="96000" marT="72000" marB="72000" anchor="ctr"/>
                </a:tc>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3682007601"/>
              </p:ext>
            </p:extLst>
          </p:nvPr>
        </p:nvGraphicFramePr>
        <p:xfrm>
          <a:off x="1199483" y="5832704"/>
          <a:ext cx="10273133" cy="908664"/>
        </p:xfrm>
        <a:graphic>
          <a:graphicData uri="http://schemas.openxmlformats.org/drawingml/2006/table">
            <a:tbl>
              <a:tblPr firstRow="1" bandRow="1">
                <a:tableStyleId>{5940675A-B579-460E-94D1-54222C63F5DA}</a:tableStyleId>
              </a:tblPr>
              <a:tblGrid>
                <a:gridCol w="790241"/>
                <a:gridCol w="790241"/>
                <a:gridCol w="790241"/>
                <a:gridCol w="790241"/>
                <a:gridCol w="790241"/>
                <a:gridCol w="790241"/>
                <a:gridCol w="790241"/>
                <a:gridCol w="790241"/>
                <a:gridCol w="790241"/>
                <a:gridCol w="790241"/>
                <a:gridCol w="790241"/>
                <a:gridCol w="790241"/>
                <a:gridCol w="790241"/>
              </a:tblGrid>
              <a:tr h="908664">
                <a:tc>
                  <a:txBody>
                    <a:bodyPr/>
                    <a:lstStyle/>
                    <a:p>
                      <a:pPr algn="ctr"/>
                      <a:r>
                        <a:rPr lang="zh-TW" altLang="en-US" sz="1800" b="1" dirty="0" smtClean="0">
                          <a:latin typeface="文鼎中圓" panose="020B0609010101010101" pitchFamily="49" charset="-120"/>
                          <a:ea typeface="文鼎中圓" panose="020B0609010101010101" pitchFamily="49" charset="-120"/>
                        </a:rPr>
                        <a:t>得分</a:t>
                      </a:r>
                      <a:endParaRPr lang="zh-TW" altLang="en-US" sz="1800" b="1" dirty="0">
                        <a:latin typeface="文鼎中圓" panose="020B0609010101010101" pitchFamily="49" charset="-120"/>
                        <a:ea typeface="文鼎中圓" panose="020B0609010101010101" pitchFamily="49" charset="-120"/>
                      </a:endParaRPr>
                    </a:p>
                  </a:txBody>
                  <a:tcPr marL="96000" marR="96000" marT="72000" marB="72000" anchor="ctr"/>
                </a:tc>
                <a:tc>
                  <a:txBody>
                    <a:bodyPr/>
                    <a:lstStyle/>
                    <a:p>
                      <a:pPr algn="ctr"/>
                      <a:r>
                        <a:rPr lang="en-US" altLang="zh-TW" sz="3200" b="1" dirty="0" smtClean="0">
                          <a:solidFill>
                            <a:schemeClr val="bg1"/>
                          </a:solidFill>
                          <a:latin typeface="文鼎中圓" panose="020B0609010101010101" pitchFamily="49" charset="-120"/>
                          <a:ea typeface="文鼎中圓" panose="020B0609010101010101" pitchFamily="49" charset="-120"/>
                        </a:rPr>
                        <a:t>15</a:t>
                      </a:r>
                      <a:endParaRPr lang="zh-TW" altLang="en-US" sz="32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0000"/>
                    </a:solidFill>
                  </a:tcPr>
                </a:tc>
                <a:tc>
                  <a:txBody>
                    <a:bodyPr/>
                    <a:lstStyle/>
                    <a:p>
                      <a:pPr algn="ctr"/>
                      <a:r>
                        <a:rPr lang="en-US" altLang="zh-TW" sz="3200" b="1" dirty="0" smtClean="0">
                          <a:solidFill>
                            <a:schemeClr val="bg1"/>
                          </a:solidFill>
                          <a:latin typeface="文鼎中圓" panose="020B0609010101010101" pitchFamily="49" charset="-120"/>
                          <a:ea typeface="文鼎中圓" panose="020B0609010101010101" pitchFamily="49" charset="-120"/>
                        </a:rPr>
                        <a:t>15</a:t>
                      </a:r>
                      <a:endParaRPr lang="zh-TW" altLang="en-US" sz="32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0000"/>
                    </a:solidFill>
                  </a:tcPr>
                </a:tc>
                <a:tc>
                  <a:txBody>
                    <a:bodyPr/>
                    <a:lstStyle/>
                    <a:p>
                      <a:pPr algn="ctr"/>
                      <a:r>
                        <a:rPr lang="en-US" altLang="zh-TW" sz="3200" b="1" dirty="0" smtClean="0">
                          <a:solidFill>
                            <a:schemeClr val="bg1"/>
                          </a:solidFill>
                          <a:latin typeface="文鼎中圓" panose="020B0609010101010101" pitchFamily="49" charset="-120"/>
                          <a:ea typeface="文鼎中圓" panose="020B0609010101010101" pitchFamily="49" charset="-120"/>
                        </a:rPr>
                        <a:t>15</a:t>
                      </a:r>
                      <a:endParaRPr lang="zh-TW" altLang="en-US" sz="32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0000"/>
                    </a:solidFill>
                  </a:tcPr>
                </a:tc>
                <a:tc>
                  <a:txBody>
                    <a:bodyPr/>
                    <a:lstStyle/>
                    <a:p>
                      <a:pPr algn="ctr"/>
                      <a:r>
                        <a:rPr lang="en-US" altLang="zh-TW" sz="3200" b="1" dirty="0" smtClean="0">
                          <a:solidFill>
                            <a:schemeClr val="bg1"/>
                          </a:solidFill>
                          <a:latin typeface="文鼎中圓" panose="020B0609010101010101" pitchFamily="49" charset="-120"/>
                          <a:ea typeface="文鼎中圓" panose="020B0609010101010101" pitchFamily="49" charset="-120"/>
                        </a:rPr>
                        <a:t>15</a:t>
                      </a:r>
                      <a:endParaRPr lang="zh-TW" altLang="en-US" sz="32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0000"/>
                    </a:solidFill>
                  </a:tcPr>
                </a:tc>
                <a:tc>
                  <a:txBody>
                    <a:bodyPr/>
                    <a:lstStyle/>
                    <a:p>
                      <a:pPr algn="ctr"/>
                      <a:r>
                        <a:rPr lang="en-US" altLang="zh-TW" sz="3200" b="1" dirty="0" smtClean="0">
                          <a:solidFill>
                            <a:schemeClr val="bg1"/>
                          </a:solidFill>
                          <a:latin typeface="文鼎中圓" panose="020B0609010101010101" pitchFamily="49" charset="-120"/>
                          <a:ea typeface="文鼎中圓" panose="020B0609010101010101" pitchFamily="49" charset="-120"/>
                        </a:rPr>
                        <a:t>15</a:t>
                      </a:r>
                      <a:endParaRPr lang="zh-TW" altLang="en-US" sz="32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0000"/>
                    </a:solidFill>
                  </a:tcPr>
                </a:tc>
                <a:tc>
                  <a:txBody>
                    <a:bodyPr/>
                    <a:lstStyle/>
                    <a:p>
                      <a:pPr algn="ctr"/>
                      <a:r>
                        <a:rPr lang="en-US" altLang="zh-TW" sz="3200" b="1" dirty="0" smtClean="0">
                          <a:solidFill>
                            <a:schemeClr val="bg1"/>
                          </a:solidFill>
                          <a:latin typeface="文鼎中圓" panose="020B0609010101010101" pitchFamily="49" charset="-120"/>
                          <a:ea typeface="文鼎中圓" panose="020B0609010101010101" pitchFamily="49" charset="-120"/>
                        </a:rPr>
                        <a:t>15</a:t>
                      </a:r>
                      <a:endParaRPr lang="zh-TW" altLang="en-US" sz="32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0000"/>
                    </a:solidFill>
                  </a:tcPr>
                </a:tc>
                <a:tc>
                  <a:txBody>
                    <a:bodyPr/>
                    <a:lstStyle/>
                    <a:p>
                      <a:pPr algn="ctr"/>
                      <a:r>
                        <a:rPr lang="en-US" altLang="zh-TW" sz="3200" b="1" dirty="0" smtClean="0">
                          <a:solidFill>
                            <a:schemeClr val="bg1"/>
                          </a:solidFill>
                          <a:latin typeface="文鼎中圓" panose="020B0609010101010101" pitchFamily="49" charset="-120"/>
                          <a:ea typeface="文鼎中圓" panose="020B0609010101010101" pitchFamily="49" charset="-120"/>
                        </a:rPr>
                        <a:t>12</a:t>
                      </a:r>
                      <a:endParaRPr lang="zh-TW" altLang="en-US" sz="32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FF00"/>
                    </a:solidFill>
                  </a:tcPr>
                </a:tc>
                <a:tc>
                  <a:txBody>
                    <a:bodyPr/>
                    <a:lstStyle/>
                    <a:p>
                      <a:pPr algn="ctr"/>
                      <a:r>
                        <a:rPr lang="en-US" altLang="zh-TW" sz="3200" b="1" dirty="0" smtClean="0">
                          <a:solidFill>
                            <a:schemeClr val="bg1"/>
                          </a:solidFill>
                          <a:latin typeface="文鼎中圓" panose="020B0609010101010101" pitchFamily="49" charset="-120"/>
                          <a:ea typeface="文鼎中圓" panose="020B0609010101010101" pitchFamily="49" charset="-120"/>
                        </a:rPr>
                        <a:t>12</a:t>
                      </a:r>
                      <a:endParaRPr lang="zh-TW" altLang="en-US" sz="32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FF00"/>
                    </a:solidFill>
                  </a:tcPr>
                </a:tc>
                <a:tc>
                  <a:txBody>
                    <a:bodyPr/>
                    <a:lstStyle/>
                    <a:p>
                      <a:pPr algn="ctr"/>
                      <a:r>
                        <a:rPr lang="en-US" altLang="zh-TW" sz="3200" b="1" dirty="0" smtClean="0">
                          <a:solidFill>
                            <a:schemeClr val="bg1"/>
                          </a:solidFill>
                          <a:latin typeface="文鼎中圓" panose="020B0609010101010101" pitchFamily="49" charset="-120"/>
                          <a:ea typeface="文鼎中圓" panose="020B0609010101010101" pitchFamily="49" charset="-120"/>
                        </a:rPr>
                        <a:t>12</a:t>
                      </a:r>
                      <a:endParaRPr lang="zh-TW" altLang="en-US" sz="32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FF00"/>
                    </a:solidFill>
                  </a:tcPr>
                </a:tc>
                <a:tc>
                  <a:txBody>
                    <a:bodyPr/>
                    <a:lstStyle/>
                    <a:p>
                      <a:pPr algn="ctr"/>
                      <a:r>
                        <a:rPr lang="en-US" altLang="zh-TW" sz="3200" b="1" dirty="0" smtClean="0">
                          <a:solidFill>
                            <a:schemeClr val="bg1"/>
                          </a:solidFill>
                          <a:latin typeface="文鼎中圓" panose="020B0609010101010101" pitchFamily="49" charset="-120"/>
                          <a:ea typeface="文鼎中圓" panose="020B0609010101010101" pitchFamily="49" charset="-120"/>
                        </a:rPr>
                        <a:t>12</a:t>
                      </a:r>
                      <a:endParaRPr lang="zh-TW" altLang="en-US" sz="32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FF00"/>
                    </a:solidFill>
                  </a:tcPr>
                </a:tc>
                <a:tc>
                  <a:txBody>
                    <a:bodyPr/>
                    <a:lstStyle/>
                    <a:p>
                      <a:pPr algn="ctr"/>
                      <a:r>
                        <a:rPr lang="en-US" altLang="zh-TW" sz="3200" b="1" dirty="0" smtClean="0">
                          <a:solidFill>
                            <a:schemeClr val="bg1"/>
                          </a:solidFill>
                          <a:latin typeface="文鼎中圓" panose="020B0609010101010101" pitchFamily="49" charset="-120"/>
                          <a:ea typeface="文鼎中圓" panose="020B0609010101010101" pitchFamily="49" charset="-120"/>
                        </a:rPr>
                        <a:t>12</a:t>
                      </a:r>
                      <a:endParaRPr lang="zh-TW" altLang="en-US" sz="32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FF00"/>
                    </a:solidFill>
                  </a:tcPr>
                </a:tc>
                <a:tc>
                  <a:txBody>
                    <a:bodyPr/>
                    <a:lstStyle/>
                    <a:p>
                      <a:pPr algn="ctr"/>
                      <a:r>
                        <a:rPr lang="en-US" altLang="zh-TW" sz="3200" b="1" dirty="0" smtClean="0">
                          <a:solidFill>
                            <a:schemeClr val="bg1"/>
                          </a:solidFill>
                          <a:latin typeface="文鼎中圓" panose="020B0609010101010101" pitchFamily="49" charset="-120"/>
                          <a:ea typeface="文鼎中圓" panose="020B0609010101010101" pitchFamily="49" charset="-120"/>
                        </a:rPr>
                        <a:t>12</a:t>
                      </a:r>
                      <a:endParaRPr lang="zh-TW" altLang="en-US" sz="3200" b="1" dirty="0">
                        <a:solidFill>
                          <a:schemeClr val="bg1"/>
                        </a:solidFill>
                        <a:latin typeface="文鼎中圓" panose="020B0609010101010101" pitchFamily="49" charset="-120"/>
                        <a:ea typeface="文鼎中圓" panose="020B0609010101010101" pitchFamily="49" charset="-120"/>
                      </a:endParaRPr>
                    </a:p>
                  </a:txBody>
                  <a:tcPr marL="96000" marR="96000" marT="72000" marB="72000" anchor="ctr">
                    <a:solidFill>
                      <a:srgbClr val="FFFF00"/>
                    </a:solidFill>
                  </a:tcPr>
                </a:tc>
              </a:tr>
            </a:tbl>
          </a:graphicData>
        </a:graphic>
      </p:graphicFrame>
      <p:sp>
        <p:nvSpPr>
          <p:cNvPr id="11" name="手繪多邊形 10"/>
          <p:cNvSpPr/>
          <p:nvPr/>
        </p:nvSpPr>
        <p:spPr bwMode="auto">
          <a:xfrm>
            <a:off x="2032008" y="5304300"/>
            <a:ext cx="2202096" cy="120165"/>
          </a:xfrm>
          <a:custGeom>
            <a:avLst/>
            <a:gdLst>
              <a:gd name="connsiteX0" fmla="*/ 0 w 521971"/>
              <a:gd name="connsiteY0" fmla="*/ 26803 h 190622"/>
              <a:gd name="connsiteX1" fmla="*/ 286603 w 521971"/>
              <a:gd name="connsiteY1" fmla="*/ 190577 h 190622"/>
              <a:gd name="connsiteX2" fmla="*/ 504968 w 521971"/>
              <a:gd name="connsiteY2" fmla="*/ 13156 h 190622"/>
              <a:gd name="connsiteX3" fmla="*/ 491320 w 521971"/>
              <a:gd name="connsiteY3" fmla="*/ 26803 h 190622"/>
            </a:gdLst>
            <a:ahLst/>
            <a:cxnLst>
              <a:cxn ang="0">
                <a:pos x="connsiteX0" y="connsiteY0"/>
              </a:cxn>
              <a:cxn ang="0">
                <a:pos x="connsiteX1" y="connsiteY1"/>
              </a:cxn>
              <a:cxn ang="0">
                <a:pos x="connsiteX2" y="connsiteY2"/>
              </a:cxn>
              <a:cxn ang="0">
                <a:pos x="connsiteX3" y="connsiteY3"/>
              </a:cxn>
            </a:cxnLst>
            <a:rect l="l" t="t" r="r" b="b"/>
            <a:pathLst>
              <a:path w="521971" h="190622">
                <a:moveTo>
                  <a:pt x="0" y="26803"/>
                </a:moveTo>
                <a:cubicBezTo>
                  <a:pt x="101221" y="109827"/>
                  <a:pt x="202442" y="192852"/>
                  <a:pt x="286603" y="190577"/>
                </a:cubicBezTo>
                <a:cubicBezTo>
                  <a:pt x="370764" y="188302"/>
                  <a:pt x="470849" y="40452"/>
                  <a:pt x="504968" y="13156"/>
                </a:cubicBezTo>
                <a:cubicBezTo>
                  <a:pt x="539087" y="-14140"/>
                  <a:pt x="515203" y="6331"/>
                  <a:pt x="491320" y="26803"/>
                </a:cubicBezTo>
              </a:path>
            </a:pathLst>
          </a:custGeom>
          <a:no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2" tIns="45661" rIns="91322" bIns="45661" numCol="1" rtlCol="0" anchor="t" anchorCtr="0" compatLnSpc="1">
            <a:prstTxWarp prst="textNoShape">
              <a:avLst/>
            </a:prstTxWarp>
          </a:bodyPr>
          <a:lstStyle/>
          <a:p>
            <a:pPr eaLnBrk="1" hangingPunct="1"/>
            <a:endParaRPr kumimoji="0" lang="zh-TW" altLang="en-US" sz="1800">
              <a:solidFill>
                <a:prstClr val="white"/>
              </a:solidFill>
              <a:latin typeface="Arial" charset="0"/>
              <a:ea typeface="文鼎中圓"/>
            </a:endParaRPr>
          </a:p>
        </p:txBody>
      </p:sp>
      <p:sp>
        <p:nvSpPr>
          <p:cNvPr id="12" name="手繪多邊形 11"/>
          <p:cNvSpPr/>
          <p:nvPr/>
        </p:nvSpPr>
        <p:spPr bwMode="auto">
          <a:xfrm>
            <a:off x="7132681" y="5233823"/>
            <a:ext cx="929411" cy="140912"/>
          </a:xfrm>
          <a:custGeom>
            <a:avLst/>
            <a:gdLst>
              <a:gd name="connsiteX0" fmla="*/ 0 w 521971"/>
              <a:gd name="connsiteY0" fmla="*/ 26803 h 190622"/>
              <a:gd name="connsiteX1" fmla="*/ 286603 w 521971"/>
              <a:gd name="connsiteY1" fmla="*/ 190577 h 190622"/>
              <a:gd name="connsiteX2" fmla="*/ 504968 w 521971"/>
              <a:gd name="connsiteY2" fmla="*/ 13156 h 190622"/>
              <a:gd name="connsiteX3" fmla="*/ 491320 w 521971"/>
              <a:gd name="connsiteY3" fmla="*/ 26803 h 190622"/>
            </a:gdLst>
            <a:ahLst/>
            <a:cxnLst>
              <a:cxn ang="0">
                <a:pos x="connsiteX0" y="connsiteY0"/>
              </a:cxn>
              <a:cxn ang="0">
                <a:pos x="connsiteX1" y="connsiteY1"/>
              </a:cxn>
              <a:cxn ang="0">
                <a:pos x="connsiteX2" y="connsiteY2"/>
              </a:cxn>
              <a:cxn ang="0">
                <a:pos x="connsiteX3" y="connsiteY3"/>
              </a:cxn>
            </a:cxnLst>
            <a:rect l="l" t="t" r="r" b="b"/>
            <a:pathLst>
              <a:path w="521971" h="190622">
                <a:moveTo>
                  <a:pt x="0" y="26803"/>
                </a:moveTo>
                <a:cubicBezTo>
                  <a:pt x="101221" y="109827"/>
                  <a:pt x="202442" y="192852"/>
                  <a:pt x="286603" y="190577"/>
                </a:cubicBezTo>
                <a:cubicBezTo>
                  <a:pt x="370764" y="188302"/>
                  <a:pt x="470849" y="40452"/>
                  <a:pt x="504968" y="13156"/>
                </a:cubicBezTo>
                <a:cubicBezTo>
                  <a:pt x="539087" y="-14140"/>
                  <a:pt x="515203" y="6331"/>
                  <a:pt x="491320" y="26803"/>
                </a:cubicBezTo>
              </a:path>
            </a:pathLst>
          </a:custGeom>
          <a:no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2" tIns="45661" rIns="91322" bIns="45661" numCol="1" rtlCol="0" anchor="t" anchorCtr="0" compatLnSpc="1">
            <a:prstTxWarp prst="textNoShape">
              <a:avLst/>
            </a:prstTxWarp>
          </a:bodyPr>
          <a:lstStyle/>
          <a:p>
            <a:pPr eaLnBrk="1" hangingPunct="1"/>
            <a:endParaRPr kumimoji="0" lang="zh-TW" altLang="en-US" sz="1800">
              <a:solidFill>
                <a:prstClr val="white"/>
              </a:solidFill>
              <a:latin typeface="Arial" charset="0"/>
              <a:ea typeface="文鼎中圓"/>
            </a:endParaRPr>
          </a:p>
        </p:txBody>
      </p:sp>
      <p:sp>
        <p:nvSpPr>
          <p:cNvPr id="13" name="手繪多邊形 12"/>
          <p:cNvSpPr/>
          <p:nvPr/>
        </p:nvSpPr>
        <p:spPr bwMode="auto">
          <a:xfrm>
            <a:off x="8643665" y="5268910"/>
            <a:ext cx="1659648" cy="155545"/>
          </a:xfrm>
          <a:custGeom>
            <a:avLst/>
            <a:gdLst>
              <a:gd name="connsiteX0" fmla="*/ 0 w 521971"/>
              <a:gd name="connsiteY0" fmla="*/ 26803 h 190622"/>
              <a:gd name="connsiteX1" fmla="*/ 286603 w 521971"/>
              <a:gd name="connsiteY1" fmla="*/ 190577 h 190622"/>
              <a:gd name="connsiteX2" fmla="*/ 504968 w 521971"/>
              <a:gd name="connsiteY2" fmla="*/ 13156 h 190622"/>
              <a:gd name="connsiteX3" fmla="*/ 491320 w 521971"/>
              <a:gd name="connsiteY3" fmla="*/ 26803 h 190622"/>
            </a:gdLst>
            <a:ahLst/>
            <a:cxnLst>
              <a:cxn ang="0">
                <a:pos x="connsiteX0" y="connsiteY0"/>
              </a:cxn>
              <a:cxn ang="0">
                <a:pos x="connsiteX1" y="connsiteY1"/>
              </a:cxn>
              <a:cxn ang="0">
                <a:pos x="connsiteX2" y="connsiteY2"/>
              </a:cxn>
              <a:cxn ang="0">
                <a:pos x="connsiteX3" y="connsiteY3"/>
              </a:cxn>
            </a:cxnLst>
            <a:rect l="l" t="t" r="r" b="b"/>
            <a:pathLst>
              <a:path w="521971" h="190622">
                <a:moveTo>
                  <a:pt x="0" y="26803"/>
                </a:moveTo>
                <a:cubicBezTo>
                  <a:pt x="101221" y="109827"/>
                  <a:pt x="202442" y="192852"/>
                  <a:pt x="286603" y="190577"/>
                </a:cubicBezTo>
                <a:cubicBezTo>
                  <a:pt x="370764" y="188302"/>
                  <a:pt x="470849" y="40452"/>
                  <a:pt x="504968" y="13156"/>
                </a:cubicBezTo>
                <a:cubicBezTo>
                  <a:pt x="539087" y="-14140"/>
                  <a:pt x="515203" y="6331"/>
                  <a:pt x="491320" y="26803"/>
                </a:cubicBezTo>
              </a:path>
            </a:pathLst>
          </a:custGeom>
          <a:no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2" tIns="45661" rIns="91322" bIns="45661" numCol="1" rtlCol="0" anchor="t" anchorCtr="0" compatLnSpc="1">
            <a:prstTxWarp prst="textNoShape">
              <a:avLst/>
            </a:prstTxWarp>
          </a:bodyPr>
          <a:lstStyle/>
          <a:p>
            <a:pPr eaLnBrk="1" hangingPunct="1"/>
            <a:endParaRPr kumimoji="0" lang="zh-TW" altLang="en-US" sz="1800">
              <a:solidFill>
                <a:prstClr val="white"/>
              </a:solidFill>
              <a:latin typeface="Arial" charset="0"/>
              <a:ea typeface="文鼎中圓"/>
            </a:endParaRPr>
          </a:p>
        </p:txBody>
      </p:sp>
      <p:sp>
        <p:nvSpPr>
          <p:cNvPr id="16" name="文字方塊 15"/>
          <p:cNvSpPr txBox="1"/>
          <p:nvPr/>
        </p:nvSpPr>
        <p:spPr>
          <a:xfrm>
            <a:off x="2946399" y="5334015"/>
            <a:ext cx="325492" cy="461546"/>
          </a:xfrm>
          <a:prstGeom prst="rect">
            <a:avLst/>
          </a:prstGeom>
          <a:noFill/>
        </p:spPr>
        <p:txBody>
          <a:bodyPr wrap="none" lIns="91322" tIns="45661" rIns="91322" bIns="45661" rtlCol="0">
            <a:spAutoFit/>
          </a:bodyPr>
          <a:lstStyle/>
          <a:p>
            <a:pPr eaLnBrk="1" fontAlgn="auto" hangingPunct="1">
              <a:spcBef>
                <a:spcPts val="0"/>
              </a:spcBef>
              <a:spcAft>
                <a:spcPts val="0"/>
              </a:spcAft>
            </a:pPr>
            <a:r>
              <a:rPr kumimoji="0" lang="en-US" altLang="zh-TW" sz="2400" b="1" dirty="0">
                <a:solidFill>
                  <a:srgbClr val="FFFF00"/>
                </a:solidFill>
                <a:latin typeface="Arial Narrow"/>
                <a:ea typeface="文鼎中圓"/>
              </a:rPr>
              <a:t>1</a:t>
            </a:r>
            <a:endParaRPr kumimoji="0" lang="zh-TW" altLang="en-US" sz="2400" b="1" dirty="0">
              <a:solidFill>
                <a:srgbClr val="FFFF00"/>
              </a:solidFill>
              <a:latin typeface="Arial Narrow"/>
              <a:ea typeface="文鼎中圓"/>
            </a:endParaRPr>
          </a:p>
        </p:txBody>
      </p:sp>
      <p:sp>
        <p:nvSpPr>
          <p:cNvPr id="20" name="文字方塊 19"/>
          <p:cNvSpPr txBox="1"/>
          <p:nvPr/>
        </p:nvSpPr>
        <p:spPr>
          <a:xfrm>
            <a:off x="4572000" y="5304701"/>
            <a:ext cx="325492" cy="461546"/>
          </a:xfrm>
          <a:prstGeom prst="rect">
            <a:avLst/>
          </a:prstGeom>
          <a:noFill/>
        </p:spPr>
        <p:txBody>
          <a:bodyPr wrap="none" lIns="91322" tIns="45661" rIns="91322" bIns="45661" rtlCol="0">
            <a:spAutoFit/>
          </a:bodyPr>
          <a:lstStyle/>
          <a:p>
            <a:pPr eaLnBrk="1" fontAlgn="auto" hangingPunct="1">
              <a:spcBef>
                <a:spcPts val="0"/>
              </a:spcBef>
              <a:spcAft>
                <a:spcPts val="0"/>
              </a:spcAft>
            </a:pPr>
            <a:r>
              <a:rPr kumimoji="0" lang="en-US" altLang="zh-TW" sz="2400" b="1" dirty="0">
                <a:solidFill>
                  <a:srgbClr val="FFFF00"/>
                </a:solidFill>
                <a:latin typeface="Arial Narrow"/>
                <a:ea typeface="文鼎中圓"/>
              </a:rPr>
              <a:t>2</a:t>
            </a:r>
            <a:endParaRPr kumimoji="0" lang="zh-TW" altLang="en-US" sz="2400" b="1" dirty="0">
              <a:solidFill>
                <a:srgbClr val="FFFF00"/>
              </a:solidFill>
              <a:latin typeface="Arial Narrow"/>
              <a:ea typeface="文鼎中圓"/>
            </a:endParaRPr>
          </a:p>
        </p:txBody>
      </p:sp>
      <p:sp>
        <p:nvSpPr>
          <p:cNvPr id="21" name="文字方塊 20"/>
          <p:cNvSpPr txBox="1"/>
          <p:nvPr/>
        </p:nvSpPr>
        <p:spPr>
          <a:xfrm>
            <a:off x="5756316" y="5329566"/>
            <a:ext cx="325492" cy="461546"/>
          </a:xfrm>
          <a:prstGeom prst="rect">
            <a:avLst/>
          </a:prstGeom>
          <a:noFill/>
        </p:spPr>
        <p:txBody>
          <a:bodyPr wrap="none" lIns="91322" tIns="45661" rIns="91322" bIns="45661" rtlCol="0">
            <a:spAutoFit/>
          </a:bodyPr>
          <a:lstStyle/>
          <a:p>
            <a:pPr eaLnBrk="1" fontAlgn="auto" hangingPunct="1">
              <a:spcBef>
                <a:spcPts val="0"/>
              </a:spcBef>
              <a:spcAft>
                <a:spcPts val="0"/>
              </a:spcAft>
            </a:pPr>
            <a:r>
              <a:rPr kumimoji="0" lang="en-US" altLang="zh-TW" sz="2400" b="1" dirty="0">
                <a:solidFill>
                  <a:srgbClr val="FFFF00"/>
                </a:solidFill>
                <a:latin typeface="Arial Narrow"/>
                <a:ea typeface="文鼎中圓"/>
              </a:rPr>
              <a:t>3</a:t>
            </a:r>
            <a:endParaRPr kumimoji="0" lang="zh-TW" altLang="en-US" sz="2400" b="1" dirty="0">
              <a:solidFill>
                <a:srgbClr val="FFFF00"/>
              </a:solidFill>
              <a:latin typeface="Arial Narrow"/>
              <a:ea typeface="文鼎中圓"/>
            </a:endParaRPr>
          </a:p>
        </p:txBody>
      </p:sp>
      <p:sp>
        <p:nvSpPr>
          <p:cNvPr id="22" name="文字方塊 21"/>
          <p:cNvSpPr txBox="1"/>
          <p:nvPr/>
        </p:nvSpPr>
        <p:spPr>
          <a:xfrm>
            <a:off x="7315200" y="5334015"/>
            <a:ext cx="325492" cy="461546"/>
          </a:xfrm>
          <a:prstGeom prst="rect">
            <a:avLst/>
          </a:prstGeom>
          <a:noFill/>
        </p:spPr>
        <p:txBody>
          <a:bodyPr wrap="none" lIns="91322" tIns="45661" rIns="91322" bIns="45661" rtlCol="0">
            <a:spAutoFit/>
          </a:bodyPr>
          <a:lstStyle/>
          <a:p>
            <a:pPr eaLnBrk="1" fontAlgn="auto" hangingPunct="1">
              <a:spcBef>
                <a:spcPts val="0"/>
              </a:spcBef>
              <a:spcAft>
                <a:spcPts val="0"/>
              </a:spcAft>
            </a:pPr>
            <a:r>
              <a:rPr kumimoji="0" lang="en-US" altLang="zh-TW" sz="2400" b="1" dirty="0">
                <a:solidFill>
                  <a:srgbClr val="FFFF00"/>
                </a:solidFill>
                <a:latin typeface="Arial Narrow"/>
                <a:ea typeface="文鼎中圓"/>
              </a:rPr>
              <a:t>4</a:t>
            </a:r>
            <a:endParaRPr kumimoji="0" lang="zh-TW" altLang="en-US" sz="2400" b="1" dirty="0">
              <a:solidFill>
                <a:srgbClr val="FFFF00"/>
              </a:solidFill>
              <a:latin typeface="Arial Narrow"/>
              <a:ea typeface="文鼎中圓"/>
            </a:endParaRPr>
          </a:p>
        </p:txBody>
      </p:sp>
      <p:sp>
        <p:nvSpPr>
          <p:cNvPr id="30" name="Rectangle 79"/>
          <p:cNvSpPr>
            <a:spLocks noChangeArrowheads="1"/>
          </p:cNvSpPr>
          <p:nvPr/>
        </p:nvSpPr>
        <p:spPr bwMode="auto">
          <a:xfrm>
            <a:off x="2032008" y="2924961"/>
            <a:ext cx="2352261" cy="2253697"/>
          </a:xfrm>
          <a:prstGeom prst="rect">
            <a:avLst/>
          </a:prstGeom>
          <a:noFill/>
          <a:ln w="635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22" tIns="45661" rIns="91322" bIns="45661" anchor="ctr"/>
          <a:lstStyle>
            <a:lvl1pPr algn="l" eaLnBrk="0" hangingPunct="0">
              <a:spcBef>
                <a:spcPct val="20000"/>
              </a:spcBef>
              <a:buClr>
                <a:schemeClr val="hlink"/>
              </a:buClr>
              <a:buSzPct val="75000"/>
              <a:buFont typeface="Wingdings" pitchFamily="2" charset="2"/>
              <a:buChar char="l"/>
              <a:defRPr kumimoji="1" sz="3200">
                <a:solidFill>
                  <a:schemeClr val="tx1"/>
                </a:solidFill>
                <a:latin typeface="Arial" pitchFamily="34" charset="0"/>
                <a:ea typeface="新細明體" pitchFamily="18" charset="-120"/>
              </a:defRPr>
            </a:lvl1pPr>
            <a:lvl2pPr marL="742950" indent="-285750" algn="l" eaLnBrk="0" hangingPunct="0">
              <a:spcBef>
                <a:spcPct val="20000"/>
              </a:spcBef>
              <a:buClr>
                <a:schemeClr val="tx2"/>
              </a:buClr>
              <a:buSzPct val="75000"/>
              <a:buFont typeface="Wingdings" pitchFamily="2" charset="2"/>
              <a:buChar char="l"/>
              <a:defRPr kumimoji="1" sz="2800">
                <a:solidFill>
                  <a:schemeClr val="tx1"/>
                </a:solidFill>
                <a:latin typeface="Arial" pitchFamily="34" charset="0"/>
                <a:ea typeface="新細明體" pitchFamily="18" charset="-120"/>
              </a:defRPr>
            </a:lvl2pPr>
            <a:lvl3pPr marL="1143000" indent="-228600" algn="l" eaLnBrk="0" hangingPunct="0">
              <a:spcBef>
                <a:spcPct val="20000"/>
              </a:spcBef>
              <a:buClr>
                <a:schemeClr val="accent2"/>
              </a:buClr>
              <a:buSzPct val="75000"/>
              <a:buFont typeface="Wingdings" pitchFamily="2" charset="2"/>
              <a:buChar char="l"/>
              <a:defRPr kumimoji="1" sz="2400">
                <a:solidFill>
                  <a:schemeClr val="tx1"/>
                </a:solidFill>
                <a:latin typeface="Arial" pitchFamily="34" charset="0"/>
                <a:ea typeface="新細明體" pitchFamily="18" charset="-120"/>
              </a:defRPr>
            </a:lvl3pPr>
            <a:lvl4pPr marL="1600200" indent="-228600" algn="l" eaLnBrk="0" hangingPunct="0">
              <a:spcBef>
                <a:spcPct val="20000"/>
              </a:spcBef>
              <a:buClr>
                <a:schemeClr val="folHlink"/>
              </a:buClr>
              <a:buSzPct val="75000"/>
              <a:buFont typeface="Wingdings" pitchFamily="2" charset="2"/>
              <a:buChar char="l"/>
              <a:defRPr kumimoji="1" sz="2000">
                <a:solidFill>
                  <a:schemeClr val="tx1"/>
                </a:solidFill>
                <a:latin typeface="Arial" pitchFamily="34" charset="0"/>
                <a:ea typeface="新細明體" pitchFamily="18" charset="-120"/>
              </a:defRPr>
            </a:lvl4pPr>
            <a:lvl5pPr marL="2057400" indent="-228600" algn="l" eaLnBrk="0" hangingPunct="0">
              <a:spcBef>
                <a:spcPct val="20000"/>
              </a:spcBef>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9pPr>
          </a:lstStyle>
          <a:p>
            <a:pPr algn="ctr" eaLnBrk="1" fontAlgn="auto" hangingPunct="1">
              <a:spcBef>
                <a:spcPct val="0"/>
              </a:spcBef>
              <a:spcAft>
                <a:spcPts val="0"/>
              </a:spcAft>
              <a:buClrTx/>
              <a:buSzTx/>
              <a:buFont typeface="Wingdings" pitchFamily="2" charset="2"/>
              <a:buNone/>
            </a:pPr>
            <a:endParaRPr lang="zh-TW" altLang="en-US" sz="1800">
              <a:solidFill>
                <a:prstClr val="white"/>
              </a:solidFill>
              <a:ea typeface="標楷體" pitchFamily="65" charset="-120"/>
            </a:endParaRPr>
          </a:p>
        </p:txBody>
      </p:sp>
      <p:sp>
        <p:nvSpPr>
          <p:cNvPr id="31" name="Rectangle 79"/>
          <p:cNvSpPr>
            <a:spLocks noChangeArrowheads="1"/>
          </p:cNvSpPr>
          <p:nvPr/>
        </p:nvSpPr>
        <p:spPr bwMode="auto">
          <a:xfrm>
            <a:off x="6763698" y="2924961"/>
            <a:ext cx="1580407" cy="2253697"/>
          </a:xfrm>
          <a:prstGeom prst="rect">
            <a:avLst/>
          </a:prstGeom>
          <a:noFill/>
          <a:ln w="635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22" tIns="45661" rIns="91322" bIns="45661" anchor="ctr"/>
          <a:lstStyle>
            <a:lvl1pPr algn="l" eaLnBrk="0" hangingPunct="0">
              <a:spcBef>
                <a:spcPct val="20000"/>
              </a:spcBef>
              <a:buClr>
                <a:schemeClr val="hlink"/>
              </a:buClr>
              <a:buSzPct val="75000"/>
              <a:buFont typeface="Wingdings" pitchFamily="2" charset="2"/>
              <a:buChar char="l"/>
              <a:defRPr kumimoji="1" sz="3200">
                <a:solidFill>
                  <a:schemeClr val="tx1"/>
                </a:solidFill>
                <a:latin typeface="Arial" pitchFamily="34" charset="0"/>
                <a:ea typeface="新細明體" pitchFamily="18" charset="-120"/>
              </a:defRPr>
            </a:lvl1pPr>
            <a:lvl2pPr marL="742950" indent="-285750" algn="l" eaLnBrk="0" hangingPunct="0">
              <a:spcBef>
                <a:spcPct val="20000"/>
              </a:spcBef>
              <a:buClr>
                <a:schemeClr val="tx2"/>
              </a:buClr>
              <a:buSzPct val="75000"/>
              <a:buFont typeface="Wingdings" pitchFamily="2" charset="2"/>
              <a:buChar char="l"/>
              <a:defRPr kumimoji="1" sz="2800">
                <a:solidFill>
                  <a:schemeClr val="tx1"/>
                </a:solidFill>
                <a:latin typeface="Arial" pitchFamily="34" charset="0"/>
                <a:ea typeface="新細明體" pitchFamily="18" charset="-120"/>
              </a:defRPr>
            </a:lvl2pPr>
            <a:lvl3pPr marL="1143000" indent="-228600" algn="l" eaLnBrk="0" hangingPunct="0">
              <a:spcBef>
                <a:spcPct val="20000"/>
              </a:spcBef>
              <a:buClr>
                <a:schemeClr val="accent2"/>
              </a:buClr>
              <a:buSzPct val="75000"/>
              <a:buFont typeface="Wingdings" pitchFamily="2" charset="2"/>
              <a:buChar char="l"/>
              <a:defRPr kumimoji="1" sz="2400">
                <a:solidFill>
                  <a:schemeClr val="tx1"/>
                </a:solidFill>
                <a:latin typeface="Arial" pitchFamily="34" charset="0"/>
                <a:ea typeface="新細明體" pitchFamily="18" charset="-120"/>
              </a:defRPr>
            </a:lvl3pPr>
            <a:lvl4pPr marL="1600200" indent="-228600" algn="l" eaLnBrk="0" hangingPunct="0">
              <a:spcBef>
                <a:spcPct val="20000"/>
              </a:spcBef>
              <a:buClr>
                <a:schemeClr val="folHlink"/>
              </a:buClr>
              <a:buSzPct val="75000"/>
              <a:buFont typeface="Wingdings" pitchFamily="2" charset="2"/>
              <a:buChar char="l"/>
              <a:defRPr kumimoji="1" sz="2000">
                <a:solidFill>
                  <a:schemeClr val="tx1"/>
                </a:solidFill>
                <a:latin typeface="Arial" pitchFamily="34" charset="0"/>
                <a:ea typeface="新細明體" pitchFamily="18" charset="-120"/>
              </a:defRPr>
            </a:lvl4pPr>
            <a:lvl5pPr marL="2057400" indent="-228600" algn="l" eaLnBrk="0" hangingPunct="0">
              <a:spcBef>
                <a:spcPct val="20000"/>
              </a:spcBef>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9pPr>
          </a:lstStyle>
          <a:p>
            <a:pPr algn="ctr" eaLnBrk="1" fontAlgn="auto" hangingPunct="1">
              <a:spcBef>
                <a:spcPct val="0"/>
              </a:spcBef>
              <a:spcAft>
                <a:spcPts val="0"/>
              </a:spcAft>
              <a:buClrTx/>
              <a:buSzTx/>
              <a:buFont typeface="Wingdings" pitchFamily="2" charset="2"/>
              <a:buNone/>
            </a:pPr>
            <a:endParaRPr lang="zh-TW" altLang="en-US" sz="1800">
              <a:solidFill>
                <a:prstClr val="white"/>
              </a:solidFill>
              <a:ea typeface="標楷體" pitchFamily="65" charset="-120"/>
            </a:endParaRPr>
          </a:p>
        </p:txBody>
      </p:sp>
      <p:sp>
        <p:nvSpPr>
          <p:cNvPr id="32" name="Rectangle 79"/>
          <p:cNvSpPr>
            <a:spLocks noChangeArrowheads="1"/>
          </p:cNvSpPr>
          <p:nvPr/>
        </p:nvSpPr>
        <p:spPr bwMode="auto">
          <a:xfrm>
            <a:off x="8344090" y="2924961"/>
            <a:ext cx="2326649" cy="2253697"/>
          </a:xfrm>
          <a:prstGeom prst="rect">
            <a:avLst/>
          </a:prstGeom>
          <a:noFill/>
          <a:ln w="635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22" tIns="45661" rIns="91322" bIns="45661" anchor="ctr"/>
          <a:lstStyle>
            <a:lvl1pPr algn="l" eaLnBrk="0" hangingPunct="0">
              <a:spcBef>
                <a:spcPct val="20000"/>
              </a:spcBef>
              <a:buClr>
                <a:schemeClr val="hlink"/>
              </a:buClr>
              <a:buSzPct val="75000"/>
              <a:buFont typeface="Wingdings" pitchFamily="2" charset="2"/>
              <a:buChar char="l"/>
              <a:defRPr kumimoji="1" sz="3200">
                <a:solidFill>
                  <a:schemeClr val="tx1"/>
                </a:solidFill>
                <a:latin typeface="Arial" pitchFamily="34" charset="0"/>
                <a:ea typeface="新細明體" pitchFamily="18" charset="-120"/>
              </a:defRPr>
            </a:lvl1pPr>
            <a:lvl2pPr marL="742950" indent="-285750" algn="l" eaLnBrk="0" hangingPunct="0">
              <a:spcBef>
                <a:spcPct val="20000"/>
              </a:spcBef>
              <a:buClr>
                <a:schemeClr val="tx2"/>
              </a:buClr>
              <a:buSzPct val="75000"/>
              <a:buFont typeface="Wingdings" pitchFamily="2" charset="2"/>
              <a:buChar char="l"/>
              <a:defRPr kumimoji="1" sz="2800">
                <a:solidFill>
                  <a:schemeClr val="tx1"/>
                </a:solidFill>
                <a:latin typeface="Arial" pitchFamily="34" charset="0"/>
                <a:ea typeface="新細明體" pitchFamily="18" charset="-120"/>
              </a:defRPr>
            </a:lvl2pPr>
            <a:lvl3pPr marL="1143000" indent="-228600" algn="l" eaLnBrk="0" hangingPunct="0">
              <a:spcBef>
                <a:spcPct val="20000"/>
              </a:spcBef>
              <a:buClr>
                <a:schemeClr val="accent2"/>
              </a:buClr>
              <a:buSzPct val="75000"/>
              <a:buFont typeface="Wingdings" pitchFamily="2" charset="2"/>
              <a:buChar char="l"/>
              <a:defRPr kumimoji="1" sz="2400">
                <a:solidFill>
                  <a:schemeClr val="tx1"/>
                </a:solidFill>
                <a:latin typeface="Arial" pitchFamily="34" charset="0"/>
                <a:ea typeface="新細明體" pitchFamily="18" charset="-120"/>
              </a:defRPr>
            </a:lvl3pPr>
            <a:lvl4pPr marL="1600200" indent="-228600" algn="l" eaLnBrk="0" hangingPunct="0">
              <a:spcBef>
                <a:spcPct val="20000"/>
              </a:spcBef>
              <a:buClr>
                <a:schemeClr val="folHlink"/>
              </a:buClr>
              <a:buSzPct val="75000"/>
              <a:buFont typeface="Wingdings" pitchFamily="2" charset="2"/>
              <a:buChar char="l"/>
              <a:defRPr kumimoji="1" sz="2000">
                <a:solidFill>
                  <a:schemeClr val="tx1"/>
                </a:solidFill>
                <a:latin typeface="Arial" pitchFamily="34" charset="0"/>
                <a:ea typeface="新細明體" pitchFamily="18" charset="-120"/>
              </a:defRPr>
            </a:lvl4pPr>
            <a:lvl5pPr marL="2057400" indent="-228600" algn="l" eaLnBrk="0" hangingPunct="0">
              <a:spcBef>
                <a:spcPct val="20000"/>
              </a:spcBef>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9pPr>
          </a:lstStyle>
          <a:p>
            <a:pPr algn="ctr" eaLnBrk="1" fontAlgn="auto" hangingPunct="1">
              <a:spcBef>
                <a:spcPct val="0"/>
              </a:spcBef>
              <a:spcAft>
                <a:spcPts val="0"/>
              </a:spcAft>
              <a:buClrTx/>
              <a:buSzTx/>
              <a:buFont typeface="Wingdings" pitchFamily="2" charset="2"/>
              <a:buNone/>
            </a:pPr>
            <a:endParaRPr lang="zh-TW" altLang="en-US" sz="1800">
              <a:solidFill>
                <a:prstClr val="white"/>
              </a:solidFill>
              <a:ea typeface="標楷體" pitchFamily="65" charset="-120"/>
            </a:endParaRPr>
          </a:p>
        </p:txBody>
      </p:sp>
      <p:sp>
        <p:nvSpPr>
          <p:cNvPr id="33" name="Rectangle 79"/>
          <p:cNvSpPr>
            <a:spLocks noChangeArrowheads="1"/>
          </p:cNvSpPr>
          <p:nvPr/>
        </p:nvSpPr>
        <p:spPr bwMode="auto">
          <a:xfrm>
            <a:off x="10670740" y="2924960"/>
            <a:ext cx="811357" cy="2253699"/>
          </a:xfrm>
          <a:prstGeom prst="rect">
            <a:avLst/>
          </a:prstGeom>
          <a:noFill/>
          <a:ln w="635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22" tIns="45661" rIns="91322" bIns="45661" anchor="ctr"/>
          <a:lstStyle>
            <a:lvl1pPr algn="l" eaLnBrk="0" hangingPunct="0">
              <a:spcBef>
                <a:spcPct val="20000"/>
              </a:spcBef>
              <a:buClr>
                <a:schemeClr val="hlink"/>
              </a:buClr>
              <a:buSzPct val="75000"/>
              <a:buFont typeface="Wingdings" pitchFamily="2" charset="2"/>
              <a:buChar char="l"/>
              <a:defRPr kumimoji="1" sz="3200">
                <a:solidFill>
                  <a:schemeClr val="tx1"/>
                </a:solidFill>
                <a:latin typeface="Arial" pitchFamily="34" charset="0"/>
                <a:ea typeface="新細明體" pitchFamily="18" charset="-120"/>
              </a:defRPr>
            </a:lvl1pPr>
            <a:lvl2pPr marL="742950" indent="-285750" algn="l" eaLnBrk="0" hangingPunct="0">
              <a:spcBef>
                <a:spcPct val="20000"/>
              </a:spcBef>
              <a:buClr>
                <a:schemeClr val="tx2"/>
              </a:buClr>
              <a:buSzPct val="75000"/>
              <a:buFont typeface="Wingdings" pitchFamily="2" charset="2"/>
              <a:buChar char="l"/>
              <a:defRPr kumimoji="1" sz="2800">
                <a:solidFill>
                  <a:schemeClr val="tx1"/>
                </a:solidFill>
                <a:latin typeface="Arial" pitchFamily="34" charset="0"/>
                <a:ea typeface="新細明體" pitchFamily="18" charset="-120"/>
              </a:defRPr>
            </a:lvl2pPr>
            <a:lvl3pPr marL="1143000" indent="-228600" algn="l" eaLnBrk="0" hangingPunct="0">
              <a:spcBef>
                <a:spcPct val="20000"/>
              </a:spcBef>
              <a:buClr>
                <a:schemeClr val="accent2"/>
              </a:buClr>
              <a:buSzPct val="75000"/>
              <a:buFont typeface="Wingdings" pitchFamily="2" charset="2"/>
              <a:buChar char="l"/>
              <a:defRPr kumimoji="1" sz="2400">
                <a:solidFill>
                  <a:schemeClr val="tx1"/>
                </a:solidFill>
                <a:latin typeface="Arial" pitchFamily="34" charset="0"/>
                <a:ea typeface="新細明體" pitchFamily="18" charset="-120"/>
              </a:defRPr>
            </a:lvl3pPr>
            <a:lvl4pPr marL="1600200" indent="-228600" algn="l" eaLnBrk="0" hangingPunct="0">
              <a:spcBef>
                <a:spcPct val="20000"/>
              </a:spcBef>
              <a:buClr>
                <a:schemeClr val="folHlink"/>
              </a:buClr>
              <a:buSzPct val="75000"/>
              <a:buFont typeface="Wingdings" pitchFamily="2" charset="2"/>
              <a:buChar char="l"/>
              <a:defRPr kumimoji="1" sz="2000">
                <a:solidFill>
                  <a:schemeClr val="tx1"/>
                </a:solidFill>
                <a:latin typeface="Arial" pitchFamily="34" charset="0"/>
                <a:ea typeface="新細明體" pitchFamily="18" charset="-120"/>
              </a:defRPr>
            </a:lvl4pPr>
            <a:lvl5pPr marL="2057400" indent="-228600" algn="l" eaLnBrk="0" hangingPunct="0">
              <a:spcBef>
                <a:spcPct val="20000"/>
              </a:spcBef>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9pPr>
          </a:lstStyle>
          <a:p>
            <a:pPr algn="ctr" eaLnBrk="1" fontAlgn="auto" hangingPunct="1">
              <a:spcBef>
                <a:spcPct val="0"/>
              </a:spcBef>
              <a:spcAft>
                <a:spcPts val="0"/>
              </a:spcAft>
              <a:buClrTx/>
              <a:buSzTx/>
              <a:buFont typeface="Wingdings" pitchFamily="2" charset="2"/>
              <a:buNone/>
            </a:pPr>
            <a:endParaRPr lang="zh-TW" altLang="en-US" sz="1800">
              <a:solidFill>
                <a:prstClr val="white"/>
              </a:solidFill>
              <a:ea typeface="標楷體" pitchFamily="65" charset="-120"/>
            </a:endParaRPr>
          </a:p>
        </p:txBody>
      </p:sp>
      <p:sp>
        <p:nvSpPr>
          <p:cNvPr id="17" name="Rectangle 79"/>
          <p:cNvSpPr>
            <a:spLocks noChangeArrowheads="1"/>
          </p:cNvSpPr>
          <p:nvPr/>
        </p:nvSpPr>
        <p:spPr bwMode="auto">
          <a:xfrm>
            <a:off x="5183291" y="2924961"/>
            <a:ext cx="1580407" cy="2253697"/>
          </a:xfrm>
          <a:prstGeom prst="rect">
            <a:avLst/>
          </a:prstGeom>
          <a:noFill/>
          <a:ln w="635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22" tIns="45661" rIns="91322" bIns="45661" anchor="ctr"/>
          <a:lstStyle>
            <a:lvl1pPr algn="l" eaLnBrk="0" hangingPunct="0">
              <a:spcBef>
                <a:spcPct val="20000"/>
              </a:spcBef>
              <a:buClr>
                <a:schemeClr val="hlink"/>
              </a:buClr>
              <a:buSzPct val="75000"/>
              <a:buFont typeface="Wingdings" pitchFamily="2" charset="2"/>
              <a:buChar char="l"/>
              <a:defRPr kumimoji="1" sz="3200">
                <a:solidFill>
                  <a:schemeClr val="tx1"/>
                </a:solidFill>
                <a:latin typeface="Arial" pitchFamily="34" charset="0"/>
                <a:ea typeface="新細明體" pitchFamily="18" charset="-120"/>
              </a:defRPr>
            </a:lvl1pPr>
            <a:lvl2pPr marL="742950" indent="-285750" algn="l" eaLnBrk="0" hangingPunct="0">
              <a:spcBef>
                <a:spcPct val="20000"/>
              </a:spcBef>
              <a:buClr>
                <a:schemeClr val="tx2"/>
              </a:buClr>
              <a:buSzPct val="75000"/>
              <a:buFont typeface="Wingdings" pitchFamily="2" charset="2"/>
              <a:buChar char="l"/>
              <a:defRPr kumimoji="1" sz="2800">
                <a:solidFill>
                  <a:schemeClr val="tx1"/>
                </a:solidFill>
                <a:latin typeface="Arial" pitchFamily="34" charset="0"/>
                <a:ea typeface="新細明體" pitchFamily="18" charset="-120"/>
              </a:defRPr>
            </a:lvl2pPr>
            <a:lvl3pPr marL="1143000" indent="-228600" algn="l" eaLnBrk="0" hangingPunct="0">
              <a:spcBef>
                <a:spcPct val="20000"/>
              </a:spcBef>
              <a:buClr>
                <a:schemeClr val="accent2"/>
              </a:buClr>
              <a:buSzPct val="75000"/>
              <a:buFont typeface="Wingdings" pitchFamily="2" charset="2"/>
              <a:buChar char="l"/>
              <a:defRPr kumimoji="1" sz="2400">
                <a:solidFill>
                  <a:schemeClr val="tx1"/>
                </a:solidFill>
                <a:latin typeface="Arial" pitchFamily="34" charset="0"/>
                <a:ea typeface="新細明體" pitchFamily="18" charset="-120"/>
              </a:defRPr>
            </a:lvl3pPr>
            <a:lvl4pPr marL="1600200" indent="-228600" algn="l" eaLnBrk="0" hangingPunct="0">
              <a:spcBef>
                <a:spcPct val="20000"/>
              </a:spcBef>
              <a:buClr>
                <a:schemeClr val="folHlink"/>
              </a:buClr>
              <a:buSzPct val="75000"/>
              <a:buFont typeface="Wingdings" pitchFamily="2" charset="2"/>
              <a:buChar char="l"/>
              <a:defRPr kumimoji="1" sz="2000">
                <a:solidFill>
                  <a:schemeClr val="tx1"/>
                </a:solidFill>
                <a:latin typeface="Arial" pitchFamily="34" charset="0"/>
                <a:ea typeface="新細明體" pitchFamily="18" charset="-120"/>
              </a:defRPr>
            </a:lvl4pPr>
            <a:lvl5pPr marL="2057400" indent="-228600" algn="l" eaLnBrk="0" hangingPunct="0">
              <a:spcBef>
                <a:spcPct val="20000"/>
              </a:spcBef>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9pPr>
          </a:lstStyle>
          <a:p>
            <a:pPr algn="ctr" eaLnBrk="1" fontAlgn="auto" hangingPunct="1">
              <a:spcBef>
                <a:spcPct val="0"/>
              </a:spcBef>
              <a:spcAft>
                <a:spcPts val="0"/>
              </a:spcAft>
              <a:buClrTx/>
              <a:buSzTx/>
              <a:buFont typeface="Wingdings" pitchFamily="2" charset="2"/>
              <a:buNone/>
            </a:pPr>
            <a:endParaRPr lang="zh-TW" altLang="en-US" sz="1800">
              <a:solidFill>
                <a:prstClr val="white"/>
              </a:solidFill>
              <a:ea typeface="標楷體" pitchFamily="65" charset="-120"/>
            </a:endParaRPr>
          </a:p>
        </p:txBody>
      </p:sp>
      <p:sp>
        <p:nvSpPr>
          <p:cNvPr id="18" name="手繪多邊形 17"/>
          <p:cNvSpPr/>
          <p:nvPr/>
        </p:nvSpPr>
        <p:spPr bwMode="auto">
          <a:xfrm>
            <a:off x="5384800" y="5268907"/>
            <a:ext cx="1219200" cy="105836"/>
          </a:xfrm>
          <a:custGeom>
            <a:avLst/>
            <a:gdLst>
              <a:gd name="connsiteX0" fmla="*/ 0 w 521971"/>
              <a:gd name="connsiteY0" fmla="*/ 26803 h 190622"/>
              <a:gd name="connsiteX1" fmla="*/ 286603 w 521971"/>
              <a:gd name="connsiteY1" fmla="*/ 190577 h 190622"/>
              <a:gd name="connsiteX2" fmla="*/ 504968 w 521971"/>
              <a:gd name="connsiteY2" fmla="*/ 13156 h 190622"/>
              <a:gd name="connsiteX3" fmla="*/ 491320 w 521971"/>
              <a:gd name="connsiteY3" fmla="*/ 26803 h 190622"/>
            </a:gdLst>
            <a:ahLst/>
            <a:cxnLst>
              <a:cxn ang="0">
                <a:pos x="connsiteX0" y="connsiteY0"/>
              </a:cxn>
              <a:cxn ang="0">
                <a:pos x="connsiteX1" y="connsiteY1"/>
              </a:cxn>
              <a:cxn ang="0">
                <a:pos x="connsiteX2" y="connsiteY2"/>
              </a:cxn>
              <a:cxn ang="0">
                <a:pos x="connsiteX3" y="connsiteY3"/>
              </a:cxn>
            </a:cxnLst>
            <a:rect l="l" t="t" r="r" b="b"/>
            <a:pathLst>
              <a:path w="521971" h="190622">
                <a:moveTo>
                  <a:pt x="0" y="26803"/>
                </a:moveTo>
                <a:cubicBezTo>
                  <a:pt x="101221" y="109827"/>
                  <a:pt x="202442" y="192852"/>
                  <a:pt x="286603" y="190577"/>
                </a:cubicBezTo>
                <a:cubicBezTo>
                  <a:pt x="370764" y="188302"/>
                  <a:pt x="470849" y="40452"/>
                  <a:pt x="504968" y="13156"/>
                </a:cubicBezTo>
                <a:cubicBezTo>
                  <a:pt x="539087" y="-14140"/>
                  <a:pt x="515203" y="6331"/>
                  <a:pt x="491320" y="26803"/>
                </a:cubicBezTo>
              </a:path>
            </a:pathLst>
          </a:custGeom>
          <a:no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2" tIns="45661" rIns="91322" bIns="45661" numCol="1" rtlCol="0" anchor="t" anchorCtr="0" compatLnSpc="1">
            <a:prstTxWarp prst="textNoShape">
              <a:avLst/>
            </a:prstTxWarp>
          </a:bodyPr>
          <a:lstStyle/>
          <a:p>
            <a:pPr eaLnBrk="1" hangingPunct="1"/>
            <a:endParaRPr kumimoji="0" lang="zh-TW" altLang="en-US" sz="1800">
              <a:solidFill>
                <a:prstClr val="white"/>
              </a:solidFill>
              <a:latin typeface="Arial" charset="0"/>
              <a:ea typeface="文鼎中圓"/>
            </a:endParaRPr>
          </a:p>
        </p:txBody>
      </p:sp>
      <p:sp>
        <p:nvSpPr>
          <p:cNvPr id="19" name="Rectangle 79"/>
          <p:cNvSpPr>
            <a:spLocks noChangeArrowheads="1"/>
          </p:cNvSpPr>
          <p:nvPr/>
        </p:nvSpPr>
        <p:spPr bwMode="auto">
          <a:xfrm>
            <a:off x="4415816" y="2924960"/>
            <a:ext cx="767453" cy="2253699"/>
          </a:xfrm>
          <a:prstGeom prst="rect">
            <a:avLst/>
          </a:prstGeom>
          <a:noFill/>
          <a:ln w="635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22" tIns="45661" rIns="91322" bIns="45661" anchor="ctr"/>
          <a:lstStyle>
            <a:lvl1pPr algn="l" eaLnBrk="0" hangingPunct="0">
              <a:spcBef>
                <a:spcPct val="20000"/>
              </a:spcBef>
              <a:buClr>
                <a:schemeClr val="hlink"/>
              </a:buClr>
              <a:buSzPct val="75000"/>
              <a:buFont typeface="Wingdings" pitchFamily="2" charset="2"/>
              <a:buChar char="l"/>
              <a:defRPr kumimoji="1" sz="3200">
                <a:solidFill>
                  <a:schemeClr val="tx1"/>
                </a:solidFill>
                <a:latin typeface="Arial" pitchFamily="34" charset="0"/>
                <a:ea typeface="新細明體" pitchFamily="18" charset="-120"/>
              </a:defRPr>
            </a:lvl1pPr>
            <a:lvl2pPr marL="742950" indent="-285750" algn="l" eaLnBrk="0" hangingPunct="0">
              <a:spcBef>
                <a:spcPct val="20000"/>
              </a:spcBef>
              <a:buClr>
                <a:schemeClr val="tx2"/>
              </a:buClr>
              <a:buSzPct val="75000"/>
              <a:buFont typeface="Wingdings" pitchFamily="2" charset="2"/>
              <a:buChar char="l"/>
              <a:defRPr kumimoji="1" sz="2800">
                <a:solidFill>
                  <a:schemeClr val="tx1"/>
                </a:solidFill>
                <a:latin typeface="Arial" pitchFamily="34" charset="0"/>
                <a:ea typeface="新細明體" pitchFamily="18" charset="-120"/>
              </a:defRPr>
            </a:lvl2pPr>
            <a:lvl3pPr marL="1143000" indent="-228600" algn="l" eaLnBrk="0" hangingPunct="0">
              <a:spcBef>
                <a:spcPct val="20000"/>
              </a:spcBef>
              <a:buClr>
                <a:schemeClr val="accent2"/>
              </a:buClr>
              <a:buSzPct val="75000"/>
              <a:buFont typeface="Wingdings" pitchFamily="2" charset="2"/>
              <a:buChar char="l"/>
              <a:defRPr kumimoji="1" sz="2400">
                <a:solidFill>
                  <a:schemeClr val="tx1"/>
                </a:solidFill>
                <a:latin typeface="Arial" pitchFamily="34" charset="0"/>
                <a:ea typeface="新細明體" pitchFamily="18" charset="-120"/>
              </a:defRPr>
            </a:lvl3pPr>
            <a:lvl4pPr marL="1600200" indent="-228600" algn="l" eaLnBrk="0" hangingPunct="0">
              <a:spcBef>
                <a:spcPct val="20000"/>
              </a:spcBef>
              <a:buClr>
                <a:schemeClr val="folHlink"/>
              </a:buClr>
              <a:buSzPct val="75000"/>
              <a:buFont typeface="Wingdings" pitchFamily="2" charset="2"/>
              <a:buChar char="l"/>
              <a:defRPr kumimoji="1" sz="2000">
                <a:solidFill>
                  <a:schemeClr val="tx1"/>
                </a:solidFill>
                <a:latin typeface="Arial" pitchFamily="34" charset="0"/>
                <a:ea typeface="新細明體" pitchFamily="18" charset="-120"/>
              </a:defRPr>
            </a:lvl4pPr>
            <a:lvl5pPr marL="2057400" indent="-228600" algn="l" eaLnBrk="0" hangingPunct="0">
              <a:spcBef>
                <a:spcPct val="20000"/>
              </a:spcBef>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lr>
                <a:schemeClr val="tx1"/>
              </a:buClr>
              <a:buSzPct val="75000"/>
              <a:buFont typeface="Wingdings" pitchFamily="2" charset="2"/>
              <a:buChar char="l"/>
              <a:defRPr kumimoji="1" sz="2000">
                <a:solidFill>
                  <a:schemeClr val="tx1"/>
                </a:solidFill>
                <a:latin typeface="Arial" pitchFamily="34" charset="0"/>
                <a:ea typeface="新細明體" pitchFamily="18" charset="-120"/>
              </a:defRPr>
            </a:lvl9pPr>
          </a:lstStyle>
          <a:p>
            <a:pPr algn="ctr" eaLnBrk="1" fontAlgn="auto" hangingPunct="1">
              <a:spcBef>
                <a:spcPct val="0"/>
              </a:spcBef>
              <a:spcAft>
                <a:spcPts val="0"/>
              </a:spcAft>
              <a:buClrTx/>
              <a:buSzTx/>
              <a:buFont typeface="Wingdings" pitchFamily="2" charset="2"/>
              <a:buNone/>
            </a:pPr>
            <a:endParaRPr lang="zh-TW" altLang="en-US" sz="1800">
              <a:solidFill>
                <a:prstClr val="white"/>
              </a:solidFill>
              <a:ea typeface="標楷體" pitchFamily="65" charset="-120"/>
            </a:endParaRPr>
          </a:p>
        </p:txBody>
      </p:sp>
      <p:sp>
        <p:nvSpPr>
          <p:cNvPr id="23" name="文字方塊 22"/>
          <p:cNvSpPr txBox="1"/>
          <p:nvPr/>
        </p:nvSpPr>
        <p:spPr>
          <a:xfrm>
            <a:off x="9290251" y="5334015"/>
            <a:ext cx="325492" cy="461546"/>
          </a:xfrm>
          <a:prstGeom prst="rect">
            <a:avLst/>
          </a:prstGeom>
          <a:noFill/>
        </p:spPr>
        <p:txBody>
          <a:bodyPr wrap="none" lIns="91322" tIns="45661" rIns="91322" bIns="45661" rtlCol="0">
            <a:spAutoFit/>
          </a:bodyPr>
          <a:lstStyle/>
          <a:p>
            <a:pPr eaLnBrk="1" fontAlgn="auto" hangingPunct="1">
              <a:spcBef>
                <a:spcPts val="0"/>
              </a:spcBef>
              <a:spcAft>
                <a:spcPts val="0"/>
              </a:spcAft>
            </a:pPr>
            <a:r>
              <a:rPr kumimoji="0" lang="en-US" altLang="zh-TW" sz="2400" b="1" dirty="0">
                <a:solidFill>
                  <a:srgbClr val="FFFF00"/>
                </a:solidFill>
                <a:latin typeface="Arial Narrow"/>
                <a:ea typeface="文鼎中圓"/>
              </a:rPr>
              <a:t>5</a:t>
            </a:r>
            <a:endParaRPr kumimoji="0" lang="zh-TW" altLang="en-US" sz="2400" b="1" dirty="0">
              <a:solidFill>
                <a:srgbClr val="FFFF00"/>
              </a:solidFill>
              <a:latin typeface="Arial Narrow"/>
              <a:ea typeface="文鼎中圓"/>
            </a:endParaRPr>
          </a:p>
        </p:txBody>
      </p:sp>
      <p:sp>
        <p:nvSpPr>
          <p:cNvPr id="24" name="文字方塊 23"/>
          <p:cNvSpPr txBox="1"/>
          <p:nvPr/>
        </p:nvSpPr>
        <p:spPr>
          <a:xfrm>
            <a:off x="10859254" y="5334015"/>
            <a:ext cx="325492" cy="461546"/>
          </a:xfrm>
          <a:prstGeom prst="rect">
            <a:avLst/>
          </a:prstGeom>
          <a:noFill/>
        </p:spPr>
        <p:txBody>
          <a:bodyPr wrap="none" lIns="91322" tIns="45661" rIns="91322" bIns="45661" rtlCol="0">
            <a:spAutoFit/>
          </a:bodyPr>
          <a:lstStyle/>
          <a:p>
            <a:pPr eaLnBrk="1" fontAlgn="auto" hangingPunct="1">
              <a:spcBef>
                <a:spcPts val="0"/>
              </a:spcBef>
              <a:spcAft>
                <a:spcPts val="0"/>
              </a:spcAft>
            </a:pPr>
            <a:r>
              <a:rPr kumimoji="0" lang="en-US" altLang="zh-TW" sz="2400" b="1" dirty="0">
                <a:solidFill>
                  <a:srgbClr val="FFFF00"/>
                </a:solidFill>
                <a:latin typeface="Arial Narrow"/>
                <a:ea typeface="文鼎中圓"/>
              </a:rPr>
              <a:t>6</a:t>
            </a:r>
            <a:endParaRPr kumimoji="0" lang="zh-TW" altLang="en-US" sz="2400" b="1" dirty="0">
              <a:solidFill>
                <a:srgbClr val="FFFF00"/>
              </a:solidFill>
              <a:latin typeface="Arial Narrow"/>
              <a:ea typeface="文鼎中圓"/>
            </a:endParaRPr>
          </a:p>
        </p:txBody>
      </p:sp>
    </p:spTree>
    <p:extLst>
      <p:ext uri="{BB962C8B-B14F-4D97-AF65-F5344CB8AC3E}">
        <p14:creationId xmlns:p14="http://schemas.microsoft.com/office/powerpoint/2010/main" val="330551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6" grpId="0"/>
      <p:bldP spid="20" grpId="0"/>
      <p:bldP spid="21" grpId="0"/>
      <p:bldP spid="22" grpId="0"/>
      <p:bldP spid="30" grpId="0" animBg="1"/>
      <p:bldP spid="31" grpId="0" animBg="1"/>
      <p:bldP spid="32" grpId="0" animBg="1"/>
      <p:bldP spid="33" grpId="0" animBg="1"/>
      <p:bldP spid="17" grpId="0" animBg="1"/>
      <p:bldP spid="18" grpId="0" animBg="1"/>
      <p:bldP spid="19" grpId="0" animBg="1"/>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11</a:t>
            </a:fld>
            <a:endParaRPr lang="en-US" altLang="zh-TW">
              <a:ea typeface="新細明體" charset="-120"/>
            </a:endParaRPr>
          </a:p>
        </p:txBody>
      </p:sp>
      <p:pic>
        <p:nvPicPr>
          <p:cNvPr id="3" name="圖片 2">
            <a:extLst>
              <a:ext uri="{FF2B5EF4-FFF2-40B4-BE49-F238E27FC236}">
                <a16:creationId xmlns:a16="http://schemas.microsoft.com/office/drawing/2014/main" xmlns="" id="{A38E2E40-32F3-4BBF-A9BC-BC6412A7E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9" y="548680"/>
            <a:ext cx="12188113" cy="6309320"/>
          </a:xfrm>
          <a:prstGeom prst="rect">
            <a:avLst/>
          </a:prstGeom>
        </p:spPr>
      </p:pic>
    </p:spTree>
    <p:custDataLst>
      <p:tags r:id="rId1"/>
    </p:custDataLst>
    <p:extLst>
      <p:ext uri="{BB962C8B-B14F-4D97-AF65-F5344CB8AC3E}">
        <p14:creationId xmlns:p14="http://schemas.microsoft.com/office/powerpoint/2010/main" val="167453045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志願序計分方式</a:t>
            </a:r>
          </a:p>
        </p:txBody>
      </p:sp>
      <p:sp>
        <p:nvSpPr>
          <p:cNvPr id="150531" name="內容版面配置區 2"/>
          <p:cNvSpPr>
            <a:spLocks noGrp="1"/>
          </p:cNvSpPr>
          <p:nvPr>
            <p:ph idx="4294967295"/>
          </p:nvPr>
        </p:nvSpPr>
        <p:spPr>
          <a:xfrm>
            <a:off x="551384" y="1325568"/>
            <a:ext cx="11017224" cy="2535237"/>
          </a:xfrm>
        </p:spPr>
        <p:txBody>
          <a:bodyPr/>
          <a:lstStyle/>
          <a:p>
            <a:pPr marL="228600" indent="-228600"/>
            <a:r>
              <a:rPr lang="zh-TW" altLang="en-US" sz="2800" dirty="0">
                <a:latin typeface="標楷體" pitchFamily="65" charset="-120"/>
                <a:ea typeface="標楷體" pitchFamily="65" charset="-120"/>
              </a:rPr>
              <a:t>志願序別</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2</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5</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6</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12</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…16</a:t>
            </a:r>
            <a:r>
              <a:rPr lang="zh-TW" altLang="en-US" sz="2800" dirty="0">
                <a:latin typeface="標楷體" pitchFamily="65" charset="-120"/>
                <a:ea typeface="標楷體" pitchFamily="65" charset="-120"/>
              </a:rPr>
              <a:t>至</a:t>
            </a:r>
            <a:r>
              <a:rPr lang="en-US" altLang="zh-TW" sz="2800" dirty="0">
                <a:latin typeface="標楷體" pitchFamily="65" charset="-120"/>
                <a:ea typeface="標楷體" pitchFamily="65" charset="-120"/>
              </a:rPr>
              <a:t>30</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分。</a:t>
            </a:r>
          </a:p>
          <a:p>
            <a:pPr marL="228600" indent="-228600"/>
            <a:r>
              <a:rPr lang="zh-TW" altLang="en-US" sz="2800" dirty="0">
                <a:latin typeface="標楷體" pitchFamily="65" charset="-120"/>
                <a:ea typeface="標楷體" pitchFamily="65" charset="-120"/>
              </a:rPr>
              <a:t>總積分完全相同，需進行超額比序</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低收入→適性輔導→多元學習→會考總積分→志願序積分→教育會考成績標示總點數→教育會考成績標示</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，比序至</a:t>
            </a:r>
            <a:r>
              <a:rPr lang="zh-TW" altLang="en-US" sz="2800" dirty="0">
                <a:solidFill>
                  <a:srgbClr val="FF0000"/>
                </a:solidFill>
                <a:latin typeface="標楷體" pitchFamily="65" charset="-120"/>
                <a:ea typeface="標楷體" pitchFamily="65" charset="-120"/>
              </a:rPr>
              <a:t>「志願序積分」</a:t>
            </a:r>
            <a:r>
              <a:rPr lang="zh-TW" altLang="en-US" sz="2800" dirty="0">
                <a:latin typeface="標楷體" pitchFamily="65" charset="-120"/>
                <a:ea typeface="標楷體" pitchFamily="65" charset="-120"/>
              </a:rPr>
              <a:t>項目時，</a:t>
            </a:r>
            <a:r>
              <a:rPr lang="zh-TW" altLang="en-US" sz="2800" dirty="0">
                <a:solidFill>
                  <a:srgbClr val="FF0000"/>
                </a:solidFill>
                <a:latin typeface="標楷體" pitchFamily="65" charset="-120"/>
                <a:ea typeface="標楷體" pitchFamily="65" charset="-120"/>
              </a:rPr>
              <a:t>志願序積分高者將優先錄取。</a:t>
            </a:r>
          </a:p>
          <a:p>
            <a:pPr marL="228600" indent="-228600"/>
            <a:endParaRPr lang="zh-TW" altLang="en-US" sz="2600" dirty="0">
              <a:latin typeface="標楷體" pitchFamily="65" charset="-120"/>
              <a:ea typeface="標楷體" pitchFamily="65" charset="-120"/>
            </a:endParaRPr>
          </a:p>
        </p:txBody>
      </p:sp>
      <p:graphicFrame>
        <p:nvGraphicFramePr>
          <p:cNvPr id="582703" name="Group 47"/>
          <p:cNvGraphicFramePr>
            <a:graphicFrameLocks noGrp="1"/>
          </p:cNvGraphicFramePr>
          <p:nvPr>
            <p:extLst>
              <p:ext uri="{D42A27DB-BD31-4B8C-83A1-F6EECF244321}">
                <p14:modId xmlns:p14="http://schemas.microsoft.com/office/powerpoint/2010/main" val="2875575688"/>
              </p:ext>
            </p:extLst>
          </p:nvPr>
        </p:nvGraphicFramePr>
        <p:xfrm>
          <a:off x="1127451" y="3717032"/>
          <a:ext cx="10009114" cy="2808312"/>
        </p:xfrm>
        <a:graphic>
          <a:graphicData uri="http://schemas.openxmlformats.org/drawingml/2006/table">
            <a:tbl>
              <a:tblPr/>
              <a:tblGrid>
                <a:gridCol w="1422495">
                  <a:extLst>
                    <a:ext uri="{9D8B030D-6E8A-4147-A177-3AD203B41FA5}">
                      <a16:colId xmlns:a16="http://schemas.microsoft.com/office/drawing/2014/main" xmlns="" val="20000"/>
                    </a:ext>
                  </a:extLst>
                </a:gridCol>
                <a:gridCol w="1171573">
                  <a:extLst>
                    <a:ext uri="{9D8B030D-6E8A-4147-A177-3AD203B41FA5}">
                      <a16:colId xmlns:a16="http://schemas.microsoft.com/office/drawing/2014/main" xmlns="" val="20001"/>
                    </a:ext>
                  </a:extLst>
                </a:gridCol>
                <a:gridCol w="1160504">
                  <a:extLst>
                    <a:ext uri="{9D8B030D-6E8A-4147-A177-3AD203B41FA5}">
                      <a16:colId xmlns:a16="http://schemas.microsoft.com/office/drawing/2014/main" xmlns="" val="20002"/>
                    </a:ext>
                  </a:extLst>
                </a:gridCol>
                <a:gridCol w="1249063">
                  <a:extLst>
                    <a:ext uri="{9D8B030D-6E8A-4147-A177-3AD203B41FA5}">
                      <a16:colId xmlns:a16="http://schemas.microsoft.com/office/drawing/2014/main" xmlns="" val="20003"/>
                    </a:ext>
                  </a:extLst>
                </a:gridCol>
                <a:gridCol w="1250908">
                  <a:extLst>
                    <a:ext uri="{9D8B030D-6E8A-4147-A177-3AD203B41FA5}">
                      <a16:colId xmlns:a16="http://schemas.microsoft.com/office/drawing/2014/main" xmlns="" val="20004"/>
                    </a:ext>
                  </a:extLst>
                </a:gridCol>
                <a:gridCol w="1252755">
                  <a:extLst>
                    <a:ext uri="{9D8B030D-6E8A-4147-A177-3AD203B41FA5}">
                      <a16:colId xmlns:a16="http://schemas.microsoft.com/office/drawing/2014/main" xmlns="" val="20005"/>
                    </a:ext>
                  </a:extLst>
                </a:gridCol>
                <a:gridCol w="1250908">
                  <a:extLst>
                    <a:ext uri="{9D8B030D-6E8A-4147-A177-3AD203B41FA5}">
                      <a16:colId xmlns:a16="http://schemas.microsoft.com/office/drawing/2014/main" xmlns="" val="20006"/>
                    </a:ext>
                  </a:extLst>
                </a:gridCol>
                <a:gridCol w="1250908">
                  <a:extLst>
                    <a:ext uri="{9D8B030D-6E8A-4147-A177-3AD203B41FA5}">
                      <a16:colId xmlns:a16="http://schemas.microsoft.com/office/drawing/2014/main" xmlns="" val="20007"/>
                    </a:ext>
                  </a:extLst>
                </a:gridCol>
              </a:tblGrid>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itchFamily="65" charset="-120"/>
                          <a:ea typeface="標楷體" pitchFamily="65" charset="-120"/>
                        </a:rPr>
                        <a:t>志願順序</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1</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2</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3</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4</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5</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6</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7</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128509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校、科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A</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B</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C</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itchFamily="65" charset="-120"/>
                          <a:ea typeface="標楷體" pitchFamily="65" charset="-120"/>
                        </a:rPr>
                        <a:t>D</a:t>
                      </a: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D</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應日科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E</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endParaRPr kumimoji="0" lang="en-US" altLang="zh-TW" sz="2400" b="0" i="0" u="none" strike="noStrike" cap="none" normalizeH="0" baseline="0" dirty="0">
                        <a:ln>
                          <a:noFill/>
                        </a:ln>
                        <a:solidFill>
                          <a:srgbClr val="FF0000"/>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應英科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itchFamily="65" charset="-120"/>
                          <a:ea typeface="標楷體" pitchFamily="65" charset="-120"/>
                        </a:rPr>
                        <a:t>F</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普通科</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xmlns="" val="10001"/>
                  </a:ext>
                </a:extLst>
              </a:tr>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志願積分</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dirty="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kern="1200" cap="none" normalizeH="0" baseline="0" dirty="0">
                          <a:ln>
                            <a:noFill/>
                          </a:ln>
                          <a:solidFill>
                            <a:srgbClr val="000000"/>
                          </a:solidFill>
                          <a:effectLst/>
                          <a:latin typeface="標楷體" pitchFamily="65" charset="-120"/>
                          <a:ea typeface="標楷體" pitchFamily="65" charset="-120"/>
                          <a:cs typeface="+mn-cs"/>
                        </a:rPr>
                        <a:t>12</a:t>
                      </a:r>
                      <a:endParaRPr kumimoji="0" lang="zh-TW" altLang="en-US" sz="2400" b="0" i="0" u="none" strike="noStrike" kern="1200" cap="none" normalizeH="0" baseline="0" dirty="0">
                        <a:ln>
                          <a:noFill/>
                        </a:ln>
                        <a:solidFill>
                          <a:srgbClr val="000000"/>
                        </a:solidFill>
                        <a:effectLst/>
                        <a:latin typeface="標楷體" pitchFamily="65" charset="-120"/>
                        <a:ea typeface="標楷體" pitchFamily="65" charset="-120"/>
                        <a:cs typeface="+mn-cs"/>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xmlns="" val="10002"/>
                  </a:ext>
                </a:extLst>
              </a:tr>
            </a:tbl>
          </a:graphicData>
        </a:graphic>
      </p:graphicFrame>
    </p:spTree>
    <p:custDataLst>
      <p:tags r:id="rId1"/>
    </p:custDataLst>
    <p:extLst>
      <p:ext uri="{BB962C8B-B14F-4D97-AF65-F5344CB8AC3E}">
        <p14:creationId xmlns:p14="http://schemas.microsoft.com/office/powerpoint/2010/main" val="49660826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同群科志願跨校連續選填</a:t>
            </a:r>
          </a:p>
        </p:txBody>
      </p:sp>
      <p:sp>
        <p:nvSpPr>
          <p:cNvPr id="151555" name="內容版面配置區 2"/>
          <p:cNvSpPr>
            <a:spLocks noGrp="1"/>
          </p:cNvSpPr>
          <p:nvPr>
            <p:ph idx="4294967295"/>
          </p:nvPr>
        </p:nvSpPr>
        <p:spPr>
          <a:xfrm>
            <a:off x="1199456" y="1268416"/>
            <a:ext cx="10153128" cy="5453063"/>
          </a:xfrm>
        </p:spPr>
        <p:txBody>
          <a:bodyPr/>
          <a:lstStyle/>
          <a:p>
            <a:pPr marL="228600" indent="-228600"/>
            <a:r>
              <a:rPr lang="zh-TW" altLang="en-US" dirty="0">
                <a:ea typeface="標楷體" pitchFamily="65" charset="-120"/>
              </a:rPr>
              <a:t>舉例：</a:t>
            </a:r>
          </a:p>
          <a:p>
            <a:pPr marL="228600" indent="-228600"/>
            <a:r>
              <a:rPr lang="zh-TW" altLang="en-US" dirty="0">
                <a:ea typeface="標楷體" pitchFamily="65" charset="-120"/>
              </a:rPr>
              <a:t>甲生</a:t>
            </a:r>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r>
              <a:rPr lang="zh-TW" altLang="en-US" dirty="0">
                <a:ea typeface="標楷體" pitchFamily="65" charset="-120"/>
              </a:rPr>
              <a:t>乙生</a:t>
            </a:r>
            <a:endParaRPr lang="en-US" altLang="zh-TW" dirty="0">
              <a:ea typeface="標楷體" pitchFamily="65" charset="-120"/>
            </a:endParaRPr>
          </a:p>
          <a:p>
            <a:pPr marL="228600" indent="-228600"/>
            <a:endParaRPr lang="zh-TW" altLang="en-US" dirty="0">
              <a:ea typeface="標楷體" pitchFamily="65" charset="-120"/>
            </a:endParaRPr>
          </a:p>
        </p:txBody>
      </p:sp>
      <p:sp>
        <p:nvSpPr>
          <p:cNvPr id="151556" name="投影片編號版面配置區 3"/>
          <p:cNvSpPr txBox="1">
            <a:spLocks noGrp="1"/>
          </p:cNvSpPr>
          <p:nvPr/>
        </p:nvSpPr>
        <p:spPr bwMode="auto">
          <a:xfrm>
            <a:off x="7981951" y="6356355"/>
            <a:ext cx="2057400" cy="365125"/>
          </a:xfrm>
          <a:prstGeom prst="rect">
            <a:avLst/>
          </a:prstGeom>
          <a:noFill/>
          <a:ln w="9525">
            <a:noFill/>
            <a:miter lim="800000"/>
            <a:headEnd/>
            <a:tailEnd/>
          </a:ln>
        </p:spPr>
        <p:txBody>
          <a:bodyPr anchor="ctr"/>
          <a:lstStyle/>
          <a:p>
            <a:pPr algn="r" eaLnBrk="1" hangingPunct="1"/>
            <a:fld id="{1BF4EF2E-EA40-43E6-B6E6-FAA1152817DF}" type="slidenum">
              <a:rPr kumimoji="0" lang="en-US" altLang="zh-TW" sz="1200">
                <a:solidFill>
                  <a:srgbClr val="898989"/>
                </a:solidFill>
              </a:rPr>
              <a:pPr algn="r" eaLnBrk="1" hangingPunct="1"/>
              <a:t>111</a:t>
            </a:fld>
            <a:endParaRPr kumimoji="0" lang="en-US" altLang="zh-TW" sz="1200">
              <a:solidFill>
                <a:srgbClr val="898989"/>
              </a:solidFill>
            </a:endParaRPr>
          </a:p>
        </p:txBody>
      </p:sp>
      <p:graphicFrame>
        <p:nvGraphicFramePr>
          <p:cNvPr id="583771" name="Group 91"/>
          <p:cNvGraphicFramePr>
            <a:graphicFrameLocks noGrp="1"/>
          </p:cNvGraphicFramePr>
          <p:nvPr>
            <p:extLst>
              <p:ext uri="{D42A27DB-BD31-4B8C-83A1-F6EECF244321}">
                <p14:modId xmlns:p14="http://schemas.microsoft.com/office/powerpoint/2010/main" val="1852572068"/>
              </p:ext>
            </p:extLst>
          </p:nvPr>
        </p:nvGraphicFramePr>
        <p:xfrm>
          <a:off x="2639616" y="1920879"/>
          <a:ext cx="8856984" cy="2049465"/>
        </p:xfrm>
        <a:graphic>
          <a:graphicData uri="http://schemas.openxmlformats.org/drawingml/2006/table">
            <a:tbl>
              <a:tblPr/>
              <a:tblGrid>
                <a:gridCol w="1219225">
                  <a:extLst>
                    <a:ext uri="{9D8B030D-6E8A-4147-A177-3AD203B41FA5}">
                      <a16:colId xmlns:a16="http://schemas.microsoft.com/office/drawing/2014/main" xmlns="" val="20000"/>
                    </a:ext>
                  </a:extLst>
                </a:gridCol>
                <a:gridCol w="994453">
                  <a:extLst>
                    <a:ext uri="{9D8B030D-6E8A-4147-A177-3AD203B41FA5}">
                      <a16:colId xmlns:a16="http://schemas.microsoft.com/office/drawing/2014/main" xmlns="" val="20001"/>
                    </a:ext>
                  </a:extLst>
                </a:gridCol>
                <a:gridCol w="1117056">
                  <a:extLst>
                    <a:ext uri="{9D8B030D-6E8A-4147-A177-3AD203B41FA5}">
                      <a16:colId xmlns:a16="http://schemas.microsoft.com/office/drawing/2014/main" xmlns="" val="20002"/>
                    </a:ext>
                  </a:extLst>
                </a:gridCol>
                <a:gridCol w="1098893">
                  <a:extLst>
                    <a:ext uri="{9D8B030D-6E8A-4147-A177-3AD203B41FA5}">
                      <a16:colId xmlns:a16="http://schemas.microsoft.com/office/drawing/2014/main" xmlns="" val="20003"/>
                    </a:ext>
                  </a:extLst>
                </a:gridCol>
                <a:gridCol w="1107975">
                  <a:extLst>
                    <a:ext uri="{9D8B030D-6E8A-4147-A177-3AD203B41FA5}">
                      <a16:colId xmlns:a16="http://schemas.microsoft.com/office/drawing/2014/main" xmlns="" val="20004"/>
                    </a:ext>
                  </a:extLst>
                </a:gridCol>
                <a:gridCol w="1105704">
                  <a:extLst>
                    <a:ext uri="{9D8B030D-6E8A-4147-A177-3AD203B41FA5}">
                      <a16:colId xmlns:a16="http://schemas.microsoft.com/office/drawing/2014/main" xmlns="" val="20005"/>
                    </a:ext>
                  </a:extLst>
                </a:gridCol>
                <a:gridCol w="1107975">
                  <a:extLst>
                    <a:ext uri="{9D8B030D-6E8A-4147-A177-3AD203B41FA5}">
                      <a16:colId xmlns:a16="http://schemas.microsoft.com/office/drawing/2014/main" xmlns="" val="20006"/>
                    </a:ext>
                  </a:extLst>
                </a:gridCol>
                <a:gridCol w="1105703">
                  <a:extLst>
                    <a:ext uri="{9D8B030D-6E8A-4147-A177-3AD203B41FA5}">
                      <a16:colId xmlns:a16="http://schemas.microsoft.com/office/drawing/2014/main" xmlns="" val="20007"/>
                    </a:ext>
                  </a:extLst>
                </a:gridCol>
              </a:tblGrid>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Verdana" pitchFamily="34" charset="0"/>
                          <a:ea typeface="微軟正黑體" pitchFamily="34" charset="-120"/>
                        </a:rPr>
                        <a:t>志願順序</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1</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2</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3</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4</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5</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6</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7</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85132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A</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B</a:t>
                      </a: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C</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應日科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D</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應英科</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E</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應英科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F</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G</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xmlns="" val="10001"/>
                  </a:ext>
                </a:extLst>
              </a:tr>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志願積分</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5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extLst>
                  <a:ext uri="{0D108BD9-81ED-4DB2-BD59-A6C34878D82A}">
                    <a16:rowId xmlns:a16="http://schemas.microsoft.com/office/drawing/2014/main" xmlns="" val="10002"/>
                  </a:ext>
                </a:extLst>
              </a:tr>
            </a:tbl>
          </a:graphicData>
        </a:graphic>
      </p:graphicFrame>
      <p:graphicFrame>
        <p:nvGraphicFramePr>
          <p:cNvPr id="583769" name="Group 89"/>
          <p:cNvGraphicFramePr>
            <a:graphicFrameLocks noGrp="1"/>
          </p:cNvGraphicFramePr>
          <p:nvPr/>
        </p:nvGraphicFramePr>
        <p:xfrm>
          <a:off x="2639616" y="4783137"/>
          <a:ext cx="8856986" cy="1493520"/>
        </p:xfrm>
        <a:graphic>
          <a:graphicData uri="http://schemas.openxmlformats.org/drawingml/2006/table">
            <a:tbl>
              <a:tblPr/>
              <a:tblGrid>
                <a:gridCol w="1206555">
                  <a:extLst>
                    <a:ext uri="{9D8B030D-6E8A-4147-A177-3AD203B41FA5}">
                      <a16:colId xmlns:a16="http://schemas.microsoft.com/office/drawing/2014/main" xmlns="" val="20000"/>
                    </a:ext>
                  </a:extLst>
                </a:gridCol>
                <a:gridCol w="988677">
                  <a:extLst>
                    <a:ext uri="{9D8B030D-6E8A-4147-A177-3AD203B41FA5}">
                      <a16:colId xmlns:a16="http://schemas.microsoft.com/office/drawing/2014/main" xmlns="" val="20001"/>
                    </a:ext>
                  </a:extLst>
                </a:gridCol>
                <a:gridCol w="1132559">
                  <a:extLst>
                    <a:ext uri="{9D8B030D-6E8A-4147-A177-3AD203B41FA5}">
                      <a16:colId xmlns:a16="http://schemas.microsoft.com/office/drawing/2014/main" xmlns="" val="20002"/>
                    </a:ext>
                  </a:extLst>
                </a:gridCol>
                <a:gridCol w="1146948">
                  <a:extLst>
                    <a:ext uri="{9D8B030D-6E8A-4147-A177-3AD203B41FA5}">
                      <a16:colId xmlns:a16="http://schemas.microsoft.com/office/drawing/2014/main" xmlns="" val="20003"/>
                    </a:ext>
                  </a:extLst>
                </a:gridCol>
                <a:gridCol w="1163392">
                  <a:extLst>
                    <a:ext uri="{9D8B030D-6E8A-4147-A177-3AD203B41FA5}">
                      <a16:colId xmlns:a16="http://schemas.microsoft.com/office/drawing/2014/main" xmlns="" val="20004"/>
                    </a:ext>
                  </a:extLst>
                </a:gridCol>
                <a:gridCol w="1044175">
                  <a:extLst>
                    <a:ext uri="{9D8B030D-6E8A-4147-A177-3AD203B41FA5}">
                      <a16:colId xmlns:a16="http://schemas.microsoft.com/office/drawing/2014/main" xmlns="" val="20005"/>
                    </a:ext>
                  </a:extLst>
                </a:gridCol>
                <a:gridCol w="1126395">
                  <a:extLst>
                    <a:ext uri="{9D8B030D-6E8A-4147-A177-3AD203B41FA5}">
                      <a16:colId xmlns:a16="http://schemas.microsoft.com/office/drawing/2014/main" xmlns="" val="20006"/>
                    </a:ext>
                  </a:extLst>
                </a:gridCol>
                <a:gridCol w="1048285">
                  <a:extLst>
                    <a:ext uri="{9D8B030D-6E8A-4147-A177-3AD203B41FA5}">
                      <a16:colId xmlns:a16="http://schemas.microsoft.com/office/drawing/2014/main" xmlns="" val="20007"/>
                    </a:ext>
                  </a:extLst>
                </a:gridCol>
              </a:tblGrid>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Calibri" pitchFamily="34" charset="0"/>
                          <a:ea typeface="新細明體" pitchFamily="18" charset="-120"/>
                        </a:rPr>
                        <a:t>志願順序</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1</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2</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3</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4</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5</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6</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7</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6397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Calibri" pitchFamily="34" charset="0"/>
                          <a:ea typeface="新細明體" pitchFamily="18" charset="-120"/>
                        </a:rPr>
                        <a:t>校、科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A</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商經科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C</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D</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E</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endParaRPr kumimoji="0" lang="en-US" altLang="zh-TW" sz="2000" b="0" i="0" u="none" strike="noStrike" cap="none" normalizeH="0" baseline="0">
                        <a:ln>
                          <a:noFill/>
                        </a:ln>
                        <a:solidFill>
                          <a:srgbClr val="000000"/>
                        </a:solidFill>
                        <a:effectLst/>
                        <a:latin typeface="Calibri"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xmlns="" val="10001"/>
                  </a:ext>
                </a:extLst>
              </a:tr>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志願積分</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dirty="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2"/>
                  </a:ext>
                </a:extLst>
              </a:tr>
            </a:tbl>
          </a:graphicData>
        </a:graphic>
      </p:graphicFrame>
      <p:sp>
        <p:nvSpPr>
          <p:cNvPr id="3" name="框架 2"/>
          <p:cNvSpPr/>
          <p:nvPr/>
        </p:nvSpPr>
        <p:spPr>
          <a:xfrm>
            <a:off x="4031011" y="3353300"/>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8" name="框架 7"/>
          <p:cNvSpPr/>
          <p:nvPr/>
        </p:nvSpPr>
        <p:spPr>
          <a:xfrm>
            <a:off x="5087939" y="3357563"/>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1" name="框架 10"/>
          <p:cNvSpPr/>
          <p:nvPr/>
        </p:nvSpPr>
        <p:spPr>
          <a:xfrm>
            <a:off x="6170493" y="3369320"/>
            <a:ext cx="3021851" cy="461786"/>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2" name="框架 11"/>
          <p:cNvSpPr/>
          <p:nvPr/>
        </p:nvSpPr>
        <p:spPr>
          <a:xfrm>
            <a:off x="3863035" y="5805491"/>
            <a:ext cx="5329311" cy="57626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3" name="框架 12"/>
          <p:cNvSpPr/>
          <p:nvPr/>
        </p:nvSpPr>
        <p:spPr>
          <a:xfrm>
            <a:off x="9547943" y="5860227"/>
            <a:ext cx="649288"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4" name="框架 13"/>
          <p:cNvSpPr/>
          <p:nvPr/>
        </p:nvSpPr>
        <p:spPr>
          <a:xfrm>
            <a:off x="10668695" y="5860227"/>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Tree>
    <p:custDataLst>
      <p:tags r:id="rId1"/>
    </p:custDataLst>
    <p:extLst>
      <p:ext uri="{BB962C8B-B14F-4D97-AF65-F5344CB8AC3E}">
        <p14:creationId xmlns:p14="http://schemas.microsoft.com/office/powerpoint/2010/main" val="38892136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ChangeArrowheads="1"/>
          </p:cNvSpPr>
          <p:nvPr/>
        </p:nvSpPr>
        <p:spPr bwMode="auto">
          <a:xfrm>
            <a:off x="1817690" y="1943101"/>
            <a:ext cx="6119812" cy="584775"/>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技巧一：</a:t>
            </a:r>
            <a:r>
              <a:rPr kumimoji="0" lang="zh-TW" altLang="en-US">
                <a:solidFill>
                  <a:srgbClr val="FF0000"/>
                </a:solidFill>
                <a:latin typeface="標楷體" pitchFamily="65" charset="-120"/>
                <a:ea typeface="標楷體" pitchFamily="65" charset="-120"/>
              </a:rPr>
              <a:t>同群連續填</a:t>
            </a:r>
            <a:r>
              <a:rPr kumimoji="0" lang="zh-TW" altLang="en-US">
                <a:solidFill>
                  <a:srgbClr val="0000FF"/>
                </a:solidFill>
                <a:latin typeface="標楷體" pitchFamily="65" charset="-120"/>
                <a:ea typeface="標楷體" pitchFamily="65" charset="-120"/>
              </a:rPr>
              <a:t>同分</a:t>
            </a:r>
          </a:p>
        </p:txBody>
      </p:sp>
      <p:graphicFrame>
        <p:nvGraphicFramePr>
          <p:cNvPr id="326660" name="Group 4"/>
          <p:cNvGraphicFramePr>
            <a:graphicFrameLocks noGrp="1"/>
          </p:cNvGraphicFramePr>
          <p:nvPr/>
        </p:nvGraphicFramePr>
        <p:xfrm>
          <a:off x="1919290" y="3789363"/>
          <a:ext cx="8424862" cy="1828800"/>
        </p:xfrm>
        <a:graphic>
          <a:graphicData uri="http://schemas.openxmlformats.org/drawingml/2006/table">
            <a:tbl>
              <a:tblPr/>
              <a:tblGrid>
                <a:gridCol w="1573212">
                  <a:extLst>
                    <a:ext uri="{9D8B030D-6E8A-4147-A177-3AD203B41FA5}">
                      <a16:colId xmlns:a16="http://schemas.microsoft.com/office/drawing/2014/main" xmlns="" val="20000"/>
                    </a:ext>
                  </a:extLst>
                </a:gridCol>
                <a:gridCol w="1143000">
                  <a:extLst>
                    <a:ext uri="{9D8B030D-6E8A-4147-A177-3AD203B41FA5}">
                      <a16:colId xmlns:a16="http://schemas.microsoft.com/office/drawing/2014/main" xmlns="" val="20001"/>
                    </a:ext>
                  </a:extLst>
                </a:gridCol>
                <a:gridCol w="1141413">
                  <a:extLst>
                    <a:ext uri="{9D8B030D-6E8A-4147-A177-3AD203B41FA5}">
                      <a16:colId xmlns:a16="http://schemas.microsoft.com/office/drawing/2014/main" xmlns="" val="20002"/>
                    </a:ext>
                  </a:extLst>
                </a:gridCol>
                <a:gridCol w="1141412">
                  <a:extLst>
                    <a:ext uri="{9D8B030D-6E8A-4147-A177-3AD203B41FA5}">
                      <a16:colId xmlns:a16="http://schemas.microsoft.com/office/drawing/2014/main" xmlns="" val="20003"/>
                    </a:ext>
                  </a:extLst>
                </a:gridCol>
                <a:gridCol w="1141413">
                  <a:extLst>
                    <a:ext uri="{9D8B030D-6E8A-4147-A177-3AD203B41FA5}">
                      <a16:colId xmlns:a16="http://schemas.microsoft.com/office/drawing/2014/main" xmlns="" val="20004"/>
                    </a:ext>
                  </a:extLst>
                </a:gridCol>
                <a:gridCol w="1143000">
                  <a:extLst>
                    <a:ext uri="{9D8B030D-6E8A-4147-A177-3AD203B41FA5}">
                      <a16:colId xmlns:a16="http://schemas.microsoft.com/office/drawing/2014/main" xmlns="" val="20005"/>
                    </a:ext>
                  </a:extLst>
                </a:gridCol>
                <a:gridCol w="1141412">
                  <a:extLst>
                    <a:ext uri="{9D8B030D-6E8A-4147-A177-3AD203B41FA5}">
                      <a16:colId xmlns:a16="http://schemas.microsoft.com/office/drawing/2014/main" xmlns="" val="20006"/>
                    </a:ext>
                  </a:extLst>
                </a:gridCol>
              </a:tblGrid>
              <a:tr h="2746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志願數</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1604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志願序</a:t>
                      </a:r>
                      <a:br>
                        <a:rPr kumimoji="1" lang="zh-TW" altLang="en-US" sz="3600" b="0" i="0" u="none" strike="noStrike" cap="none" normalizeH="0" baseline="0">
                          <a:ln>
                            <a:noFill/>
                          </a:ln>
                          <a:solidFill>
                            <a:schemeClr val="tx1"/>
                          </a:solidFill>
                          <a:effectLst/>
                          <a:latin typeface="標楷體" pitchFamily="65" charset="-120"/>
                          <a:ea typeface="標楷體" pitchFamily="65" charset="-120"/>
                        </a:rPr>
                      </a:br>
                      <a:r>
                        <a:rPr kumimoji="1" lang="zh-TW" altLang="en-US" sz="3600" b="0" i="0" u="none" strike="noStrike" cap="none" normalizeH="0" baseline="0">
                          <a:ln>
                            <a:noFill/>
                          </a:ln>
                          <a:solidFill>
                            <a:schemeClr val="tx1"/>
                          </a:solidFill>
                          <a:effectLst/>
                          <a:latin typeface="標楷體" pitchFamily="65" charset="-120"/>
                          <a:ea typeface="標楷體" pitchFamily="65" charset="-120"/>
                        </a:rPr>
                        <a:t>校科</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資料</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電商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152606" name="Oval 86"/>
          <p:cNvSpPr>
            <a:spLocks noChangeArrowheads="1"/>
          </p:cNvSpPr>
          <p:nvPr/>
        </p:nvSpPr>
        <p:spPr bwMode="auto">
          <a:xfrm>
            <a:off x="3359153" y="3860800"/>
            <a:ext cx="6913563" cy="1727200"/>
          </a:xfrm>
          <a:prstGeom prst="ellipse">
            <a:avLst/>
          </a:prstGeom>
          <a:noFill/>
          <a:ln w="19050">
            <a:solidFill>
              <a:srgbClr val="FF0000"/>
            </a:solidFill>
            <a:round/>
            <a:headEnd/>
            <a:tailEnd/>
          </a:ln>
          <a:effectLst>
            <a:prstShdw prst="shdw17" dist="17961" dir="2700000">
              <a:srgbClr val="990000">
                <a:alpha val="50000"/>
              </a:srgbClr>
            </a:prstShdw>
          </a:effectLst>
        </p:spPr>
        <p:txBody>
          <a:bodyPr wrap="none" anchor="ctr"/>
          <a:lstStyle/>
          <a:p>
            <a:pPr eaLnBrk="1" hangingPunct="1"/>
            <a:endParaRPr lang="zh-TW" altLang="zh-TW" b="1"/>
          </a:p>
        </p:txBody>
      </p:sp>
      <p:sp>
        <p:nvSpPr>
          <p:cNvPr id="131160" name="Text Box 88"/>
          <p:cNvSpPr txBox="1">
            <a:spLocks noChangeArrowheads="1"/>
          </p:cNvSpPr>
          <p:nvPr/>
        </p:nvSpPr>
        <p:spPr bwMode="auto">
          <a:xfrm>
            <a:off x="3884615" y="6100766"/>
            <a:ext cx="4824412" cy="584775"/>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spcBef>
                <a:spcPct val="50000"/>
              </a:spcBef>
              <a:defRPr/>
            </a:pPr>
            <a:r>
              <a:rPr kumimoji="0" lang="zh-TW" altLang="en-US" b="1" dirty="0">
                <a:solidFill>
                  <a:srgbClr val="FF0000"/>
                </a:solidFill>
                <a:latin typeface="標楷體" panose="03000509000000000000" pitchFamily="65" charset="-120"/>
                <a:ea typeface="標楷體" panose="03000509000000000000" pitchFamily="65" charset="-120"/>
                <a:cs typeface="微軟正黑體" panose="020B0604030504040204" pitchFamily="34" charset="-120"/>
              </a:rPr>
              <a:t>同群連續填</a:t>
            </a:r>
            <a:r>
              <a:rPr kumimoji="0" lang="zh-TW" altLang="en-US" b="1" dirty="0">
                <a:latin typeface="標楷體" panose="03000509000000000000" pitchFamily="65" charset="-120"/>
                <a:ea typeface="標楷體" panose="03000509000000000000" pitchFamily="65" charset="-120"/>
                <a:cs typeface="微軟正黑體" panose="020B0604030504040204" pitchFamily="34" charset="-120"/>
              </a:rPr>
              <a:t>同志願分</a:t>
            </a:r>
          </a:p>
        </p:txBody>
      </p:sp>
      <p:sp>
        <p:nvSpPr>
          <p:cNvPr id="131161" name="Text Box 89"/>
          <p:cNvSpPr txBox="1">
            <a:spLocks noChangeArrowheads="1"/>
          </p:cNvSpPr>
          <p:nvPr/>
        </p:nvSpPr>
        <p:spPr bwMode="auto">
          <a:xfrm>
            <a:off x="6383342" y="5661026"/>
            <a:ext cx="1081087" cy="584775"/>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spcBef>
                <a:spcPct val="50000"/>
              </a:spcBef>
              <a:defRPr/>
            </a:pPr>
            <a:r>
              <a:rPr kumimoji="0" lang="en-US" altLang="zh-TW">
                <a:latin typeface="標楷體" pitchFamily="65" charset="-120"/>
                <a:ea typeface="標楷體" pitchFamily="65" charset="-120"/>
              </a:rPr>
              <a:t>15</a:t>
            </a:r>
            <a:r>
              <a:rPr kumimoji="0" lang="zh-TW" altLang="en-US">
                <a:latin typeface="標楷體" pitchFamily="65" charset="-120"/>
                <a:ea typeface="標楷體" pitchFamily="65" charset="-120"/>
                <a:cs typeface="微軟正黑體" pitchFamily="34" charset="-120"/>
              </a:rPr>
              <a:t>分</a:t>
            </a:r>
          </a:p>
        </p:txBody>
      </p:sp>
      <p:sp>
        <p:nvSpPr>
          <p:cNvPr id="152609" name="Rectangle 11"/>
          <p:cNvSpPr>
            <a:spLocks noChangeArrowheads="1"/>
          </p:cNvSpPr>
          <p:nvPr/>
        </p:nvSpPr>
        <p:spPr bwMode="auto">
          <a:xfrm>
            <a:off x="1817690" y="25654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技巧二：志願</a:t>
            </a:r>
            <a:r>
              <a:rPr kumimoji="0" lang="zh-TW" altLang="en-US">
                <a:solidFill>
                  <a:srgbClr val="FF0000"/>
                </a:solidFill>
                <a:latin typeface="標楷體" pitchFamily="65" charset="-120"/>
                <a:ea typeface="標楷體" pitchFamily="65" charset="-120"/>
              </a:rPr>
              <a:t>前填</a:t>
            </a:r>
          </a:p>
        </p:txBody>
      </p:sp>
      <p:sp>
        <p:nvSpPr>
          <p:cNvPr id="152610" name="Rectangle 11"/>
          <p:cNvSpPr>
            <a:spLocks noChangeArrowheads="1"/>
          </p:cNvSpPr>
          <p:nvPr/>
        </p:nvSpPr>
        <p:spPr bwMode="auto">
          <a:xfrm>
            <a:off x="1847852" y="3141666"/>
            <a:ext cx="6119813" cy="579437"/>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技巧三：志願</a:t>
            </a:r>
            <a:r>
              <a:rPr kumimoji="0" lang="zh-TW" altLang="en-US">
                <a:solidFill>
                  <a:srgbClr val="FF0000"/>
                </a:solidFill>
                <a:latin typeface="標楷體" pitchFamily="65" charset="-120"/>
                <a:ea typeface="標楷體" pitchFamily="65" charset="-120"/>
              </a:rPr>
              <a:t>多填</a:t>
            </a:r>
          </a:p>
        </p:txBody>
      </p:sp>
      <p:sp>
        <p:nvSpPr>
          <p:cNvPr id="2" name="Rectangle 11"/>
          <p:cNvSpPr>
            <a:spLocks noChangeArrowheads="1"/>
          </p:cNvSpPr>
          <p:nvPr/>
        </p:nvSpPr>
        <p:spPr bwMode="auto">
          <a:xfrm>
            <a:off x="1524003" y="1146178"/>
            <a:ext cx="9212263" cy="707886"/>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000">
                <a:latin typeface="標楷體" pitchFamily="65" charset="-120"/>
                <a:ea typeface="標楷體" pitchFamily="65" charset="-120"/>
              </a:rPr>
              <a:t>免試入學</a:t>
            </a:r>
            <a:r>
              <a:rPr kumimoji="0" lang="zh-TW" altLang="en-US" sz="4000">
                <a:solidFill>
                  <a:srgbClr val="FF0000"/>
                </a:solidFill>
                <a:latin typeface="標楷體" pitchFamily="65" charset="-120"/>
                <a:ea typeface="標楷體" pitchFamily="65" charset="-120"/>
              </a:rPr>
              <a:t>技巧填志願 </a:t>
            </a:r>
            <a:r>
              <a:rPr kumimoji="0" lang="zh-TW" altLang="en-US" sz="4000">
                <a:solidFill>
                  <a:srgbClr val="008000"/>
                </a:solidFill>
                <a:latin typeface="標楷體" pitchFamily="65" charset="-120"/>
                <a:ea typeface="標楷體" pitchFamily="65" charset="-120"/>
              </a:rPr>
              <a:t>幫助學生得高分</a:t>
            </a:r>
            <a:r>
              <a:rPr kumimoji="0" lang="en-US" altLang="zh-TW" sz="4000">
                <a:solidFill>
                  <a:srgbClr val="FF0000"/>
                </a:solidFill>
                <a:latin typeface="標楷體" pitchFamily="65" charset="-120"/>
                <a:ea typeface="標楷體" pitchFamily="65" charset="-120"/>
              </a:rPr>
              <a:t>!!</a:t>
            </a:r>
            <a:endParaRPr kumimoji="0" lang="en-US" altLang="zh-TW" sz="4000">
              <a:latin typeface="標楷體" pitchFamily="65" charset="-120"/>
              <a:ea typeface="標楷體" pitchFamily="65" charset="-120"/>
            </a:endParaRPr>
          </a:p>
        </p:txBody>
      </p:sp>
      <p:sp>
        <p:nvSpPr>
          <p:cNvPr id="3" name="Rectangle 11"/>
          <p:cNvSpPr>
            <a:spLocks noChangeArrowheads="1"/>
          </p:cNvSpPr>
          <p:nvPr/>
        </p:nvSpPr>
        <p:spPr bwMode="auto">
          <a:xfrm>
            <a:off x="3250841" y="334338"/>
            <a:ext cx="6264995" cy="83099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800" dirty="0">
                <a:solidFill>
                  <a:srgbClr val="FF0000"/>
                </a:solidFill>
                <a:latin typeface="標楷體" pitchFamily="65" charset="-120"/>
                <a:ea typeface="標楷體" pitchFamily="65" charset="-120"/>
              </a:rPr>
              <a:t>桃連區填志願小叮嚀</a:t>
            </a:r>
          </a:p>
        </p:txBody>
      </p:sp>
      <p:sp>
        <p:nvSpPr>
          <p:cNvPr id="152613" name="矩形 3"/>
          <p:cNvSpPr>
            <a:spLocks noChangeArrowheads="1"/>
          </p:cNvSpPr>
          <p:nvPr/>
        </p:nvSpPr>
        <p:spPr bwMode="auto">
          <a:xfrm>
            <a:off x="3899675" y="4540252"/>
            <a:ext cx="300082" cy="36933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4" name="矩形 14"/>
          <p:cNvSpPr>
            <a:spLocks noChangeArrowheads="1"/>
          </p:cNvSpPr>
          <p:nvPr/>
        </p:nvSpPr>
        <p:spPr bwMode="auto">
          <a:xfrm>
            <a:off x="5045849" y="4554538"/>
            <a:ext cx="300082" cy="36933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5" name="矩形 15"/>
          <p:cNvSpPr>
            <a:spLocks noChangeArrowheads="1"/>
          </p:cNvSpPr>
          <p:nvPr/>
        </p:nvSpPr>
        <p:spPr bwMode="auto">
          <a:xfrm>
            <a:off x="6163449" y="4557713"/>
            <a:ext cx="300082" cy="36933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6" name="矩形 16"/>
          <p:cNvSpPr>
            <a:spLocks noChangeArrowheads="1"/>
          </p:cNvSpPr>
          <p:nvPr/>
        </p:nvSpPr>
        <p:spPr bwMode="auto">
          <a:xfrm>
            <a:off x="7319149" y="4557713"/>
            <a:ext cx="300082" cy="36933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7" name="矩形 17"/>
          <p:cNvSpPr>
            <a:spLocks noChangeArrowheads="1"/>
          </p:cNvSpPr>
          <p:nvPr/>
        </p:nvSpPr>
        <p:spPr bwMode="auto">
          <a:xfrm>
            <a:off x="8484375" y="4557713"/>
            <a:ext cx="300082" cy="36933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
        <p:nvSpPr>
          <p:cNvPr id="152618" name="矩形 18"/>
          <p:cNvSpPr>
            <a:spLocks noChangeArrowheads="1"/>
          </p:cNvSpPr>
          <p:nvPr/>
        </p:nvSpPr>
        <p:spPr bwMode="auto">
          <a:xfrm>
            <a:off x="9605149" y="4557713"/>
            <a:ext cx="300082" cy="36933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Tree>
    <p:custDataLst>
      <p:tags r:id="rId1"/>
    </p:custDataLst>
    <p:extLst>
      <p:ext uri="{BB962C8B-B14F-4D97-AF65-F5344CB8AC3E}">
        <p14:creationId xmlns:p14="http://schemas.microsoft.com/office/powerpoint/2010/main" val="2148119311"/>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6" name="群組 4"/>
          <p:cNvGrpSpPr>
            <a:grpSpLocks/>
          </p:cNvGrpSpPr>
          <p:nvPr/>
        </p:nvGrpSpPr>
        <p:grpSpPr bwMode="auto">
          <a:xfrm>
            <a:off x="1738315" y="500063"/>
            <a:ext cx="2786063"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適性輔導</a:t>
              </a:r>
            </a:p>
          </p:txBody>
        </p:sp>
      </p:grpSp>
      <p:grpSp>
        <p:nvGrpSpPr>
          <p:cNvPr id="154627" name="群組 7"/>
          <p:cNvGrpSpPr>
            <a:grpSpLocks/>
          </p:cNvGrpSpPr>
          <p:nvPr/>
        </p:nvGrpSpPr>
        <p:grpSpPr bwMode="auto">
          <a:xfrm>
            <a:off x="4524379"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採計</a:t>
              </a:r>
              <a:r>
                <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分</a:t>
              </a:r>
              <a:endPar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總分</a:t>
              </a:r>
              <a:r>
                <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分</a:t>
              </a:r>
            </a:p>
          </p:txBody>
        </p:sp>
      </p:grpSp>
      <p:sp>
        <p:nvSpPr>
          <p:cNvPr id="11" name="文字方塊 10"/>
          <p:cNvSpPr txBox="1"/>
          <p:nvPr/>
        </p:nvSpPr>
        <p:spPr>
          <a:xfrm>
            <a:off x="6381754" y="571485"/>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000090"/>
                </a:solidFill>
                <a:effectLst/>
                <a:uLnTx/>
                <a:uFillTx/>
                <a:latin typeface="標楷體" panose="03000509000000000000" pitchFamily="65" charset="-120"/>
                <a:ea typeface="標楷體" panose="03000509000000000000" pitchFamily="65" charset="-120"/>
                <a:cs typeface="+mn-cs"/>
              </a:rPr>
              <a:t>生涯規劃：</a:t>
            </a:r>
            <a:r>
              <a:rPr kumimoji="0" lang="en-US" altLang="zh-TW" sz="3600" b="1" i="0" u="none" strike="noStrike" kern="1200" cap="none" spc="0" normalizeH="0" baseline="0" noProof="0">
                <a:ln>
                  <a:noFill/>
                </a:ln>
                <a:solidFill>
                  <a:srgbClr val="000090"/>
                </a:solidFill>
                <a:effectLst/>
                <a:uLnTx/>
                <a:uFillTx/>
                <a:latin typeface="標楷體" panose="03000509000000000000" pitchFamily="65" charset="-120"/>
                <a:ea typeface="標楷體" panose="03000509000000000000" pitchFamily="65" charset="-120"/>
                <a:cs typeface="+mn-cs"/>
              </a:rPr>
              <a:t>6</a:t>
            </a:r>
            <a:r>
              <a:rPr kumimoji="0" lang="zh-TW" altLang="en-US" sz="3600" b="1" i="0" u="none" strike="noStrike" kern="1200" cap="none" spc="0" normalizeH="0" baseline="0" noProof="0">
                <a:ln>
                  <a:noFill/>
                </a:ln>
                <a:solidFill>
                  <a:srgbClr val="000090"/>
                </a:solidFill>
                <a:effectLst/>
                <a:uLnTx/>
                <a:uFillTx/>
                <a:latin typeface="標楷體" panose="03000509000000000000" pitchFamily="65" charset="-120"/>
                <a:ea typeface="標楷體" panose="03000509000000000000" pitchFamily="65" charset="-120"/>
                <a:cs typeface="+mn-cs"/>
              </a:rPr>
              <a:t>分</a:t>
            </a:r>
            <a:endParaRPr kumimoji="0" lang="en-US" altLang="zh-TW" sz="3600" b="1" i="0" u="none" strike="noStrike" kern="1200" cap="none" spc="0" normalizeH="0" baseline="0" noProof="0">
              <a:ln>
                <a:noFill/>
              </a:ln>
              <a:solidFill>
                <a:srgbClr val="000090"/>
              </a:solidFill>
              <a:effectLst/>
              <a:uLnTx/>
              <a:uFillTx/>
              <a:latin typeface="標楷體" panose="03000509000000000000" pitchFamily="65" charset="-120"/>
              <a:ea typeface="標楷體" panose="03000509000000000000" pitchFamily="65" charset="-120"/>
              <a:cs typeface="+mn-cs"/>
            </a:endParaRPr>
          </a:p>
        </p:txBody>
      </p:sp>
      <p:sp>
        <p:nvSpPr>
          <p:cNvPr id="12" name="Rectangle 11"/>
          <p:cNvSpPr>
            <a:spLocks noChangeArrowheads="1"/>
          </p:cNvSpPr>
          <p:nvPr/>
        </p:nvSpPr>
        <p:spPr bwMode="auto">
          <a:xfrm>
            <a:off x="1919288" y="1571630"/>
            <a:ext cx="8280400" cy="206210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報名校、科與生涯規劃建議</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與「</a:t>
            </a:r>
            <a:r>
              <a:rPr kumimoji="0" lang="zh-TW" altLang="en-US" sz="32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新細明體" panose="02020500000000000000" pitchFamily="18" charset="-120"/>
              </a:rPr>
              <a:t>家長意見</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」相符者得</a:t>
            </a:r>
            <a:r>
              <a:rPr kumimoji="0"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與「</a:t>
            </a:r>
            <a:r>
              <a:rPr kumimoji="0" lang="zh-TW" altLang="en-US" sz="32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新細明體" panose="02020500000000000000" pitchFamily="18" charset="-120"/>
              </a:rPr>
              <a:t>導師意見</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」相符者得</a:t>
            </a:r>
            <a:r>
              <a:rPr kumimoji="0"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與「</a:t>
            </a:r>
            <a:r>
              <a:rPr kumimoji="0" lang="zh-TW" altLang="en-US" sz="32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新細明體" panose="02020500000000000000" pitchFamily="18" charset="-120"/>
              </a:rPr>
              <a:t>輔導教師意見</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」相符者得</a:t>
            </a:r>
            <a:r>
              <a:rPr kumimoji="0"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p>
        </p:txBody>
      </p:sp>
      <p:grpSp>
        <p:nvGrpSpPr>
          <p:cNvPr id="154633" name="群組 4"/>
          <p:cNvGrpSpPr>
            <a:grpSpLocks/>
          </p:cNvGrpSpPr>
          <p:nvPr/>
        </p:nvGrpSpPr>
        <p:grpSpPr bwMode="auto">
          <a:xfrm>
            <a:off x="1738315" y="4000500"/>
            <a:ext cx="2786063" cy="857250"/>
            <a:chOff x="2389" y="1239"/>
            <a:chExt cx="2315099" cy="1266281"/>
          </a:xfrm>
        </p:grpSpPr>
        <p:sp>
          <p:nvSpPr>
            <p:cNvPr id="14" name="圓角矩形 13"/>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5"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適性輔導</a:t>
              </a:r>
            </a:p>
          </p:txBody>
        </p:sp>
      </p:grpSp>
      <p:grpSp>
        <p:nvGrpSpPr>
          <p:cNvPr id="154634" name="群組 7"/>
          <p:cNvGrpSpPr>
            <a:grpSpLocks/>
          </p:cNvGrpSpPr>
          <p:nvPr/>
        </p:nvGrpSpPr>
        <p:grpSpPr bwMode="auto">
          <a:xfrm>
            <a:off x="4524379" y="3857630"/>
            <a:ext cx="1857375" cy="1071563"/>
            <a:chOff x="2103175" y="-428010"/>
            <a:chExt cx="2040083" cy="1267522"/>
          </a:xfrm>
        </p:grpSpPr>
        <p:sp>
          <p:nvSpPr>
            <p:cNvPr id="17" name="向右箭號 16"/>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向右箭號 4"/>
            <p:cNvSpPr/>
            <p:nvPr/>
          </p:nvSpPr>
          <p:spPr>
            <a:xfrm>
              <a:off x="2103175" y="-174505"/>
              <a:ext cx="1757610" cy="7849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分</a:t>
              </a:r>
            </a:p>
          </p:txBody>
        </p:sp>
      </p:grpSp>
      <p:sp>
        <p:nvSpPr>
          <p:cNvPr id="19" name="文字方塊 18"/>
          <p:cNvSpPr txBox="1"/>
          <p:nvPr/>
        </p:nvSpPr>
        <p:spPr>
          <a:xfrm>
            <a:off x="6381723" y="4071933"/>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就近入學：</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5</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54638" name="Text Box 12"/>
          <p:cNvSpPr txBox="1">
            <a:spLocks noChangeArrowheads="1"/>
          </p:cNvSpPr>
          <p:nvPr/>
        </p:nvSpPr>
        <p:spPr bwMode="auto">
          <a:xfrm>
            <a:off x="2595564" y="5175253"/>
            <a:ext cx="6624637" cy="1325620"/>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1" lang="zh-TW" altLang="en-US" sz="3200" b="0" i="0" u="none" strike="noStrike" kern="1200" cap="none" spc="0" normalizeH="0" baseline="0" noProof="0" dirty="0" smtClean="0">
                <a:ln>
                  <a:noFill/>
                </a:ln>
                <a:solidFill>
                  <a:srgbClr val="FF0000"/>
                </a:solidFill>
                <a:effectLst/>
                <a:uLnTx/>
                <a:uFillTx/>
                <a:latin typeface="標楷體" pitchFamily="65" charset="-120"/>
                <a:ea typeface="標楷體" pitchFamily="65" charset="-120"/>
                <a:cs typeface="+mn-cs"/>
              </a:rPr>
              <a:t>桃連區</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學生符合就近入學得</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5</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共同就學區學生得</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5</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a:t>
            </a:r>
          </a:p>
        </p:txBody>
      </p:sp>
    </p:spTree>
    <p:custDataLst>
      <p:tags r:id="rId1"/>
    </p:custDataLst>
    <p:extLst>
      <p:ext uri="{BB962C8B-B14F-4D97-AF65-F5344CB8AC3E}">
        <p14:creationId xmlns:p14="http://schemas.microsoft.com/office/powerpoint/2010/main" val="11594863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矩形 9">
            <a:extLst>
              <a:ext uri="{FF2B5EF4-FFF2-40B4-BE49-F238E27FC236}">
                <a16:creationId xmlns:a16="http://schemas.microsoft.com/office/drawing/2014/main" xmlns="" id="{66285A73-AAFF-4C9B-8741-8F8CEDACCF3C}"/>
              </a:ext>
            </a:extLst>
          </p:cNvPr>
          <p:cNvSpPr>
            <a:spLocks noChangeArrowheads="1"/>
          </p:cNvSpPr>
          <p:nvPr/>
        </p:nvSpPr>
        <p:spPr bwMode="auto">
          <a:xfrm>
            <a:off x="1524000" y="908055"/>
            <a:ext cx="9144000" cy="504825"/>
          </a:xfrm>
          <a:prstGeom prst="rect">
            <a:avLst/>
          </a:prstGeom>
          <a:solidFill>
            <a:srgbClr val="CCFF99"/>
          </a:solidFill>
          <a:ln w="25400" algn="ctr">
            <a:solidFill>
              <a:srgbClr val="669900"/>
            </a:solidFill>
            <a:round/>
            <a:headEnd/>
            <a:tailEnd/>
          </a:ln>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165100" marR="0" lvl="0" indent="-165100" algn="just"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cs typeface="+mn-cs"/>
                <a:sym typeface="Wingdings" panose="05000000000000000000" pitchFamily="2" charset="2"/>
              </a:rPr>
              <a:t></a:t>
            </a:r>
            <a:r>
              <a:rPr kumimoji="0" lang="zh-TW" altLang="en-US" sz="2800" b="1"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sym typeface="Wingdings" panose="05000000000000000000" pitchFamily="2" charset="2"/>
              </a:rPr>
              <a:t>五、生涯發展規劃書</a:t>
            </a:r>
            <a:endParaRPr kumimoji="0" lang="zh-TW" altLang="zh-TW" sz="2800" b="1"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11" name="Picture 2">
            <a:extLst>
              <a:ext uri="{FF2B5EF4-FFF2-40B4-BE49-F238E27FC236}">
                <a16:creationId xmlns:a16="http://schemas.microsoft.com/office/drawing/2014/main" xmlns="" id="{D5CF9C19-10C4-4C12-8E59-378AEAC036C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135560" y="1481912"/>
            <a:ext cx="3816424" cy="5359115"/>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pic>
        <p:nvPicPr>
          <p:cNvPr id="12" name="Picture 3">
            <a:extLst>
              <a:ext uri="{FF2B5EF4-FFF2-40B4-BE49-F238E27FC236}">
                <a16:creationId xmlns:a16="http://schemas.microsoft.com/office/drawing/2014/main" xmlns="" id="{C0C20FE2-E3C1-4FDA-B783-D38342A6D75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220357" y="1489279"/>
            <a:ext cx="3796665" cy="5348745"/>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pic>
        <p:nvPicPr>
          <p:cNvPr id="168965" name="圖片 1">
            <a:extLst>
              <a:ext uri="{FF2B5EF4-FFF2-40B4-BE49-F238E27FC236}">
                <a16:creationId xmlns:a16="http://schemas.microsoft.com/office/drawing/2014/main" xmlns="" id="{6596C654-CD1E-4A6A-8758-7C7798A1A2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31951" y="5167313"/>
            <a:ext cx="12954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6" name="矩形 1">
            <a:extLst>
              <a:ext uri="{FF2B5EF4-FFF2-40B4-BE49-F238E27FC236}">
                <a16:creationId xmlns:a16="http://schemas.microsoft.com/office/drawing/2014/main" xmlns="" id="{03FE4C49-1CD9-448F-834F-146D61697BD0}"/>
              </a:ext>
            </a:extLst>
          </p:cNvPr>
          <p:cNvSpPr>
            <a:spLocks noChangeArrowheads="1"/>
          </p:cNvSpPr>
          <p:nvPr/>
        </p:nvSpPr>
        <p:spPr bwMode="auto">
          <a:xfrm>
            <a:off x="6527803" y="3716338"/>
            <a:ext cx="576263" cy="2089150"/>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3200" b="1"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9" name="橢圓形圖說文字 8">
            <a:extLst>
              <a:ext uri="{FF2B5EF4-FFF2-40B4-BE49-F238E27FC236}">
                <a16:creationId xmlns:a16="http://schemas.microsoft.com/office/drawing/2014/main" xmlns="" id="{9C3AD70B-9360-4CEC-BED6-1C11251C3F6D}"/>
              </a:ext>
            </a:extLst>
          </p:cNvPr>
          <p:cNvSpPr/>
          <p:nvPr/>
        </p:nvSpPr>
        <p:spPr bwMode="auto">
          <a:xfrm>
            <a:off x="3208340" y="3970184"/>
            <a:ext cx="2382837" cy="3513455"/>
          </a:xfrm>
          <a:prstGeom prst="wedgeEllipseCallout">
            <a:avLst>
              <a:gd name="adj1" fmla="val -65106"/>
              <a:gd name="adj2" fmla="val 16500"/>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marL="0" marR="0" lvl="0" indent="0" algn="l" defTabSz="914400" rtl="0" eaLnBrk="1" fontAlgn="base" latinLnBrk="0" hangingPunct="1">
              <a:lnSpc>
                <a:spcPts val="2400"/>
              </a:lnSpc>
              <a:spcBef>
                <a:spcPct val="0"/>
              </a:spcBef>
              <a:spcAft>
                <a:spcPct val="0"/>
              </a:spcAft>
              <a:buClrTx/>
              <a:buSzTx/>
              <a:buFontTx/>
              <a:buNone/>
              <a:tabLst/>
              <a:defRPr/>
            </a:pPr>
            <a:r>
              <a:rPr kumimoji="0" lang="zh-TW" altLang="en-US" sz="16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參考生涯輔導紀錄手冊資料，親師生一起討論，依據</a:t>
            </a:r>
            <a:r>
              <a:rPr kumimoji="0" lang="zh-TW" altLang="en-US" sz="1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孩子學習表現、專長、興趣</a:t>
            </a:r>
            <a:r>
              <a:rPr kumimoji="0" lang="zh-TW" altLang="en-US" sz="16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等，並且考量想</a:t>
            </a:r>
            <a:r>
              <a:rPr kumimoji="0" lang="zh-TW" altLang="en-US" sz="1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升讀學校的入學條件</a:t>
            </a:r>
            <a:r>
              <a:rPr kumimoji="0" lang="zh-TW" altLang="en-US" sz="16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，初步完成個人升學規劃。</a:t>
            </a:r>
          </a:p>
        </p:txBody>
      </p:sp>
      <p:grpSp>
        <p:nvGrpSpPr>
          <p:cNvPr id="3" name="群組 2">
            <a:extLst>
              <a:ext uri="{FF2B5EF4-FFF2-40B4-BE49-F238E27FC236}">
                <a16:creationId xmlns:a16="http://schemas.microsoft.com/office/drawing/2014/main" xmlns="" id="{BBA4B896-E68F-4190-BC58-2A5C6EDF3946}"/>
              </a:ext>
            </a:extLst>
          </p:cNvPr>
          <p:cNvGrpSpPr>
            <a:grpSpLocks/>
          </p:cNvGrpSpPr>
          <p:nvPr/>
        </p:nvGrpSpPr>
        <p:grpSpPr bwMode="auto">
          <a:xfrm>
            <a:off x="3189291" y="1381126"/>
            <a:ext cx="5761037" cy="5510213"/>
            <a:chOff x="1665536" y="1381059"/>
            <a:chExt cx="5760194" cy="5509751"/>
          </a:xfrm>
        </p:grpSpPr>
        <p:pic>
          <p:nvPicPr>
            <p:cNvPr id="8" name="Picture 3">
              <a:extLst>
                <a:ext uri="{FF2B5EF4-FFF2-40B4-BE49-F238E27FC236}">
                  <a16:creationId xmlns:a16="http://schemas.microsoft.com/office/drawing/2014/main" xmlns="" id="{CD1912E6-268D-4B23-AC9B-CC6F12F5652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665536" y="1381059"/>
              <a:ext cx="5760194" cy="5509751"/>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sp>
          <p:nvSpPr>
            <p:cNvPr id="2" name="矩形 1">
              <a:extLst>
                <a:ext uri="{FF2B5EF4-FFF2-40B4-BE49-F238E27FC236}">
                  <a16:creationId xmlns:a16="http://schemas.microsoft.com/office/drawing/2014/main" xmlns="" id="{7FA6459D-A8AC-4D63-8EF2-E500A878C26A}"/>
                </a:ext>
              </a:extLst>
            </p:cNvPr>
            <p:cNvSpPr/>
            <p:nvPr/>
          </p:nvSpPr>
          <p:spPr bwMode="auto">
            <a:xfrm>
              <a:off x="1763947" y="2077914"/>
              <a:ext cx="838077" cy="431764"/>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Calibri"/>
                <a:ea typeface="新細明體"/>
                <a:cs typeface="+mn-cs"/>
              </a:endParaRPr>
            </a:p>
          </p:txBody>
        </p:sp>
        <p:sp>
          <p:nvSpPr>
            <p:cNvPr id="10" name="矩形 9">
              <a:extLst>
                <a:ext uri="{FF2B5EF4-FFF2-40B4-BE49-F238E27FC236}">
                  <a16:creationId xmlns:a16="http://schemas.microsoft.com/office/drawing/2014/main" xmlns="" id="{C1631254-0634-44CF-807F-BDCF94334479}"/>
                </a:ext>
              </a:extLst>
            </p:cNvPr>
            <p:cNvSpPr/>
            <p:nvPr/>
          </p:nvSpPr>
          <p:spPr bwMode="auto">
            <a:xfrm>
              <a:off x="1765533" y="3284312"/>
              <a:ext cx="838077" cy="431764"/>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Calibri"/>
                <a:ea typeface="新細明體"/>
                <a:cs typeface="+mn-cs"/>
              </a:endParaRPr>
            </a:p>
          </p:txBody>
        </p:sp>
        <p:sp>
          <p:nvSpPr>
            <p:cNvPr id="13" name="矩形 12">
              <a:extLst>
                <a:ext uri="{FF2B5EF4-FFF2-40B4-BE49-F238E27FC236}">
                  <a16:creationId xmlns:a16="http://schemas.microsoft.com/office/drawing/2014/main" xmlns="" id="{7BABBC2D-9495-426A-A60B-08EB9661E07D}"/>
                </a:ext>
              </a:extLst>
            </p:cNvPr>
            <p:cNvSpPr/>
            <p:nvPr/>
          </p:nvSpPr>
          <p:spPr bwMode="auto">
            <a:xfrm>
              <a:off x="1763947" y="4328800"/>
              <a:ext cx="838077" cy="669869"/>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Calibri"/>
                <a:ea typeface="新細明體"/>
                <a:cs typeface="+mn-cs"/>
              </a:endParaRPr>
            </a:p>
          </p:txBody>
        </p:sp>
      </p:grpSp>
    </p:spTree>
    <p:custDataLst>
      <p:tags r:id="rId1"/>
    </p:custDataLst>
    <p:extLst>
      <p:ext uri="{BB962C8B-B14F-4D97-AF65-F5344CB8AC3E}">
        <p14:creationId xmlns:p14="http://schemas.microsoft.com/office/powerpoint/2010/main" val="33413289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圖片 1">
            <a:extLst>
              <a:ext uri="{FF2B5EF4-FFF2-40B4-BE49-F238E27FC236}">
                <a16:creationId xmlns:a16="http://schemas.microsoft.com/office/drawing/2014/main" xmlns="" id="{71CB1812-8C19-4236-8750-C8037B2FA1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5117" y="5"/>
            <a:ext cx="9132887" cy="678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xmlns="" id="{F289DA01-764C-4361-85B3-BD04C97D4F38}"/>
              </a:ext>
            </a:extLst>
          </p:cNvPr>
          <p:cNvSpPr/>
          <p:nvPr/>
        </p:nvSpPr>
        <p:spPr>
          <a:xfrm>
            <a:off x="6743701" y="2636839"/>
            <a:ext cx="3698875" cy="18002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t>1.</a:t>
            </a:r>
            <a:r>
              <a:rPr kumimoji="0" lang="zh-TW" altLang="en-US" sz="3200" b="1" i="0" u="none" strike="noStrike" kern="1200" cap="none" spc="0" normalizeH="0" baseline="0" noProof="0" dirty="0">
                <a:ln>
                  <a:noFill/>
                </a:ln>
                <a:solidFill>
                  <a:srgbClr val="000000"/>
                </a:solidFill>
                <a:effectLst/>
                <a:uLnTx/>
                <a:uFillTx/>
                <a:latin typeface="Calibri"/>
                <a:ea typeface="新細明體"/>
                <a:cs typeface="+mn-cs"/>
              </a:rPr>
              <a:t>適性輔導</a:t>
            </a:r>
            <a: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t>-</a:t>
            </a:r>
            <a:b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br>
            <a:r>
              <a:rPr kumimoji="0" lang="zh-TW" altLang="en-US" sz="3200" b="1" i="0" u="none" strike="noStrike" kern="1200" cap="none" spc="0" normalizeH="0" baseline="0" noProof="0" dirty="0">
                <a:ln>
                  <a:noFill/>
                </a:ln>
                <a:solidFill>
                  <a:srgbClr val="000000"/>
                </a:solidFill>
                <a:effectLst/>
                <a:uLnTx/>
                <a:uFillTx/>
                <a:latin typeface="Calibri"/>
                <a:ea typeface="新細明體"/>
                <a:cs typeface="+mn-cs"/>
              </a:rPr>
              <a:t>生涯發展規劃建議</a:t>
            </a:r>
            <a: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t/>
            </a:r>
            <a:b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br>
            <a: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t>2.</a:t>
            </a:r>
            <a:r>
              <a:rPr kumimoji="0" lang="zh-TW" altLang="en-US" sz="3200" b="1" i="0" u="none" strike="noStrike" kern="1200" cap="none" spc="0" normalizeH="0" baseline="0" noProof="0" dirty="0">
                <a:ln>
                  <a:noFill/>
                </a:ln>
                <a:solidFill>
                  <a:srgbClr val="000000"/>
                </a:solidFill>
                <a:effectLst/>
                <a:uLnTx/>
                <a:uFillTx/>
                <a:latin typeface="Calibri"/>
                <a:ea typeface="新細明體"/>
                <a:cs typeface="+mn-cs"/>
              </a:rPr>
              <a:t>志願少</a:t>
            </a:r>
            <a:endPar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endParaRPr>
          </a:p>
        </p:txBody>
      </p:sp>
      <p:sp>
        <p:nvSpPr>
          <p:cNvPr id="9" name="圓角矩形 8">
            <a:extLst>
              <a:ext uri="{FF2B5EF4-FFF2-40B4-BE49-F238E27FC236}">
                <a16:creationId xmlns:a16="http://schemas.microsoft.com/office/drawing/2014/main" xmlns="" id="{A0D2D391-2794-4025-9D32-63D14410D95C}"/>
              </a:ext>
            </a:extLst>
          </p:cNvPr>
          <p:cNvSpPr/>
          <p:nvPr/>
        </p:nvSpPr>
        <p:spPr>
          <a:xfrm>
            <a:off x="5686428" y="1679576"/>
            <a:ext cx="415925" cy="238125"/>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3" name="頁尾版面配置區 2">
            <a:extLst>
              <a:ext uri="{FF2B5EF4-FFF2-40B4-BE49-F238E27FC236}">
                <a16:creationId xmlns:a16="http://schemas.microsoft.com/office/drawing/2014/main" xmlns="" id="{5DACF692-E72E-492C-BEC5-3E512E5CB48E}"/>
              </a:ext>
            </a:extLst>
          </p:cNvPr>
          <p:cNvSpPr>
            <a:spLocks noGrp="1"/>
          </p:cNvSpPr>
          <p:nvPr>
            <p:ph type="ftr" sz="quarter" idx="4294967295"/>
          </p:nvPr>
        </p:nvSpPr>
        <p:spPr>
          <a:xfrm>
            <a:off x="4648200" y="6356355"/>
            <a:ext cx="28956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a:ln>
                <a:noFill/>
              </a:ln>
              <a:solidFill>
                <a:srgbClr val="898989"/>
              </a:solidFill>
              <a:effectLst/>
              <a:uLnTx/>
              <a:uFillTx/>
              <a:latin typeface="Arial" pitchFamily="34" charset="0"/>
              <a:ea typeface="新細明體" pitchFamily="18" charset="-120"/>
              <a:cs typeface="+mn-cs"/>
            </a:endParaRPr>
          </a:p>
        </p:txBody>
      </p:sp>
      <p:sp>
        <p:nvSpPr>
          <p:cNvPr id="4" name="投影片編號版面配置區 3">
            <a:extLst>
              <a:ext uri="{FF2B5EF4-FFF2-40B4-BE49-F238E27FC236}">
                <a16:creationId xmlns:a16="http://schemas.microsoft.com/office/drawing/2014/main" xmlns="" id="{1D6D41D6-3351-4D43-8B44-8E3C46E5C221}"/>
              </a:ext>
            </a:extLst>
          </p:cNvPr>
          <p:cNvSpPr>
            <a:spLocks noGrp="1"/>
          </p:cNvSpPr>
          <p:nvPr>
            <p:ph type="sldNum" sz="quarter" idx="4294967295"/>
          </p:nvPr>
        </p:nvSpPr>
        <p:spPr>
          <a:xfrm>
            <a:off x="7176120" y="260652"/>
            <a:ext cx="21336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endParaRPr>
          </a:p>
        </p:txBody>
      </p:sp>
    </p:spTree>
    <p:custDataLst>
      <p:tags r:id="rId1"/>
    </p:custDataLst>
    <p:extLst>
      <p:ext uri="{BB962C8B-B14F-4D97-AF65-F5344CB8AC3E}">
        <p14:creationId xmlns:p14="http://schemas.microsoft.com/office/powerpoint/2010/main" val="1391929913"/>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群組 4"/>
          <p:cNvGrpSpPr>
            <a:grpSpLocks/>
          </p:cNvGrpSpPr>
          <p:nvPr/>
        </p:nvGrpSpPr>
        <p:grpSpPr bwMode="auto">
          <a:xfrm>
            <a:off x="1524002"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55651" name="群組 7"/>
          <p:cNvGrpSpPr>
            <a:grpSpLocks/>
          </p:cNvGrpSpPr>
          <p:nvPr/>
        </p:nvGrpSpPr>
        <p:grpSpPr bwMode="auto">
          <a:xfrm>
            <a:off x="5238754"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p:cNvSpPr txBox="1"/>
          <p:nvPr/>
        </p:nvSpPr>
        <p:spPr>
          <a:xfrm>
            <a:off x="7126288" y="518006"/>
            <a:ext cx="3429024"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均衡學習：</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9</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55655" name="Text Box 25"/>
          <p:cNvSpPr txBox="1">
            <a:spLocks noChangeArrowheads="1"/>
          </p:cNvSpPr>
          <p:nvPr/>
        </p:nvSpPr>
        <p:spPr bwMode="auto">
          <a:xfrm>
            <a:off x="1625600" y="1389930"/>
            <a:ext cx="9438952" cy="2603790"/>
          </a:xfrm>
          <a:prstGeom prst="rect">
            <a:avLst/>
          </a:prstGeom>
          <a:noFill/>
          <a:ln w="9525">
            <a:noFill/>
            <a:miter lim="800000"/>
            <a:headEnd/>
            <a:tailEnd/>
          </a:ln>
        </p:spPr>
        <p:txBody>
          <a:bodyPr wrap="square">
            <a:spAutoFit/>
          </a:bodyPr>
          <a:lstStyle/>
          <a:p>
            <a:pPr marL="261938" marR="0" lvl="0" indent="-261938" algn="l" defTabSz="914400" rtl="0" eaLnBrk="1" fontAlgn="base" latinLnBrk="0" hangingPunct="1">
              <a:lnSpc>
                <a:spcPct val="100000"/>
              </a:lnSpc>
              <a:spcBef>
                <a:spcPct val="10000"/>
              </a:spcBef>
              <a:spcAft>
                <a:spcPct val="0"/>
              </a:spcAft>
              <a:buClrTx/>
              <a:buSzTx/>
              <a:buFontTx/>
              <a:buChar char="•"/>
              <a:tabLst/>
              <a:defRPr/>
            </a:pP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107</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學年度以前入學：基本條件為國中</a:t>
            </a:r>
            <a:r>
              <a:rPr kumimoji="1" lang="zh-TW" altLang="en-US"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健體、藝文、綜合領域五學期平均成績達</a:t>
            </a:r>
            <a:r>
              <a:rPr kumimoji="1" lang="en-US" altLang="zh-TW"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60</a:t>
            </a:r>
            <a:r>
              <a:rPr kumimoji="1" lang="zh-TW" altLang="en-US"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分以上者各得</a:t>
            </a:r>
            <a:r>
              <a:rPr kumimoji="1" lang="en-US" altLang="zh-TW"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3</a:t>
            </a:r>
            <a:r>
              <a:rPr kumimoji="1" lang="zh-TW" altLang="en-US"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分</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endPar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261938" marR="0" lvl="0" indent="-261938" algn="l" defTabSz="914400" rtl="0" eaLnBrk="1" fontAlgn="base" latinLnBrk="0" hangingPunct="1">
              <a:lnSpc>
                <a:spcPct val="100000"/>
              </a:lnSpc>
              <a:spcBef>
                <a:spcPct val="10000"/>
              </a:spcBef>
              <a:spcAft>
                <a:spcPct val="0"/>
              </a:spcAft>
              <a:buClrTx/>
              <a:buSzTx/>
              <a:buFontTx/>
              <a:buChar char="•"/>
              <a:tabLst/>
              <a:defRPr/>
            </a:pP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108</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學年度以後入學：基本條件為國中</a:t>
            </a:r>
            <a:r>
              <a:rPr kumimoji="1" lang="zh-TW" altLang="en-US" sz="3200" b="0" i="0" u="none" strike="noStrike" kern="1200" cap="none" spc="0" normalizeH="0" baseline="0" noProof="0" dirty="0">
                <a:ln>
                  <a:noFill/>
                </a:ln>
                <a:solidFill>
                  <a:srgbClr val="0000FF"/>
                </a:solidFill>
                <a:effectLst/>
                <a:uLnTx/>
                <a:uFillTx/>
                <a:latin typeface="標楷體" pitchFamily="65" charset="-120"/>
                <a:ea typeface="標楷體" pitchFamily="65" charset="-120"/>
                <a:cs typeface="+mn-cs"/>
              </a:rPr>
              <a:t>健體、藝術、綜合活動、科技領域</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五學期平均成績達</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60</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分以上者，每個領域各得</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3</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分，最高</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9</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a:t>
            </a:r>
            <a:endPar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p:txBody>
      </p:sp>
      <p:grpSp>
        <p:nvGrpSpPr>
          <p:cNvPr id="155657" name="群組 4"/>
          <p:cNvGrpSpPr>
            <a:grpSpLocks/>
          </p:cNvGrpSpPr>
          <p:nvPr/>
        </p:nvGrpSpPr>
        <p:grpSpPr bwMode="auto">
          <a:xfrm>
            <a:off x="1524002" y="4069275"/>
            <a:ext cx="3786188" cy="857250"/>
            <a:chOff x="2389" y="1239"/>
            <a:chExt cx="2315099" cy="1266281"/>
          </a:xfrm>
        </p:grpSpPr>
        <p:sp>
          <p:nvSpPr>
            <p:cNvPr id="13" name="圓角矩形 12"/>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55658" name="群組 7"/>
          <p:cNvGrpSpPr>
            <a:grpSpLocks/>
          </p:cNvGrpSpPr>
          <p:nvPr/>
        </p:nvGrpSpPr>
        <p:grpSpPr bwMode="auto">
          <a:xfrm>
            <a:off x="5317643" y="3933056"/>
            <a:ext cx="1857375" cy="1071562"/>
            <a:chOff x="2103175" y="-428010"/>
            <a:chExt cx="2040083" cy="1267522"/>
          </a:xfrm>
        </p:grpSpPr>
        <p:sp>
          <p:nvSpPr>
            <p:cNvPr id="16" name="向右箭號 15"/>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7"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8" name="文字方塊 17"/>
          <p:cNvSpPr txBox="1"/>
          <p:nvPr/>
        </p:nvSpPr>
        <p:spPr>
          <a:xfrm>
            <a:off x="7214009" y="4102097"/>
            <a:ext cx="3500463"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品德表現：</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10</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9" name="Rectangle 3"/>
          <p:cNvSpPr>
            <a:spLocks noChangeArrowheads="1"/>
          </p:cNvSpPr>
          <p:nvPr/>
        </p:nvSpPr>
        <p:spPr bwMode="auto">
          <a:xfrm>
            <a:off x="1703512" y="4997963"/>
            <a:ext cx="10488488" cy="1571842"/>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大功每次</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4.5</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分，記功每次</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1.5</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endPar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  </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嘉獎每次</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0.5</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最高</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6</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銷過後，無記過或二次</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含</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警告以下者得</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6</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p>
        </p:txBody>
      </p:sp>
    </p:spTree>
    <p:custDataLst>
      <p:tags r:id="rId1"/>
    </p:custDataLst>
    <p:extLst>
      <p:ext uri="{BB962C8B-B14F-4D97-AF65-F5344CB8AC3E}">
        <p14:creationId xmlns:p14="http://schemas.microsoft.com/office/powerpoint/2010/main" val="20863647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058" name="群組 4">
            <a:extLst>
              <a:ext uri="{FF2B5EF4-FFF2-40B4-BE49-F238E27FC236}">
                <a16:creationId xmlns:a16="http://schemas.microsoft.com/office/drawing/2014/main" xmlns="" id="{C88FD7EF-A6B4-4535-8249-C420D33AD3B8}"/>
              </a:ext>
            </a:extLst>
          </p:cNvPr>
          <p:cNvGrpSpPr>
            <a:grpSpLocks/>
          </p:cNvGrpSpPr>
          <p:nvPr/>
        </p:nvGrpSpPr>
        <p:grpSpPr bwMode="auto">
          <a:xfrm>
            <a:off x="1524002" y="500063"/>
            <a:ext cx="3786188" cy="857250"/>
            <a:chOff x="2389" y="1239"/>
            <a:chExt cx="2315099" cy="1266281"/>
          </a:xfrm>
        </p:grpSpPr>
        <p:sp>
          <p:nvSpPr>
            <p:cNvPr id="6" name="圓角矩形 5">
              <a:extLst>
                <a:ext uri="{FF2B5EF4-FFF2-40B4-BE49-F238E27FC236}">
                  <a16:creationId xmlns:a16="http://schemas.microsoft.com/office/drawing/2014/main" xmlns="" id="{31240520-5D15-47BD-8171-24D2147572DC}"/>
                </a:ext>
              </a:extLst>
            </p:cNvPr>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a:extLst>
                <a:ext uri="{FF2B5EF4-FFF2-40B4-BE49-F238E27FC236}">
                  <a16:creationId xmlns:a16="http://schemas.microsoft.com/office/drawing/2014/main" xmlns="" id="{CEE1C92C-F215-4C76-9CC6-B6D50FF5C50B}"/>
                </a:ext>
              </a:extLst>
            </p:cNvPr>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73059" name="群組 7">
            <a:extLst>
              <a:ext uri="{FF2B5EF4-FFF2-40B4-BE49-F238E27FC236}">
                <a16:creationId xmlns:a16="http://schemas.microsoft.com/office/drawing/2014/main" xmlns="" id="{A0298345-10FB-4BB1-98AE-BF5F48AC1498}"/>
              </a:ext>
            </a:extLst>
          </p:cNvPr>
          <p:cNvGrpSpPr>
            <a:grpSpLocks/>
          </p:cNvGrpSpPr>
          <p:nvPr/>
        </p:nvGrpSpPr>
        <p:grpSpPr bwMode="auto">
          <a:xfrm>
            <a:off x="5238754" y="357188"/>
            <a:ext cx="1857375" cy="1071562"/>
            <a:chOff x="2103175" y="-428010"/>
            <a:chExt cx="2040083" cy="1267522"/>
          </a:xfrm>
        </p:grpSpPr>
        <p:sp>
          <p:nvSpPr>
            <p:cNvPr id="9" name="向右箭號 8">
              <a:extLst>
                <a:ext uri="{FF2B5EF4-FFF2-40B4-BE49-F238E27FC236}">
                  <a16:creationId xmlns:a16="http://schemas.microsoft.com/office/drawing/2014/main" xmlns="" id="{E2E9AD6A-24DC-4D4F-9A95-C2B16FAEF4EA}"/>
                </a:ext>
              </a:extLst>
            </p:cNvPr>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a:extLst>
                <a:ext uri="{FF2B5EF4-FFF2-40B4-BE49-F238E27FC236}">
                  <a16:creationId xmlns:a16="http://schemas.microsoft.com/office/drawing/2014/main" xmlns="" id="{A97EFB3D-BE39-4B4F-9B63-D188C737605F}"/>
                </a:ext>
              </a:extLst>
            </p:cNvPr>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a:extLst>
              <a:ext uri="{FF2B5EF4-FFF2-40B4-BE49-F238E27FC236}">
                <a16:creationId xmlns:a16="http://schemas.microsoft.com/office/drawing/2014/main" xmlns="" id="{C0EE84B9-6F3B-4D7E-A1E6-AA3016F0DAD4}"/>
              </a:ext>
            </a:extLst>
          </p:cNvPr>
          <p:cNvSpPr txBox="1"/>
          <p:nvPr/>
        </p:nvSpPr>
        <p:spPr>
          <a:xfrm>
            <a:off x="7024695" y="571485"/>
            <a:ext cx="3500463"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服務表現：</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10</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2" name="Rectangle 3">
            <a:extLst>
              <a:ext uri="{FF2B5EF4-FFF2-40B4-BE49-F238E27FC236}">
                <a16:creationId xmlns:a16="http://schemas.microsoft.com/office/drawing/2014/main" xmlns="" id="{0884DD4D-74B0-4EB6-B114-A41301D26F24}"/>
              </a:ext>
            </a:extLst>
          </p:cNvPr>
          <p:cNvSpPr>
            <a:spLocks noChangeArrowheads="1"/>
          </p:cNvSpPr>
          <p:nvPr/>
        </p:nvSpPr>
        <p:spPr bwMode="auto">
          <a:xfrm>
            <a:off x="897521" y="1614978"/>
            <a:ext cx="10282659" cy="4034054"/>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p>
            <a:pPr marL="357188" marR="0" lvl="0" indent="-357188" algn="l" defTabSz="914400" rtl="0" eaLnBrk="1" fontAlgn="base" latinLnBrk="0" hangingPunct="1">
              <a:lnSpc>
                <a:spcPct val="100000"/>
              </a:lnSpc>
              <a:spcBef>
                <a:spcPct val="0"/>
              </a:spcBef>
              <a:spcAft>
                <a:spcPct val="0"/>
              </a:spcAft>
              <a:buClrTx/>
              <a:buSzTx/>
              <a:buFontTx/>
              <a:buChar char="•"/>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擔任</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班級內幹部</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自治市幹部</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及</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社團幹部</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任滿</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1</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學期，經</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考核表現優良者得</a:t>
            </a:r>
            <a:r>
              <a:rPr kumimoji="1" lang="en-US" altLang="zh-TW"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2</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分</a:t>
            </a:r>
            <a:r>
              <a:rPr kumimoji="1" lang="en-US" altLang="zh-TW"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
            </a:r>
            <a:br>
              <a:rPr kumimoji="1" lang="en-US" altLang="zh-TW"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b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上限</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4</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分</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志願服務學習時數，每</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1</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小時</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0.3</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分。</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
            </a:r>
            <a:b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b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  </a:t>
            </a:r>
            <a:r>
              <a:rPr kumimoji="1" lang="en-US" altLang="zh-TW"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未滿</a:t>
            </a:r>
            <a:r>
              <a:rPr kumimoji="1" lang="en-US" altLang="zh-TW"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1</a:t>
            </a: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小時不計分</a:t>
            </a:r>
            <a:r>
              <a:rPr kumimoji="1" lang="en-US" altLang="zh-TW"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endParaRPr>
          </a:p>
          <a:p>
            <a:pPr marL="357188" marR="0" lvl="0" indent="-357188" algn="l" defTabSz="914400" rtl="0" eaLnBrk="1" fontAlgn="base" latinLnBrk="0" hangingPunct="1">
              <a:lnSpc>
                <a:spcPct val="100000"/>
              </a:lnSpc>
              <a:spcBef>
                <a:spcPct val="0"/>
              </a:spcBef>
              <a:spcAft>
                <a:spcPct val="0"/>
              </a:spcAft>
              <a:buClrTx/>
              <a:buSzTx/>
              <a:buFontTx/>
              <a:buChar char="•"/>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擔任班級或學生幹部及志願服務學習時數得合併計分：</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
            </a:r>
            <a:b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b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           </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20</a:t>
            </a:r>
            <a:r>
              <a:rPr kumimoji="0" lang="zh-TW" altLang="en-US"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小時≦志願服務≦</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34</a:t>
            </a:r>
            <a:r>
              <a:rPr kumimoji="0" lang="zh-TW" altLang="en-US"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小時</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
            </a:r>
            <a:b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br>
            <a:r>
              <a:rPr kumimoji="0" lang="zh-TW" altLang="en-US"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 </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 </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(6</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分除以</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0.3=</a:t>
            </a:r>
            <a:r>
              <a:rPr kumimoji="0"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新細明體" pitchFamily="18" charset="-120"/>
              </a:rPr>
              <a:t>20</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小時</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 </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  </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(10</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分除以</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0.3 =</a:t>
            </a:r>
            <a:r>
              <a:rPr kumimoji="0"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新細明體" pitchFamily="18" charset="-120"/>
              </a:rPr>
              <a:t>34</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小時</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endPar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endParaRPr>
          </a:p>
        </p:txBody>
      </p:sp>
      <p:sp>
        <p:nvSpPr>
          <p:cNvPr id="173064" name="投影片編號版面配置區 12">
            <a:extLst>
              <a:ext uri="{FF2B5EF4-FFF2-40B4-BE49-F238E27FC236}">
                <a16:creationId xmlns:a16="http://schemas.microsoft.com/office/drawing/2014/main" xmlns="" id="{AD4DFA3B-DB7A-45AD-93BE-B509E27AC4C9}"/>
              </a:ext>
            </a:extLst>
          </p:cNvPr>
          <p:cNvSpPr txBox="1">
            <a:spLocks noGrp="1"/>
          </p:cNvSpPr>
          <p:nvPr/>
        </p:nvSpPr>
        <p:spPr bwMode="auto">
          <a:xfrm>
            <a:off x="8077200" y="635635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E132C4-4026-4617-86F4-04969F5316BE}" type="slidenum">
              <a:rPr kumimoji="1" lang="zh-TW" altLang="en-US" sz="1400" b="1" i="0" u="none" strike="noStrike" kern="1200" cap="none" spc="0" normalizeH="0" baseline="0" noProof="0">
                <a:ln>
                  <a:noFill/>
                </a:ln>
                <a:solidFill>
                  <a:srgbClr val="898989"/>
                </a:solidFill>
                <a:effectLst/>
                <a:uLnTx/>
                <a:uFillTx/>
                <a:latin typeface="Arial" panose="020B0604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1" lang="en-US" altLang="zh-TW" sz="1400" b="1" i="0" u="none" strike="noStrike" kern="1200" cap="none" spc="0" normalizeH="0" baseline="0" noProof="0">
              <a:ln>
                <a:noFill/>
              </a:ln>
              <a:solidFill>
                <a:srgbClr val="898989"/>
              </a:solidFill>
              <a:effectLst/>
              <a:uLnTx/>
              <a:uFillTx/>
              <a:latin typeface="Arial" panose="020B0604020202020204" pitchFamily="34" charset="0"/>
              <a:ea typeface="新細明體" pitchFamily="18" charset="-120"/>
              <a:cs typeface="+mn-cs"/>
            </a:endParaRPr>
          </a:p>
        </p:txBody>
      </p:sp>
      <p:sp>
        <p:nvSpPr>
          <p:cNvPr id="2" name="文字方塊 1"/>
          <p:cNvSpPr txBox="1"/>
          <p:nvPr/>
        </p:nvSpPr>
        <p:spPr>
          <a:xfrm>
            <a:off x="2095472" y="5572140"/>
            <a:ext cx="8003232" cy="1077218"/>
          </a:xfrm>
          <a:prstGeom prst="rect">
            <a:avLst/>
          </a:prstGeom>
          <a:solidFill>
            <a:srgbClr val="99FFCC"/>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若有報考五專同學，志工服務時數會需要更多才能達滿分，詳細請參照五專招生簡章。</a:t>
            </a:r>
          </a:p>
        </p:txBody>
      </p:sp>
    </p:spTree>
    <p:custDataLst>
      <p:tags r:id="rId1"/>
    </p:custDataLst>
    <p:extLst>
      <p:ext uri="{BB962C8B-B14F-4D97-AF65-F5344CB8AC3E}">
        <p14:creationId xmlns:p14="http://schemas.microsoft.com/office/powerpoint/2010/main" val="264164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082" name="Picture 7" descr="Capture_2016_03_01_21_08_23_62">
            <a:extLst>
              <a:ext uri="{FF2B5EF4-FFF2-40B4-BE49-F238E27FC236}">
                <a16:creationId xmlns:a16="http://schemas.microsoft.com/office/drawing/2014/main" xmlns="" id="{4D1BAE5C-488A-4195-A057-9A585718B4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0" name="Text Box 4">
            <a:extLst>
              <a:ext uri="{FF2B5EF4-FFF2-40B4-BE49-F238E27FC236}">
                <a16:creationId xmlns:a16="http://schemas.microsoft.com/office/drawing/2014/main" xmlns="" id="{94E9C283-51C0-4D4C-8A48-3E28C8922F0E}"/>
              </a:ext>
            </a:extLst>
          </p:cNvPr>
          <p:cNvSpPr txBox="1">
            <a:spLocks noChangeArrowheads="1"/>
          </p:cNvSpPr>
          <p:nvPr/>
        </p:nvSpPr>
        <p:spPr bwMode="auto">
          <a:xfrm>
            <a:off x="8112129" y="4295780"/>
            <a:ext cx="2017713"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3600" b="1" i="0" u="none" strike="noStrike" kern="1200" cap="none" spc="0" normalizeH="0" baseline="0" noProof="0" dirty="0">
                <a:ln>
                  <a:noFill/>
                </a:ln>
                <a:solidFill>
                  <a:srgbClr val="1F497D"/>
                </a:solidFill>
                <a:effectLst/>
                <a:uLnTx/>
                <a:uFillTx/>
                <a:latin typeface="Arial" panose="020B0604020202020204" pitchFamily="34" charset="0"/>
                <a:ea typeface="標楷體" panose="03000509000000000000" pitchFamily="65" charset="-120"/>
                <a:cs typeface="+mn-cs"/>
              </a:rPr>
              <a:t>學生</a:t>
            </a:r>
            <a:r>
              <a:rPr kumimoji="1" lang="en-US" altLang="zh-TW" sz="3600" b="1" i="0" u="none" strike="noStrike" kern="1200" cap="none" spc="0" normalizeH="0" baseline="0" noProof="0" dirty="0">
                <a:ln>
                  <a:noFill/>
                </a:ln>
                <a:solidFill>
                  <a:srgbClr val="1F497D"/>
                </a:solidFill>
                <a:effectLst/>
                <a:uLnTx/>
                <a:uFillTx/>
                <a:latin typeface="Arial" panose="020B0604020202020204" pitchFamily="34" charset="0"/>
                <a:ea typeface="標楷體" panose="03000509000000000000" pitchFamily="65" charset="-120"/>
                <a:cs typeface="+mn-cs"/>
              </a:rPr>
              <a:t>07</a:t>
            </a:r>
            <a:endParaRPr kumimoji="1" lang="zh-TW" altLang="en-US" sz="3600" b="1" i="0" u="none" strike="noStrike" kern="1200" cap="none" spc="0" normalizeH="0" baseline="0" noProof="0" dirty="0">
              <a:ln>
                <a:noFill/>
              </a:ln>
              <a:solidFill>
                <a:srgbClr val="1F497D"/>
              </a:solidFill>
              <a:effectLst/>
              <a:uLnTx/>
              <a:uFillTx/>
              <a:latin typeface="Arial" panose="020B0604020202020204" pitchFamily="34" charset="0"/>
              <a:ea typeface="標楷體" panose="03000509000000000000" pitchFamily="65" charset="-120"/>
              <a:cs typeface="+mn-cs"/>
            </a:endParaRPr>
          </a:p>
        </p:txBody>
      </p:sp>
      <p:sp>
        <p:nvSpPr>
          <p:cNvPr id="166918" name="Text Box 6">
            <a:extLst>
              <a:ext uri="{FF2B5EF4-FFF2-40B4-BE49-F238E27FC236}">
                <a16:creationId xmlns:a16="http://schemas.microsoft.com/office/drawing/2014/main" xmlns="" id="{89778C45-D28A-4528-9D0C-D53DE087A801}"/>
              </a:ext>
            </a:extLst>
          </p:cNvPr>
          <p:cNvSpPr txBox="1">
            <a:spLocks noChangeArrowheads="1"/>
          </p:cNvSpPr>
          <p:nvPr/>
        </p:nvSpPr>
        <p:spPr bwMode="auto">
          <a:xfrm>
            <a:off x="6959604" y="4941888"/>
            <a:ext cx="2663825" cy="156966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400" b="1"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rPr>
              <a:t>個別序位</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TW"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80.12</a:t>
            </a:r>
            <a:r>
              <a:rPr kumimoji="0" lang="zh-TW" altLang="en-US"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a:t>
            </a:r>
            <a:r>
              <a:rPr kumimoji="0" lang="en-US" altLang="zh-TW"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~100</a:t>
            </a:r>
            <a:r>
              <a:rPr kumimoji="0" lang="zh-TW" altLang="en-US"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a:t>
            </a:r>
            <a:endParaRPr kumimoji="0" lang="en-US" altLang="zh-TW"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TW"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22317~27852</a:t>
            </a:r>
          </a:p>
        </p:txBody>
      </p:sp>
      <p:sp>
        <p:nvSpPr>
          <p:cNvPr id="174085" name="Rectangle 6">
            <a:extLst>
              <a:ext uri="{FF2B5EF4-FFF2-40B4-BE49-F238E27FC236}">
                <a16:creationId xmlns:a16="http://schemas.microsoft.com/office/drawing/2014/main" xmlns="" id="{837C714E-3CC6-439D-9445-14C0C2385FC4}"/>
              </a:ext>
            </a:extLst>
          </p:cNvPr>
          <p:cNvSpPr>
            <a:spLocks noChangeArrowheads="1"/>
          </p:cNvSpPr>
          <p:nvPr/>
        </p:nvSpPr>
        <p:spPr bwMode="auto">
          <a:xfrm>
            <a:off x="5065713" y="549275"/>
            <a:ext cx="1390651" cy="215900"/>
          </a:xfrm>
          <a:prstGeom prst="rect">
            <a:avLst/>
          </a:prstGeom>
          <a:noFill/>
          <a:ln w="38100">
            <a:solidFill>
              <a:srgbClr val="FF0000"/>
            </a:solidFill>
            <a:miter lim="800000"/>
            <a:headEnd/>
            <a:tailEnd/>
          </a:ln>
          <a:effectLst>
            <a:prstShdw prst="shdw17" dist="17961" dir="2700000">
              <a:srgbClr val="990000">
                <a:alpha val="50000"/>
              </a:srgbClr>
            </a:prst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mn-cs"/>
            </a:endParaRPr>
          </a:p>
        </p:txBody>
      </p:sp>
      <p:sp>
        <p:nvSpPr>
          <p:cNvPr id="6" name="圓角矩形 5">
            <a:extLst>
              <a:ext uri="{FF2B5EF4-FFF2-40B4-BE49-F238E27FC236}">
                <a16:creationId xmlns:a16="http://schemas.microsoft.com/office/drawing/2014/main" xmlns="" id="{36E34BA1-242F-4C50-9ACF-66BD071CA47E}"/>
              </a:ext>
            </a:extLst>
          </p:cNvPr>
          <p:cNvSpPr/>
          <p:nvPr/>
        </p:nvSpPr>
        <p:spPr>
          <a:xfrm>
            <a:off x="5641976" y="3144838"/>
            <a:ext cx="415925" cy="1797050"/>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7" name="圓角矩形 6">
            <a:extLst>
              <a:ext uri="{FF2B5EF4-FFF2-40B4-BE49-F238E27FC236}">
                <a16:creationId xmlns:a16="http://schemas.microsoft.com/office/drawing/2014/main" xmlns="" id="{D0508C20-DDF1-466A-99E5-E23BBF2F5C5E}"/>
              </a:ext>
            </a:extLst>
          </p:cNvPr>
          <p:cNvSpPr/>
          <p:nvPr/>
        </p:nvSpPr>
        <p:spPr>
          <a:xfrm>
            <a:off x="5629276" y="4941893"/>
            <a:ext cx="415925" cy="287337"/>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8" name="圓角矩形 7">
            <a:extLst>
              <a:ext uri="{FF2B5EF4-FFF2-40B4-BE49-F238E27FC236}">
                <a16:creationId xmlns:a16="http://schemas.microsoft.com/office/drawing/2014/main" xmlns="" id="{E3CB6C3D-0375-4828-9E18-D63A72AA26C4}"/>
              </a:ext>
            </a:extLst>
          </p:cNvPr>
          <p:cNvSpPr/>
          <p:nvPr/>
        </p:nvSpPr>
        <p:spPr>
          <a:xfrm>
            <a:off x="5629276" y="5254630"/>
            <a:ext cx="415925" cy="1624013"/>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9" name="圓角矩形 8">
            <a:extLst>
              <a:ext uri="{FF2B5EF4-FFF2-40B4-BE49-F238E27FC236}">
                <a16:creationId xmlns:a16="http://schemas.microsoft.com/office/drawing/2014/main" xmlns="" id="{966742E8-2841-419E-87C3-F28F4685A2BC}"/>
              </a:ext>
            </a:extLst>
          </p:cNvPr>
          <p:cNvSpPr/>
          <p:nvPr/>
        </p:nvSpPr>
        <p:spPr>
          <a:xfrm>
            <a:off x="10155242" y="1628780"/>
            <a:ext cx="414337" cy="1223963"/>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174090" name="Rectangle 6">
            <a:extLst>
              <a:ext uri="{FF2B5EF4-FFF2-40B4-BE49-F238E27FC236}">
                <a16:creationId xmlns:a16="http://schemas.microsoft.com/office/drawing/2014/main" xmlns="" id="{BE4EA82B-A0AC-4FA0-9C8B-DB359078C2C0}"/>
              </a:ext>
            </a:extLst>
          </p:cNvPr>
          <p:cNvSpPr>
            <a:spLocks noChangeArrowheads="1"/>
          </p:cNvSpPr>
          <p:nvPr/>
        </p:nvSpPr>
        <p:spPr bwMode="auto">
          <a:xfrm>
            <a:off x="6494464" y="549275"/>
            <a:ext cx="1390651" cy="215900"/>
          </a:xfrm>
          <a:prstGeom prst="rect">
            <a:avLst/>
          </a:prstGeom>
          <a:noFill/>
          <a:ln w="38100">
            <a:solidFill>
              <a:srgbClr val="FF0000"/>
            </a:solidFill>
            <a:miter lim="800000"/>
            <a:headEnd/>
            <a:tailEnd/>
          </a:ln>
          <a:effectLst>
            <a:prstShdw prst="shdw17" dist="17961" dir="2700000">
              <a:srgbClr val="990000">
                <a:alpha val="50000"/>
              </a:srgbClr>
            </a:prst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mn-cs"/>
            </a:endParaRPr>
          </a:p>
        </p:txBody>
      </p:sp>
      <p:sp>
        <p:nvSpPr>
          <p:cNvPr id="3" name="頁尾版面配置區 2">
            <a:extLst>
              <a:ext uri="{FF2B5EF4-FFF2-40B4-BE49-F238E27FC236}">
                <a16:creationId xmlns:a16="http://schemas.microsoft.com/office/drawing/2014/main" xmlns="" id="{B467078C-9181-4D8F-884A-223543FA18DA}"/>
              </a:ext>
            </a:extLst>
          </p:cNvPr>
          <p:cNvSpPr>
            <a:spLocks noGrp="1"/>
          </p:cNvSpPr>
          <p:nvPr>
            <p:ph type="ftr" sz="quarter" idx="4294967295"/>
          </p:nvPr>
        </p:nvSpPr>
        <p:spPr>
          <a:xfrm>
            <a:off x="4648200" y="6356355"/>
            <a:ext cx="28956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a:ln>
                <a:noFill/>
              </a:ln>
              <a:solidFill>
                <a:srgbClr val="898989"/>
              </a:solidFill>
              <a:effectLst/>
              <a:uLnTx/>
              <a:uFillTx/>
              <a:latin typeface="Arial" pitchFamily="34" charset="0"/>
              <a:ea typeface="新細明體" pitchFamily="18" charset="-120"/>
              <a:cs typeface="+mn-cs"/>
            </a:endParaRPr>
          </a:p>
        </p:txBody>
      </p:sp>
    </p:spTree>
    <p:custDataLst>
      <p:tags r:id="rId1"/>
    </p:custDataLst>
    <p:extLst>
      <p:ext uri="{BB962C8B-B14F-4D97-AF65-F5344CB8AC3E}">
        <p14:creationId xmlns:p14="http://schemas.microsoft.com/office/powerpoint/2010/main" val="733167527"/>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8" name="群組 4"/>
          <p:cNvGrpSpPr>
            <a:grpSpLocks/>
          </p:cNvGrpSpPr>
          <p:nvPr/>
        </p:nvGrpSpPr>
        <p:grpSpPr bwMode="auto">
          <a:xfrm>
            <a:off x="1524002"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57699" name="群組 7"/>
          <p:cNvGrpSpPr>
            <a:grpSpLocks/>
          </p:cNvGrpSpPr>
          <p:nvPr/>
        </p:nvGrpSpPr>
        <p:grpSpPr bwMode="auto">
          <a:xfrm>
            <a:off x="5238754"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p:cNvSpPr txBox="1"/>
          <p:nvPr/>
        </p:nvSpPr>
        <p:spPr>
          <a:xfrm>
            <a:off x="7024695" y="571485"/>
            <a:ext cx="3214711"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才藝表現：</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5</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57703" name="Text Box 12"/>
          <p:cNvSpPr txBox="1">
            <a:spLocks noChangeArrowheads="1"/>
          </p:cNvSpPr>
          <p:nvPr/>
        </p:nvSpPr>
        <p:spPr bwMode="auto">
          <a:xfrm>
            <a:off x="1666878" y="1857375"/>
            <a:ext cx="9325668" cy="3443123"/>
          </a:xfrm>
          <a:prstGeom prst="rect">
            <a:avLst/>
          </a:prstGeom>
          <a:noFill/>
          <a:ln w="9525" algn="ctr">
            <a:noFill/>
            <a:miter lim="800000"/>
            <a:headEnd/>
            <a:tailEnd/>
          </a:ln>
          <a:effectLst>
            <a:prstShdw prst="shdw17" dist="17961" dir="2700000">
              <a:srgbClr val="995C1F"/>
            </a:prstShdw>
          </a:effectLst>
        </p:spPr>
        <p:txBody>
          <a:bodyPr wrap="square" lIns="90000" tIns="46800" rIns="90000" bIns="4680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限</a:t>
            </a: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中央部會</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教育主管機關</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主辦或委託辦理者。</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同</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學</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年度同項比賽擇優</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1</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次採計；</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
            </a:r>
            <a:b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b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同一事蹟、同一獎項不得重複採記積分。</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團體賽：依個人賽積分折半計算。</a:t>
            </a:r>
          </a:p>
        </p:txBody>
      </p:sp>
    </p:spTree>
    <p:custDataLst>
      <p:tags r:id="rId1"/>
    </p:custDataLst>
    <p:extLst>
      <p:ext uri="{BB962C8B-B14F-4D97-AF65-F5344CB8AC3E}">
        <p14:creationId xmlns:p14="http://schemas.microsoft.com/office/powerpoint/2010/main" val="12196394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12</a:t>
            </a:fld>
            <a:endParaRPr lang="en-US" altLang="zh-TW">
              <a:ea typeface="新細明體" charset="-120"/>
            </a:endParaRPr>
          </a:p>
        </p:txBody>
      </p:sp>
      <p:pic>
        <p:nvPicPr>
          <p:cNvPr id="3" name="圖片 2">
            <a:extLst>
              <a:ext uri="{FF2B5EF4-FFF2-40B4-BE49-F238E27FC236}">
                <a16:creationId xmlns:a16="http://schemas.microsoft.com/office/drawing/2014/main" xmlns="" id="{9D9E1994-06F7-4CE7-8AC6-7D69A857B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2068"/>
            <a:ext cx="12192000" cy="6336510"/>
          </a:xfrm>
          <a:prstGeom prst="rect">
            <a:avLst/>
          </a:prstGeom>
        </p:spPr>
      </p:pic>
    </p:spTree>
    <p:custDataLst>
      <p:tags r:id="rId1"/>
    </p:custDataLst>
    <p:extLst>
      <p:ext uri="{BB962C8B-B14F-4D97-AF65-F5344CB8AC3E}">
        <p14:creationId xmlns:p14="http://schemas.microsoft.com/office/powerpoint/2010/main" val="243801276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178" name="群組 4">
            <a:extLst>
              <a:ext uri="{FF2B5EF4-FFF2-40B4-BE49-F238E27FC236}">
                <a16:creationId xmlns:a16="http://schemas.microsoft.com/office/drawing/2014/main" xmlns="" id="{A2F150C0-7C7A-4819-B93D-F1AAF5473F2D}"/>
              </a:ext>
            </a:extLst>
          </p:cNvPr>
          <p:cNvGrpSpPr>
            <a:grpSpLocks/>
          </p:cNvGrpSpPr>
          <p:nvPr/>
        </p:nvGrpSpPr>
        <p:grpSpPr bwMode="auto">
          <a:xfrm>
            <a:off x="1524002" y="500063"/>
            <a:ext cx="3786188" cy="857250"/>
            <a:chOff x="2389" y="1239"/>
            <a:chExt cx="2315099" cy="1266281"/>
          </a:xfrm>
        </p:grpSpPr>
        <p:sp>
          <p:nvSpPr>
            <p:cNvPr id="6" name="圓角矩形 5">
              <a:extLst>
                <a:ext uri="{FF2B5EF4-FFF2-40B4-BE49-F238E27FC236}">
                  <a16:creationId xmlns:a16="http://schemas.microsoft.com/office/drawing/2014/main" xmlns="" id="{7FA06A21-16C6-4478-A7FF-F29B22318460}"/>
                </a:ext>
              </a:extLst>
            </p:cNvPr>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a:extLst>
                <a:ext uri="{FF2B5EF4-FFF2-40B4-BE49-F238E27FC236}">
                  <a16:creationId xmlns:a16="http://schemas.microsoft.com/office/drawing/2014/main" xmlns="" id="{4A1446E5-ED18-4FD5-AAB5-9DD28B05A9E2}"/>
                </a:ext>
              </a:extLst>
            </p:cNvPr>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78179" name="群組 7">
            <a:extLst>
              <a:ext uri="{FF2B5EF4-FFF2-40B4-BE49-F238E27FC236}">
                <a16:creationId xmlns:a16="http://schemas.microsoft.com/office/drawing/2014/main" xmlns="" id="{1E2678DA-199B-4F2B-8F4E-0206457FB93A}"/>
              </a:ext>
            </a:extLst>
          </p:cNvPr>
          <p:cNvGrpSpPr>
            <a:grpSpLocks/>
          </p:cNvGrpSpPr>
          <p:nvPr/>
        </p:nvGrpSpPr>
        <p:grpSpPr bwMode="auto">
          <a:xfrm>
            <a:off x="5238754" y="357188"/>
            <a:ext cx="1857375" cy="1071562"/>
            <a:chOff x="2103175" y="-428010"/>
            <a:chExt cx="2040083" cy="1267522"/>
          </a:xfrm>
        </p:grpSpPr>
        <p:sp>
          <p:nvSpPr>
            <p:cNvPr id="9" name="向右箭號 8">
              <a:extLst>
                <a:ext uri="{FF2B5EF4-FFF2-40B4-BE49-F238E27FC236}">
                  <a16:creationId xmlns:a16="http://schemas.microsoft.com/office/drawing/2014/main" xmlns="" id="{BA80CE27-B769-4C82-81BF-9CD5AE212434}"/>
                </a:ext>
              </a:extLst>
            </p:cNvPr>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a:extLst>
                <a:ext uri="{FF2B5EF4-FFF2-40B4-BE49-F238E27FC236}">
                  <a16:creationId xmlns:a16="http://schemas.microsoft.com/office/drawing/2014/main" xmlns="" id="{729EF687-29C2-4210-A003-118C6DDF6707}"/>
                </a:ext>
              </a:extLst>
            </p:cNvPr>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a:extLst>
              <a:ext uri="{FF2B5EF4-FFF2-40B4-BE49-F238E27FC236}">
                <a16:creationId xmlns:a16="http://schemas.microsoft.com/office/drawing/2014/main" xmlns="" id="{238F03F6-60D0-4903-8CEB-B5AACCEF22F3}"/>
              </a:ext>
            </a:extLst>
          </p:cNvPr>
          <p:cNvSpPr txBox="1"/>
          <p:nvPr/>
        </p:nvSpPr>
        <p:spPr>
          <a:xfrm>
            <a:off x="7024695" y="571485"/>
            <a:ext cx="3214711"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體適能：</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6</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pic>
        <p:nvPicPr>
          <p:cNvPr id="178183" name="Picture 3" descr="一分鐘仰臥起坐">
            <a:extLst>
              <a:ext uri="{FF2B5EF4-FFF2-40B4-BE49-F238E27FC236}">
                <a16:creationId xmlns:a16="http://schemas.microsoft.com/office/drawing/2014/main" xmlns="" id="{439257CF-645F-4466-9EF9-E8F72F21E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7" y="4643443"/>
            <a:ext cx="2338388"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4" name="Picture 2" descr="坐姿體前彎">
            <a:extLst>
              <a:ext uri="{FF2B5EF4-FFF2-40B4-BE49-F238E27FC236}">
                <a16:creationId xmlns:a16="http://schemas.microsoft.com/office/drawing/2014/main" xmlns="" id="{75A456A0-584C-4C42-B257-FDE4E98F76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0064" y="4643443"/>
            <a:ext cx="2000251"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5" name="Picture 4" descr="800公尺跑走照片">
            <a:extLst>
              <a:ext uri="{FF2B5EF4-FFF2-40B4-BE49-F238E27FC236}">
                <a16:creationId xmlns:a16="http://schemas.microsoft.com/office/drawing/2014/main" xmlns="" id="{A5B80BF1-1D54-47BF-98D7-A8892F9AC7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7265" y="4608513"/>
            <a:ext cx="2038351"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6" name="投影片編號版面配置區 15">
            <a:extLst>
              <a:ext uri="{FF2B5EF4-FFF2-40B4-BE49-F238E27FC236}">
                <a16:creationId xmlns:a16="http://schemas.microsoft.com/office/drawing/2014/main" xmlns="" id="{39EEC8CD-13C2-45E7-8570-A5E32356CBFF}"/>
              </a:ext>
            </a:extLst>
          </p:cNvPr>
          <p:cNvSpPr txBox="1">
            <a:spLocks noGrp="1"/>
          </p:cNvSpPr>
          <p:nvPr/>
        </p:nvSpPr>
        <p:spPr bwMode="auto">
          <a:xfrm>
            <a:off x="8077200" y="635635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84B096-A588-4D09-866F-E9E466796ABF}" type="slidenum">
              <a:rPr kumimoji="1" lang="zh-TW" altLang="en-US" sz="1400" b="1" i="0" u="none" strike="noStrike" kern="1200" cap="none" spc="0" normalizeH="0" baseline="0" noProof="0">
                <a:ln>
                  <a:noFill/>
                </a:ln>
                <a:solidFill>
                  <a:srgbClr val="898989"/>
                </a:solidFill>
                <a:effectLst/>
                <a:uLnTx/>
                <a:uFillTx/>
                <a:latin typeface="Arial" panose="020B0604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1" lang="en-US" altLang="zh-TW" sz="1400" b="1" i="0" u="none" strike="noStrike" kern="1200" cap="none" spc="0" normalizeH="0" baseline="0" noProof="0">
              <a:ln>
                <a:noFill/>
              </a:ln>
              <a:solidFill>
                <a:srgbClr val="898989"/>
              </a:solidFill>
              <a:effectLst/>
              <a:uLnTx/>
              <a:uFillTx/>
              <a:latin typeface="Arial" panose="020B0604020202020204" pitchFamily="34" charset="0"/>
              <a:ea typeface="新細明體" pitchFamily="18" charset="-120"/>
              <a:cs typeface="+mn-cs"/>
            </a:endParaRPr>
          </a:p>
        </p:txBody>
      </p:sp>
      <p:pic>
        <p:nvPicPr>
          <p:cNvPr id="178187" name="Picture 2" descr="立定跳遠">
            <a:extLst>
              <a:ext uri="{FF2B5EF4-FFF2-40B4-BE49-F238E27FC236}">
                <a16:creationId xmlns:a16="http://schemas.microsoft.com/office/drawing/2014/main" xmlns="" id="{4CABA990-F9A5-4477-94DA-714A1924BA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4617" y="4635505"/>
            <a:ext cx="20796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1">
            <a:extLst>
              <a:ext uri="{FF2B5EF4-FFF2-40B4-BE49-F238E27FC236}">
                <a16:creationId xmlns:a16="http://schemas.microsoft.com/office/drawing/2014/main" xmlns="" id="{2AA189C7-2517-4602-B7D6-793131FEDAB4}"/>
              </a:ext>
            </a:extLst>
          </p:cNvPr>
          <p:cNvSpPr>
            <a:spLocks noChangeArrowheads="1"/>
          </p:cNvSpPr>
          <p:nvPr/>
        </p:nvSpPr>
        <p:spPr bwMode="auto">
          <a:xfrm>
            <a:off x="1708028" y="1517078"/>
            <a:ext cx="9433173" cy="3046988"/>
          </a:xfrm>
          <a:prstGeom prst="rect">
            <a:avLst/>
          </a:prstGeom>
          <a:noFill/>
          <a:ln>
            <a:noFill/>
          </a:ln>
        </p:spPr>
        <p:txBody>
          <a:bodyPr wrap="square">
            <a:spAutoFit/>
          </a:bodyPr>
          <a:lstStyle>
            <a:lvl1pPr eaLnBrk="0" hangingPunct="0">
              <a:defRPr kumimoji="1" sz="3200">
                <a:solidFill>
                  <a:schemeClr val="tx1"/>
                </a:solidFill>
                <a:latin typeface="Calibri" pitchFamily="34" charset="0"/>
                <a:ea typeface="新細明體" pitchFamily="18" charset="-120"/>
              </a:defRPr>
            </a:lvl1pPr>
            <a:lvl2pPr marL="742950" indent="-285750" eaLnBrk="0" hangingPunct="0">
              <a:defRPr kumimoji="1" sz="3200">
                <a:solidFill>
                  <a:schemeClr val="tx1"/>
                </a:solidFill>
                <a:latin typeface="Calibri" pitchFamily="34" charset="0"/>
                <a:ea typeface="新細明體" pitchFamily="18" charset="-120"/>
              </a:defRPr>
            </a:lvl2pPr>
            <a:lvl3pPr marL="1143000" indent="-228600" eaLnBrk="0" hangingPunct="0">
              <a:defRPr kumimoji="1" sz="3200">
                <a:solidFill>
                  <a:schemeClr val="tx1"/>
                </a:solidFill>
                <a:latin typeface="Calibri" pitchFamily="34" charset="0"/>
                <a:ea typeface="新細明體" pitchFamily="18" charset="-120"/>
              </a:defRPr>
            </a:lvl3pPr>
            <a:lvl4pPr marL="1600200" indent="-228600" eaLnBrk="0" hangingPunct="0">
              <a:defRPr kumimoji="1" sz="3200">
                <a:solidFill>
                  <a:schemeClr val="tx1"/>
                </a:solidFill>
                <a:latin typeface="Calibri" pitchFamily="34" charset="0"/>
                <a:ea typeface="新細明體" pitchFamily="18" charset="-120"/>
              </a:defRPr>
            </a:lvl4pPr>
            <a:lvl5pPr marL="2057400" indent="-228600" eaLnBrk="0" hangingPunct="0">
              <a:defRPr kumimoji="1" sz="3200">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各單項包括</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en-US" altLang="zh-TW"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標楷體" pitchFamily="65" charset="-120"/>
                <a:ea typeface="標楷體" pitchFamily="65" charset="-120"/>
                <a:cs typeface="+mn-cs"/>
              </a:rPr>
              <a:t>1.</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肌耐力、</a:t>
            </a:r>
            <a:r>
              <a:rPr kumimoji="1"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2.</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柔軟度、</a:t>
            </a:r>
            <a:r>
              <a:rPr kumimoji="1"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3.</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瞬發力、</a:t>
            </a:r>
            <a:r>
              <a:rPr kumimoji="1"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4.</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心肺耐力</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等，</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
            </a:r>
            <a:b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b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  </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單項</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門檻達標準者</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得</a:t>
            </a:r>
            <a:r>
              <a:rPr kumimoji="1"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6</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分</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身心障礙、重大疾病、體弱或因故無法測試者特殊學生等依教育部相關辦法辦理。</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 </a:t>
            </a:r>
          </a:p>
        </p:txBody>
      </p:sp>
    </p:spTree>
    <p:custDataLst>
      <p:tags r:id="rId1"/>
    </p:custDataLst>
    <p:extLst>
      <p:ext uri="{BB962C8B-B14F-4D97-AF65-F5344CB8AC3E}">
        <p14:creationId xmlns:p14="http://schemas.microsoft.com/office/powerpoint/2010/main" val="40014662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70" name="群組 4"/>
          <p:cNvGrpSpPr>
            <a:grpSpLocks/>
          </p:cNvGrpSpPr>
          <p:nvPr/>
        </p:nvGrpSpPr>
        <p:grpSpPr bwMode="auto">
          <a:xfrm>
            <a:off x="1524002"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60771" name="群組 7"/>
          <p:cNvGrpSpPr>
            <a:grpSpLocks/>
          </p:cNvGrpSpPr>
          <p:nvPr/>
        </p:nvGrpSpPr>
        <p:grpSpPr bwMode="auto">
          <a:xfrm>
            <a:off x="5238754"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p:cNvSpPr txBox="1"/>
          <p:nvPr/>
        </p:nvSpPr>
        <p:spPr>
          <a:xfrm>
            <a:off x="7024693" y="571485"/>
            <a:ext cx="4327891"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本土語言認證：</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2</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60775" name="矩形 11"/>
          <p:cNvSpPr>
            <a:spLocks noChangeArrowheads="1"/>
          </p:cNvSpPr>
          <p:nvPr/>
        </p:nvSpPr>
        <p:spPr bwMode="auto">
          <a:xfrm>
            <a:off x="1524000" y="2178052"/>
            <a:ext cx="9108504" cy="2800767"/>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原住民族語言能力認證</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：原住民族委員會主辦</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客語能力認證</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：客家委員會主辦</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閩南語語言能力認證</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：教育部主辦</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單項通過者得</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2</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p:txBody>
      </p:sp>
    </p:spTree>
    <p:custDataLst>
      <p:tags r:id="rId1"/>
    </p:custDataLst>
    <p:extLst>
      <p:ext uri="{BB962C8B-B14F-4D97-AF65-F5344CB8AC3E}">
        <p14:creationId xmlns:p14="http://schemas.microsoft.com/office/powerpoint/2010/main" val="199357259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0"/>
          <p:cNvGrpSpPr>
            <a:grpSpLocks/>
          </p:cNvGrpSpPr>
          <p:nvPr/>
        </p:nvGrpSpPr>
        <p:grpSpPr bwMode="auto">
          <a:xfrm>
            <a:off x="6888088" y="224645"/>
            <a:ext cx="1656903" cy="1368003"/>
            <a:chOff x="2459051" y="3514890"/>
            <a:chExt cx="1630027" cy="1597677"/>
          </a:xfrm>
          <a:solidFill>
            <a:srgbClr val="88F2F2"/>
          </a:solidFill>
        </p:grpSpPr>
        <p:sp>
          <p:nvSpPr>
            <p:cNvPr id="20" name="向右箭號 19"/>
            <p:cNvSpPr/>
            <p:nvPr/>
          </p:nvSpPr>
          <p:spPr>
            <a:xfrm>
              <a:off x="2600730" y="3514890"/>
              <a:ext cx="1488348" cy="1597677"/>
            </a:xfrm>
            <a:prstGeom prst="rightArrow">
              <a:avLst>
                <a:gd name="adj1" fmla="val 75000"/>
                <a:gd name="adj2" fmla="val 50000"/>
              </a:avLst>
            </a:prstGeom>
            <a:grp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1" name="向右箭號 4"/>
            <p:cNvSpPr/>
            <p:nvPr/>
          </p:nvSpPr>
          <p:spPr>
            <a:xfrm>
              <a:off x="2459051" y="3714997"/>
              <a:ext cx="1133440" cy="119746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0" marR="0" lvl="1" indent="0" algn="l" defTabSz="1066800" rtl="0" eaLnBrk="1" fontAlgn="auto" latinLnBrk="0" hangingPunct="1">
                <a:lnSpc>
                  <a:spcPct val="90000"/>
                </a:lnSpc>
                <a:spcBef>
                  <a:spcPts val="0"/>
                </a:spcBef>
                <a:spcAft>
                  <a:spcPct val="15000"/>
                </a:spcAft>
                <a:buClrTx/>
                <a:buSzTx/>
                <a:buFontTx/>
                <a:buNone/>
                <a:tabLst/>
                <a:defRPr/>
              </a:pPr>
              <a:r>
                <a:rPr kumimoji="0" lang="en-US" altLang="zh-TW" sz="2400" b="0" i="0" u="none" strike="noStrike" kern="1200" cap="none" spc="0" normalizeH="0" baseline="0" noProof="0" dirty="0">
                  <a:ln>
                    <a:noFill/>
                  </a:ln>
                  <a:solidFill>
                    <a:srgbClr val="000000"/>
                  </a:solidFill>
                  <a:effectLst/>
                  <a:uLnTx/>
                  <a:uFillTx/>
                  <a:latin typeface="Calibri"/>
                  <a:ea typeface="新細明體"/>
                  <a:cs typeface="+mn-cs"/>
                </a:rPr>
                <a:t>  </a:t>
              </a:r>
              <a:r>
                <a:rPr kumimoji="0" lang="en-US" altLang="zh-TW" sz="24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33</a:t>
              </a:r>
              <a:r>
                <a:rPr kumimoji="0" lang="zh-TW" altLang="en-US" sz="24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a:t>
              </a:r>
            </a:p>
          </p:txBody>
        </p:sp>
      </p:grpSp>
      <p:grpSp>
        <p:nvGrpSpPr>
          <p:cNvPr id="3" name="群組 16"/>
          <p:cNvGrpSpPr>
            <a:grpSpLocks/>
          </p:cNvGrpSpPr>
          <p:nvPr/>
        </p:nvGrpSpPr>
        <p:grpSpPr bwMode="auto">
          <a:xfrm>
            <a:off x="4502302" y="271763"/>
            <a:ext cx="2398713" cy="1295995"/>
            <a:chOff x="0" y="3514890"/>
            <a:chExt cx="2397866" cy="1597677"/>
          </a:xfrm>
          <a:solidFill>
            <a:srgbClr val="0000FF"/>
          </a:solidFill>
        </p:grpSpPr>
        <p:sp>
          <p:nvSpPr>
            <p:cNvPr id="18" name="圓角矩形 17"/>
            <p:cNvSpPr/>
            <p:nvPr/>
          </p:nvSpPr>
          <p:spPr>
            <a:xfrm>
              <a:off x="0" y="3514890"/>
              <a:ext cx="2397866" cy="1597677"/>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圓角矩形 6"/>
            <p:cNvSpPr/>
            <p:nvPr/>
          </p:nvSpPr>
          <p:spPr>
            <a:xfrm>
              <a:off x="77761" y="3592709"/>
              <a:ext cx="2242345" cy="1442038"/>
            </a:xfrm>
            <a:prstGeom prst="rect">
              <a:avLst/>
            </a:prstGeom>
            <a:grpFill/>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l" defTabSz="1600200" rtl="0" eaLnBrk="1" fontAlgn="auto" latinLnBrk="0" hangingPunct="1">
                <a:lnSpc>
                  <a:spcPct val="90000"/>
                </a:lnSpc>
                <a:spcBef>
                  <a:spcPts val="0"/>
                </a:spcBef>
                <a:spcAft>
                  <a:spcPct val="35000"/>
                </a:spcAft>
                <a:buClrTx/>
                <a:buSzTx/>
                <a:buFontTx/>
                <a:buNone/>
                <a:tabLst/>
                <a:defRPr/>
              </a:pPr>
              <a:r>
                <a:rPr kumimoji="0" lang="zh-TW" altLang="en-US" sz="36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教育會考</a:t>
              </a:r>
            </a:p>
          </p:txBody>
        </p:sp>
      </p:grpSp>
      <p:graphicFrame>
        <p:nvGraphicFramePr>
          <p:cNvPr id="225284" name="Group 4"/>
          <p:cNvGraphicFramePr>
            <a:graphicFrameLocks noGrp="1"/>
          </p:cNvGraphicFramePr>
          <p:nvPr/>
        </p:nvGraphicFramePr>
        <p:xfrm>
          <a:off x="407368" y="1739101"/>
          <a:ext cx="11161241" cy="4537805"/>
        </p:xfrm>
        <a:graphic>
          <a:graphicData uri="http://schemas.openxmlformats.org/drawingml/2006/table">
            <a:tbl>
              <a:tblPr/>
              <a:tblGrid>
                <a:gridCol w="2758841">
                  <a:extLst>
                    <a:ext uri="{9D8B030D-6E8A-4147-A177-3AD203B41FA5}">
                      <a16:colId xmlns:a16="http://schemas.microsoft.com/office/drawing/2014/main" xmlns="" val="20000"/>
                    </a:ext>
                  </a:extLst>
                </a:gridCol>
                <a:gridCol w="4179529">
                  <a:extLst>
                    <a:ext uri="{9D8B030D-6E8A-4147-A177-3AD203B41FA5}">
                      <a16:colId xmlns:a16="http://schemas.microsoft.com/office/drawing/2014/main" xmlns="" val="20001"/>
                    </a:ext>
                  </a:extLst>
                </a:gridCol>
                <a:gridCol w="4222871">
                  <a:extLst>
                    <a:ext uri="{9D8B030D-6E8A-4147-A177-3AD203B41FA5}">
                      <a16:colId xmlns:a16="http://schemas.microsoft.com/office/drawing/2014/main" xmlns="" val="20002"/>
                    </a:ext>
                  </a:extLst>
                </a:gridCol>
              </a:tblGrid>
              <a:tr h="9125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項目</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給分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BiauKai"/>
                        </a:rPr>
                        <a:t>說明</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extLst>
                  <a:ext uri="{0D108BD9-81ED-4DB2-BD59-A6C34878D82A}">
                    <a16:rowId xmlns:a16="http://schemas.microsoft.com/office/drawing/2014/main" xmlns="" val="10000"/>
                  </a:ext>
                </a:extLst>
              </a:tr>
              <a:tr h="196938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會考成績 </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精熟每科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基礎每科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待加強每科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單科上限</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分，五科</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a:t>
                      </a: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國文、數學、英語、社會、自然</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上限</a:t>
                      </a:r>
                      <a:r>
                        <a:rPr kumimoji="0" lang="en-US" altLang="zh-TW"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30</a:t>
                      </a:r>
                      <a:r>
                        <a:rPr kumimoji="0"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分 </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xmlns="" val="10001"/>
                  </a:ext>
                </a:extLst>
              </a:tr>
              <a:tr h="158321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寫作測驗</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成績</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dirty="0">
                          <a:ln>
                            <a:noFill/>
                          </a:ln>
                          <a:solidFill>
                            <a:schemeClr val="tx1"/>
                          </a:solidFill>
                          <a:effectLst/>
                          <a:latin typeface="Calibri" panose="020F0502020204030204" pitchFamily="34" charset="0"/>
                          <a:ea typeface="標楷體" panose="03000509000000000000" pitchFamily="65" charset="-120"/>
                          <a:cs typeface="BiauKai"/>
                        </a:rPr>
                        <a:t>、</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5</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級分   給</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級分      給</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滿分</a:t>
                      </a:r>
                      <a:r>
                        <a:rPr kumimoji="0" lang="en-US" altLang="zh-TW"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xmlns="" val="10002"/>
                  </a:ext>
                </a:extLst>
              </a:tr>
            </a:tbl>
          </a:graphicData>
        </a:graphic>
      </p:graphicFrame>
    </p:spTree>
    <p:custDataLst>
      <p:tags r:id="rId1"/>
    </p:custDataLst>
    <p:extLst>
      <p:ext uri="{BB962C8B-B14F-4D97-AF65-F5344CB8AC3E}">
        <p14:creationId xmlns:p14="http://schemas.microsoft.com/office/powerpoint/2010/main" val="3647272461"/>
      </p:ext>
    </p:extLst>
  </p:cSld>
  <p:clrMapOvr>
    <a:masterClrMapping/>
  </p:clrMapOvr>
  <p:transition spd="slow"/>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4294967295"/>
          </p:nvPr>
        </p:nvGraphicFramePr>
        <p:xfrm>
          <a:off x="1684339" y="836618"/>
          <a:ext cx="8983663" cy="56165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8" name="標題 1"/>
          <p:cNvSpPr>
            <a:spLocks noGrp="1"/>
          </p:cNvSpPr>
          <p:nvPr>
            <p:ph type="title" idx="4294967295"/>
          </p:nvPr>
        </p:nvSpPr>
        <p:spPr>
          <a:xfrm>
            <a:off x="1547816" y="449263"/>
            <a:ext cx="9120187" cy="5762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114</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63844" name="文字方塊 6"/>
          <p:cNvSpPr txBox="1">
            <a:spLocks noChangeArrowheads="1"/>
          </p:cNvSpPr>
          <p:nvPr/>
        </p:nvSpPr>
        <p:spPr bwMode="auto">
          <a:xfrm>
            <a:off x="1810407"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１各項目加總總積分</a:t>
            </a:r>
          </a:p>
        </p:txBody>
      </p:sp>
      <p:sp>
        <p:nvSpPr>
          <p:cNvPr id="163845" name="文字方塊 7"/>
          <p:cNvSpPr txBox="1">
            <a:spLocks noChangeArrowheads="1"/>
          </p:cNvSpPr>
          <p:nvPr/>
        </p:nvSpPr>
        <p:spPr bwMode="auto">
          <a:xfrm>
            <a:off x="2404131" y="2500313"/>
            <a:ext cx="523220" cy="33766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２低收入戶學生優先</a:t>
            </a:r>
          </a:p>
        </p:txBody>
      </p:sp>
      <p:sp>
        <p:nvSpPr>
          <p:cNvPr id="163846" name="文字方塊 8"/>
          <p:cNvSpPr txBox="1">
            <a:spLocks noChangeArrowheads="1"/>
          </p:cNvSpPr>
          <p:nvPr/>
        </p:nvSpPr>
        <p:spPr bwMode="auto">
          <a:xfrm>
            <a:off x="2999443" y="2492377"/>
            <a:ext cx="523220" cy="293687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３適性輔導總積分</a:t>
            </a:r>
          </a:p>
        </p:txBody>
      </p:sp>
      <p:sp>
        <p:nvSpPr>
          <p:cNvPr id="163847" name="文字方塊 9"/>
          <p:cNvSpPr txBox="1">
            <a:spLocks noChangeArrowheads="1"/>
          </p:cNvSpPr>
          <p:nvPr/>
        </p:nvSpPr>
        <p:spPr bwMode="auto">
          <a:xfrm>
            <a:off x="3556655" y="2500318"/>
            <a:ext cx="523220" cy="31511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４多元學習表現總積分</a:t>
            </a:r>
          </a:p>
        </p:txBody>
      </p:sp>
      <p:sp>
        <p:nvSpPr>
          <p:cNvPr id="163848" name="文字方塊 10"/>
          <p:cNvSpPr txBox="1">
            <a:spLocks noChangeArrowheads="1"/>
          </p:cNvSpPr>
          <p:nvPr/>
        </p:nvSpPr>
        <p:spPr bwMode="auto">
          <a:xfrm>
            <a:off x="4132919" y="2500317"/>
            <a:ext cx="523220" cy="3240087"/>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５教育會考換算總積分</a:t>
            </a:r>
          </a:p>
        </p:txBody>
      </p:sp>
      <p:sp>
        <p:nvSpPr>
          <p:cNvPr id="163849" name="文字方塊 11"/>
          <p:cNvSpPr txBox="1">
            <a:spLocks noChangeArrowheads="1"/>
          </p:cNvSpPr>
          <p:nvPr/>
        </p:nvSpPr>
        <p:spPr bwMode="auto">
          <a:xfrm>
            <a:off x="4709180"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６志願序積分</a:t>
            </a:r>
          </a:p>
        </p:txBody>
      </p:sp>
      <p:sp>
        <p:nvSpPr>
          <p:cNvPr id="163850" name="文字方塊 14"/>
          <p:cNvSpPr txBox="1">
            <a:spLocks noChangeArrowheads="1"/>
          </p:cNvSpPr>
          <p:nvPr/>
        </p:nvSpPr>
        <p:spPr bwMode="auto">
          <a:xfrm>
            <a:off x="7608055" y="29241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1" name="文字方塊 16"/>
          <p:cNvSpPr txBox="1">
            <a:spLocks noChangeArrowheads="1"/>
          </p:cNvSpPr>
          <p:nvPr/>
        </p:nvSpPr>
        <p:spPr bwMode="auto">
          <a:xfrm>
            <a:off x="5155367" y="33813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2" name="文字方塊 17"/>
          <p:cNvSpPr txBox="1">
            <a:spLocks noChangeArrowheads="1"/>
          </p:cNvSpPr>
          <p:nvPr/>
        </p:nvSpPr>
        <p:spPr bwMode="auto">
          <a:xfrm>
            <a:off x="5307767" y="35337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3" name="文字方塊 19"/>
          <p:cNvSpPr txBox="1">
            <a:spLocks noChangeArrowheads="1"/>
          </p:cNvSpPr>
          <p:nvPr/>
        </p:nvSpPr>
        <p:spPr bwMode="auto">
          <a:xfrm>
            <a:off x="5979180" y="2511430"/>
            <a:ext cx="523220" cy="32480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８教育會考國文科標示</a:t>
            </a:r>
          </a:p>
        </p:txBody>
      </p:sp>
      <p:sp>
        <p:nvSpPr>
          <p:cNvPr id="163854" name="文字方塊 20"/>
          <p:cNvSpPr txBox="1">
            <a:spLocks noChangeArrowheads="1"/>
          </p:cNvSpPr>
          <p:nvPr/>
        </p:nvSpPr>
        <p:spPr bwMode="auto">
          <a:xfrm>
            <a:off x="6672919" y="2524125"/>
            <a:ext cx="523220" cy="3270250"/>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９教育會考數學科標示</a:t>
            </a:r>
          </a:p>
        </p:txBody>
      </p:sp>
      <p:sp>
        <p:nvSpPr>
          <p:cNvPr id="163855" name="文字方塊 1"/>
          <p:cNvSpPr txBox="1">
            <a:spLocks noChangeArrowheads="1"/>
          </p:cNvSpPr>
          <p:nvPr/>
        </p:nvSpPr>
        <p:spPr bwMode="auto">
          <a:xfrm>
            <a:off x="1455741" y="-373063"/>
            <a:ext cx="184731" cy="584775"/>
          </a:xfrm>
          <a:prstGeom prst="rect">
            <a:avLst/>
          </a:prstGeom>
          <a:noFill/>
          <a:ln w="9525">
            <a:noFill/>
            <a:miter lim="800000"/>
            <a:headEnd/>
            <a:tailEnd/>
          </a:ln>
        </p:spPr>
        <p:txBody>
          <a:bodyPr wrap="none">
            <a:spAutoFit/>
          </a:bodyPr>
          <a:lstStyle/>
          <a:p>
            <a:pPr eaLnBrk="1" hangingPunct="1"/>
            <a:endParaRPr lang="zh-TW" altLang="en-US"/>
          </a:p>
        </p:txBody>
      </p:sp>
      <p:sp>
        <p:nvSpPr>
          <p:cNvPr id="163856" name="文字方塊 22"/>
          <p:cNvSpPr txBox="1">
            <a:spLocks noChangeArrowheads="1"/>
          </p:cNvSpPr>
          <p:nvPr/>
        </p:nvSpPr>
        <p:spPr bwMode="auto">
          <a:xfrm>
            <a:off x="5284331" y="1932242"/>
            <a:ext cx="523220" cy="4351337"/>
          </a:xfrm>
          <a:prstGeom prst="rect">
            <a:avLst/>
          </a:prstGeom>
          <a:noFill/>
          <a:ln w="9525">
            <a:noFill/>
            <a:miter lim="800000"/>
            <a:headEnd/>
            <a:tailEnd/>
          </a:ln>
        </p:spPr>
        <p:txBody>
          <a:bodyPr vert="eaVert">
            <a:spAutoFit/>
          </a:bodyPr>
          <a:lstStyle/>
          <a:p>
            <a:pPr eaLnBrk="1" hangingPunct="1"/>
            <a:r>
              <a:rPr lang="zh-TW" altLang="en-US" sz="2200" dirty="0">
                <a:solidFill>
                  <a:srgbClr val="FF0000"/>
                </a:solidFill>
                <a:latin typeface="標楷體" pitchFamily="65" charset="-120"/>
                <a:ea typeface="標楷體" pitchFamily="65" charset="-120"/>
                <a:cs typeface="BiauKai"/>
              </a:rPr>
              <a:t>７教育會考成績等級標示總點數</a:t>
            </a:r>
          </a:p>
        </p:txBody>
      </p:sp>
      <p:graphicFrame>
        <p:nvGraphicFramePr>
          <p:cNvPr id="28726" name="Group 54"/>
          <p:cNvGraphicFramePr>
            <a:graphicFrameLocks noGrp="1"/>
          </p:cNvGraphicFramePr>
          <p:nvPr/>
        </p:nvGraphicFramePr>
        <p:xfrm>
          <a:off x="1547816" y="5876925"/>
          <a:ext cx="6108700" cy="952500"/>
        </p:xfrm>
        <a:graphic>
          <a:graphicData uri="http://schemas.openxmlformats.org/drawingml/2006/table">
            <a:tbl>
              <a:tblPr/>
              <a:tblGrid>
                <a:gridCol w="812183">
                  <a:extLst>
                    <a:ext uri="{9D8B030D-6E8A-4147-A177-3AD203B41FA5}">
                      <a16:colId xmlns:a16="http://schemas.microsoft.com/office/drawing/2014/main" xmlns="" val="20000"/>
                    </a:ext>
                  </a:extLst>
                </a:gridCol>
                <a:gridCol w="878867">
                  <a:extLst>
                    <a:ext uri="{9D8B030D-6E8A-4147-A177-3AD203B41FA5}">
                      <a16:colId xmlns:a16="http://schemas.microsoft.com/office/drawing/2014/main" xmlns="" val="20001"/>
                    </a:ext>
                  </a:extLst>
                </a:gridCol>
                <a:gridCol w="709980">
                  <a:extLst>
                    <a:ext uri="{9D8B030D-6E8A-4147-A177-3AD203B41FA5}">
                      <a16:colId xmlns:a16="http://schemas.microsoft.com/office/drawing/2014/main" xmlns="" val="20002"/>
                    </a:ext>
                  </a:extLst>
                </a:gridCol>
                <a:gridCol w="631093">
                  <a:extLst>
                    <a:ext uri="{9D8B030D-6E8A-4147-A177-3AD203B41FA5}">
                      <a16:colId xmlns:a16="http://schemas.microsoft.com/office/drawing/2014/main" xmlns="" val="20003"/>
                    </a:ext>
                  </a:extLst>
                </a:gridCol>
                <a:gridCol w="867752">
                  <a:extLst>
                    <a:ext uri="{9D8B030D-6E8A-4147-A177-3AD203B41FA5}">
                      <a16:colId xmlns:a16="http://schemas.microsoft.com/office/drawing/2014/main" xmlns="" val="20004"/>
                    </a:ext>
                  </a:extLst>
                </a:gridCol>
                <a:gridCol w="788865">
                  <a:extLst>
                    <a:ext uri="{9D8B030D-6E8A-4147-A177-3AD203B41FA5}">
                      <a16:colId xmlns:a16="http://schemas.microsoft.com/office/drawing/2014/main" xmlns="" val="20005"/>
                    </a:ext>
                  </a:extLst>
                </a:gridCol>
                <a:gridCol w="709980">
                  <a:extLst>
                    <a:ext uri="{9D8B030D-6E8A-4147-A177-3AD203B41FA5}">
                      <a16:colId xmlns:a16="http://schemas.microsoft.com/office/drawing/2014/main" xmlns="" val="20006"/>
                    </a:ext>
                  </a:extLst>
                </a:gridCol>
                <a:gridCol w="709980">
                  <a:extLst>
                    <a:ext uri="{9D8B030D-6E8A-4147-A177-3AD203B41FA5}">
                      <a16:colId xmlns:a16="http://schemas.microsoft.com/office/drawing/2014/main" xmlns="" val="20007"/>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等級</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
                      </a:r>
                      <a:b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b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xmlns=""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7</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6</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5</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4</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3</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2</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1</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xmlns="" val="10001"/>
                  </a:ext>
                </a:extLst>
              </a:tr>
            </a:tbl>
          </a:graphicData>
        </a:graphic>
      </p:graphicFrame>
      <p:graphicFrame>
        <p:nvGraphicFramePr>
          <p:cNvPr id="23" name="Group 54"/>
          <p:cNvGraphicFramePr>
            <a:graphicFrameLocks noGrp="1"/>
          </p:cNvGraphicFramePr>
          <p:nvPr/>
        </p:nvGraphicFramePr>
        <p:xfrm>
          <a:off x="1547817" y="1049338"/>
          <a:ext cx="6267450" cy="952500"/>
        </p:xfrm>
        <a:graphic>
          <a:graphicData uri="http://schemas.openxmlformats.org/drawingml/2006/table">
            <a:tbl>
              <a:tblPr/>
              <a:tblGrid>
                <a:gridCol w="780356">
                  <a:extLst>
                    <a:ext uri="{9D8B030D-6E8A-4147-A177-3AD203B41FA5}">
                      <a16:colId xmlns:a16="http://schemas.microsoft.com/office/drawing/2014/main" xmlns="" val="20000"/>
                    </a:ext>
                  </a:extLst>
                </a:gridCol>
                <a:gridCol w="2157467">
                  <a:extLst>
                    <a:ext uri="{9D8B030D-6E8A-4147-A177-3AD203B41FA5}">
                      <a16:colId xmlns:a16="http://schemas.microsoft.com/office/drawing/2014/main" xmlns="" val="20001"/>
                    </a:ext>
                  </a:extLst>
                </a:gridCol>
                <a:gridCol w="2268492">
                  <a:extLst>
                    <a:ext uri="{9D8B030D-6E8A-4147-A177-3AD203B41FA5}">
                      <a16:colId xmlns:a16="http://schemas.microsoft.com/office/drawing/2014/main" xmlns="" val="20002"/>
                    </a:ext>
                  </a:extLst>
                </a:gridCol>
                <a:gridCol w="1061135">
                  <a:extLst>
                    <a:ext uri="{9D8B030D-6E8A-4147-A177-3AD203B41FA5}">
                      <a16:colId xmlns:a16="http://schemas.microsoft.com/office/drawing/2014/main" xmlns="" val="20003"/>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各科成績</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精熟</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(A++,A+,A)</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基礎</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(B++,B+,B)</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待加強</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積分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6</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4</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xmlns="" val="10001"/>
                  </a:ext>
                </a:extLst>
              </a:tr>
            </a:tbl>
          </a:graphicData>
        </a:graphic>
      </p:graphicFrame>
      <p:grpSp>
        <p:nvGrpSpPr>
          <p:cNvPr id="163903" name="群組 4"/>
          <p:cNvGrpSpPr>
            <a:grpSpLocks/>
          </p:cNvGrpSpPr>
          <p:nvPr/>
        </p:nvGrpSpPr>
        <p:grpSpPr bwMode="auto">
          <a:xfrm>
            <a:off x="7921629" y="2441580"/>
            <a:ext cx="614363" cy="3598863"/>
            <a:chOff x="6164801" y="2441134"/>
            <a:chExt cx="614949" cy="3598966"/>
          </a:xfrm>
        </p:grpSpPr>
        <p:sp>
          <p:nvSpPr>
            <p:cNvPr id="163912" name="文字方塊 22"/>
            <p:cNvSpPr txBox="1">
              <a:spLocks noChangeArrowheads="1"/>
            </p:cNvSpPr>
            <p:nvPr/>
          </p:nvSpPr>
          <p:spPr bwMode="auto">
            <a:xfrm>
              <a:off x="6174353" y="2800013"/>
              <a:ext cx="523719" cy="32400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教育會考社會科標示</a:t>
              </a:r>
            </a:p>
          </p:txBody>
        </p:sp>
        <p:sp>
          <p:nvSpPr>
            <p:cNvPr id="163913" name="文字方塊 1"/>
            <p:cNvSpPr txBox="1">
              <a:spLocks noChangeArrowheads="1"/>
            </p:cNvSpPr>
            <p:nvPr/>
          </p:nvSpPr>
          <p:spPr bwMode="auto">
            <a:xfrm>
              <a:off x="6164801" y="2441134"/>
              <a:ext cx="614949" cy="430899"/>
            </a:xfrm>
            <a:prstGeom prst="rect">
              <a:avLst/>
            </a:prstGeom>
            <a:noFill/>
            <a:ln w="9525">
              <a:noFill/>
              <a:miter lim="800000"/>
              <a:headEnd/>
              <a:tailEnd/>
            </a:ln>
          </p:spPr>
          <p:txBody>
            <a:bodyPr>
              <a:spAutoFit/>
            </a:bodyPr>
            <a:lstStyle/>
            <a:p>
              <a:pPr eaLnBrk="1" hangingPunct="1"/>
              <a:r>
                <a:rPr lang="en-US" altLang="zh-TW" sz="2200">
                  <a:solidFill>
                    <a:srgbClr val="660066"/>
                  </a:solidFill>
                </a:rPr>
                <a:t>11</a:t>
              </a:r>
              <a:endParaRPr lang="zh-TW" altLang="en-US" sz="2200">
                <a:solidFill>
                  <a:srgbClr val="660066"/>
                </a:solidFill>
              </a:endParaRPr>
            </a:p>
          </p:txBody>
        </p:sp>
      </p:grpSp>
      <p:grpSp>
        <p:nvGrpSpPr>
          <p:cNvPr id="163904" name="群組 3"/>
          <p:cNvGrpSpPr>
            <a:grpSpLocks/>
          </p:cNvGrpSpPr>
          <p:nvPr/>
        </p:nvGrpSpPr>
        <p:grpSpPr bwMode="auto">
          <a:xfrm>
            <a:off x="8164704" y="2441580"/>
            <a:ext cx="1088847" cy="3629025"/>
            <a:chOff x="6437794" y="2441134"/>
            <a:chExt cx="1088622" cy="3629129"/>
          </a:xfrm>
        </p:grpSpPr>
        <p:sp>
          <p:nvSpPr>
            <p:cNvPr id="163910" name="文字方塊 23"/>
            <p:cNvSpPr txBox="1">
              <a:spLocks noChangeArrowheads="1"/>
            </p:cNvSpPr>
            <p:nvPr/>
          </p:nvSpPr>
          <p:spPr bwMode="auto">
            <a:xfrm>
              <a:off x="6437794" y="2800013"/>
              <a:ext cx="861596" cy="3270250"/>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教育會考自然科標示</a:t>
              </a:r>
            </a:p>
            <a:p>
              <a:pPr eaLnBrk="1" hangingPunct="1"/>
              <a:endParaRPr lang="zh-TW" altLang="en-US" sz="2200">
                <a:solidFill>
                  <a:srgbClr val="0000FF"/>
                </a:solidFill>
                <a:latin typeface="標楷體" pitchFamily="65" charset="-120"/>
                <a:ea typeface="標楷體" pitchFamily="65" charset="-120"/>
                <a:cs typeface="BiauKai"/>
              </a:endParaRPr>
            </a:p>
          </p:txBody>
        </p:sp>
        <p:sp>
          <p:nvSpPr>
            <p:cNvPr id="163911" name="文字方塊 25"/>
            <p:cNvSpPr txBox="1">
              <a:spLocks noChangeArrowheads="1"/>
            </p:cNvSpPr>
            <p:nvPr/>
          </p:nvSpPr>
          <p:spPr bwMode="auto">
            <a:xfrm>
              <a:off x="6770416" y="2441134"/>
              <a:ext cx="756000"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12</a:t>
              </a:r>
              <a:endParaRPr lang="zh-TW" altLang="en-US" sz="2200">
                <a:solidFill>
                  <a:srgbClr val="0000FF"/>
                </a:solidFill>
              </a:endParaRPr>
            </a:p>
          </p:txBody>
        </p:sp>
      </p:grpSp>
      <p:grpSp>
        <p:nvGrpSpPr>
          <p:cNvPr id="163905" name="群組 7"/>
          <p:cNvGrpSpPr>
            <a:grpSpLocks/>
          </p:cNvGrpSpPr>
          <p:nvPr/>
        </p:nvGrpSpPr>
        <p:grpSpPr bwMode="auto">
          <a:xfrm>
            <a:off x="7270753" y="2449513"/>
            <a:ext cx="771526" cy="3503612"/>
            <a:chOff x="5528746" y="2449616"/>
            <a:chExt cx="771599" cy="3502928"/>
          </a:xfrm>
        </p:grpSpPr>
        <p:sp>
          <p:nvSpPr>
            <p:cNvPr id="163908" name="文字方塊 21"/>
            <p:cNvSpPr txBox="1">
              <a:spLocks noChangeArrowheads="1"/>
            </p:cNvSpPr>
            <p:nvPr/>
          </p:nvSpPr>
          <p:spPr bwMode="auto">
            <a:xfrm>
              <a:off x="5550023" y="2793419"/>
              <a:ext cx="523269" cy="31591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教育會考英語科標示</a:t>
              </a:r>
            </a:p>
          </p:txBody>
        </p:sp>
        <p:sp>
          <p:nvSpPr>
            <p:cNvPr id="163909" name="文字方塊 28"/>
            <p:cNvSpPr txBox="1">
              <a:spLocks noChangeArrowheads="1"/>
            </p:cNvSpPr>
            <p:nvPr/>
          </p:nvSpPr>
          <p:spPr bwMode="auto">
            <a:xfrm>
              <a:off x="5528746" y="2449616"/>
              <a:ext cx="771599"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10</a:t>
              </a:r>
              <a:endParaRPr lang="zh-TW" altLang="en-US" sz="2200">
                <a:solidFill>
                  <a:srgbClr val="0000FF"/>
                </a:solidFill>
              </a:endParaRPr>
            </a:p>
          </p:txBody>
        </p:sp>
      </p:grpSp>
      <p:sp>
        <p:nvSpPr>
          <p:cNvPr id="163906" name="文字方塊 24"/>
          <p:cNvSpPr txBox="1">
            <a:spLocks noChangeArrowheads="1"/>
          </p:cNvSpPr>
          <p:nvPr/>
        </p:nvSpPr>
        <p:spPr bwMode="auto">
          <a:xfrm rot="-5400000">
            <a:off x="9072097" y="4988724"/>
            <a:ext cx="523220" cy="3240087"/>
          </a:xfrm>
          <a:prstGeom prst="rect">
            <a:avLst/>
          </a:prstGeom>
          <a:noFill/>
          <a:ln w="9525">
            <a:noFill/>
            <a:miter lim="800000"/>
            <a:headEnd/>
            <a:tailEnd/>
          </a:ln>
        </p:spPr>
        <p:txBody>
          <a:bodyPr vert="eaVert">
            <a:spAutoFit/>
          </a:bodyPr>
          <a:lstStyle/>
          <a:p>
            <a:pPr eaLnBrk="1" hangingPunct="1"/>
            <a:r>
              <a:rPr lang="en-US" altLang="zh-TW" sz="2200" b="1">
                <a:solidFill>
                  <a:srgbClr val="FF0000"/>
                </a:solidFill>
                <a:latin typeface="標楷體" pitchFamily="65" charset="-120"/>
                <a:ea typeface="標楷體" pitchFamily="65" charset="-120"/>
              </a:rPr>
              <a: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&gt;A&gt; 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&gt;B&gt;C)</a:t>
            </a:r>
            <a:endParaRPr lang="en-US" altLang="zh-TW" sz="2200" b="1">
              <a:solidFill>
                <a:srgbClr val="FF0000"/>
              </a:solidFill>
              <a:latin typeface="標楷體" pitchFamily="65" charset="-120"/>
              <a:ea typeface="標楷體" pitchFamily="65" charset="-120"/>
              <a:cs typeface="BiauKai"/>
            </a:endParaRPr>
          </a:p>
        </p:txBody>
      </p:sp>
      <p:sp>
        <p:nvSpPr>
          <p:cNvPr id="163907" name="文字方塊 24"/>
          <p:cNvSpPr txBox="1">
            <a:spLocks noChangeArrowheads="1"/>
          </p:cNvSpPr>
          <p:nvPr/>
        </p:nvSpPr>
        <p:spPr bwMode="auto">
          <a:xfrm rot="-5400000">
            <a:off x="8937158" y="5431633"/>
            <a:ext cx="523220" cy="1503363"/>
          </a:xfrm>
          <a:prstGeom prst="rect">
            <a:avLst/>
          </a:prstGeom>
          <a:noFill/>
          <a:ln w="9525">
            <a:noFill/>
            <a:miter lim="800000"/>
            <a:headEnd/>
            <a:tailEnd/>
          </a:ln>
        </p:spPr>
        <p:txBody>
          <a:bodyPr vert="eaVert">
            <a:spAutoFit/>
          </a:bodyPr>
          <a:lstStyle/>
          <a:p>
            <a:pPr eaLnBrk="1" hangingPunct="1"/>
            <a:r>
              <a:rPr lang="zh-TW" altLang="en-US" sz="2200" b="1">
                <a:solidFill>
                  <a:srgbClr val="FF0000"/>
                </a:solidFill>
                <a:latin typeface="標楷體" pitchFamily="65" charset="-120"/>
                <a:ea typeface="標楷體" pitchFamily="65" charset="-120"/>
                <a:cs typeface="BiauKai"/>
              </a:rPr>
              <a:t>標示比序</a:t>
            </a:r>
            <a:endParaRPr lang="en-US" altLang="zh-TW" sz="2200" b="1">
              <a:solidFill>
                <a:srgbClr val="FF0000"/>
              </a:solidFill>
              <a:latin typeface="標楷體" pitchFamily="65" charset="-120"/>
              <a:ea typeface="標楷體" pitchFamily="65" charset="-120"/>
              <a:cs typeface="BiauKai"/>
            </a:endParaRPr>
          </a:p>
        </p:txBody>
      </p:sp>
    </p:spTree>
    <p:custDataLst>
      <p:tags r:id="rId1"/>
    </p:custData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xmlns="" id="{079AF727-701D-4D3B-A4E4-52FFFD11EC90}"/>
              </a:ext>
            </a:extLst>
          </p:cNvPr>
          <p:cNvSpPr>
            <a:spLocks noGrp="1"/>
          </p:cNvSpPr>
          <p:nvPr>
            <p:ph type="sldNum" sz="quarter" idx="12"/>
          </p:nvPr>
        </p:nvSpPr>
        <p:spPr/>
        <p:txBody>
          <a:bodyPr/>
          <a:lstStyle/>
          <a:p>
            <a:pPr>
              <a:defRPr/>
            </a:pPr>
            <a:endParaRPr lang="zh-TW" altLang="en-US"/>
          </a:p>
        </p:txBody>
      </p:sp>
      <p:pic>
        <p:nvPicPr>
          <p:cNvPr id="4" name="圖片 3">
            <a:extLst>
              <a:ext uri="{FF2B5EF4-FFF2-40B4-BE49-F238E27FC236}">
                <a16:creationId xmlns:a16="http://schemas.microsoft.com/office/drawing/2014/main" xmlns="" id="{25C92238-3FDF-47BD-BDA0-A456CF78821A}"/>
              </a:ext>
            </a:extLst>
          </p:cNvPr>
          <p:cNvPicPr>
            <a:picLocks noChangeAspect="1"/>
          </p:cNvPicPr>
          <p:nvPr/>
        </p:nvPicPr>
        <p:blipFill rotWithShape="1">
          <a:blip r:embed="rId2"/>
          <a:srcRect l="36417" t="8245" r="40550"/>
          <a:stretch/>
        </p:blipFill>
        <p:spPr>
          <a:xfrm>
            <a:off x="1127448" y="91864"/>
            <a:ext cx="3096344" cy="6629612"/>
          </a:xfrm>
          <a:prstGeom prst="rect">
            <a:avLst/>
          </a:prstGeom>
        </p:spPr>
      </p:pic>
      <p:pic>
        <p:nvPicPr>
          <p:cNvPr id="6" name="圖片 5">
            <a:extLst>
              <a:ext uri="{FF2B5EF4-FFF2-40B4-BE49-F238E27FC236}">
                <a16:creationId xmlns:a16="http://schemas.microsoft.com/office/drawing/2014/main" xmlns="" id="{3DCB9C5E-1814-48D8-B52F-F273CB86CC67}"/>
              </a:ext>
            </a:extLst>
          </p:cNvPr>
          <p:cNvPicPr>
            <a:picLocks noChangeAspect="1"/>
          </p:cNvPicPr>
          <p:nvPr/>
        </p:nvPicPr>
        <p:blipFill rotWithShape="1">
          <a:blip r:embed="rId3"/>
          <a:srcRect l="36416" t="16494" r="44684" b="10443"/>
          <a:stretch/>
        </p:blipFill>
        <p:spPr>
          <a:xfrm>
            <a:off x="4439816" y="1344613"/>
            <a:ext cx="2592288" cy="5386389"/>
          </a:xfrm>
          <a:prstGeom prst="rect">
            <a:avLst/>
          </a:prstGeom>
        </p:spPr>
      </p:pic>
      <p:sp>
        <p:nvSpPr>
          <p:cNvPr id="8" name="文字方塊 7">
            <a:extLst>
              <a:ext uri="{FF2B5EF4-FFF2-40B4-BE49-F238E27FC236}">
                <a16:creationId xmlns:a16="http://schemas.microsoft.com/office/drawing/2014/main" xmlns="" id="{D9E663C6-F049-42BA-854F-9F16972DA2C1}"/>
              </a:ext>
            </a:extLst>
          </p:cNvPr>
          <p:cNvSpPr txBox="1"/>
          <p:nvPr/>
        </p:nvSpPr>
        <p:spPr>
          <a:xfrm>
            <a:off x="7752184" y="1988842"/>
            <a:ext cx="4032448" cy="1569660"/>
          </a:xfrm>
          <a:prstGeom prst="rect">
            <a:avLst/>
          </a:prstGeom>
          <a:noFill/>
        </p:spPr>
        <p:txBody>
          <a:bodyPr wrap="square" rtlCol="0">
            <a:spAutoFit/>
          </a:bodyPr>
          <a:lstStyle/>
          <a:p>
            <a:r>
              <a:rPr lang="zh-TW" altLang="en-US" b="1" dirty="0">
                <a:latin typeface="標楷體" panose="03000509000000000000" pitchFamily="65" charset="-120"/>
                <a:ea typeface="標楷體" panose="03000509000000000000" pitchFamily="65" charset="-120"/>
              </a:rPr>
              <a:t>志願選填時，請注意：部分學校有</a:t>
            </a:r>
            <a:r>
              <a:rPr lang="zh-TW" altLang="en-US" b="1" dirty="0">
                <a:solidFill>
                  <a:srgbClr val="FF0000"/>
                </a:solidFill>
                <a:latin typeface="標楷體" panose="03000509000000000000" pitchFamily="65" charset="-120"/>
                <a:ea typeface="標楷體" panose="03000509000000000000" pitchFamily="65" charset="-120"/>
              </a:rPr>
              <a:t>進修部</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夜間部</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6574469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590" name="Rectangle 966"/>
          <p:cNvSpPr>
            <a:spLocks noChangeArrowheads="1"/>
          </p:cNvSpPr>
          <p:nvPr/>
        </p:nvSpPr>
        <p:spPr bwMode="auto">
          <a:xfrm>
            <a:off x="1992317" y="765175"/>
            <a:ext cx="8207375" cy="1500188"/>
          </a:xfrm>
          <a:prstGeom prst="rect">
            <a:avLst/>
          </a:prstGeom>
          <a:noFill/>
          <a:ln w="9525">
            <a:noFill/>
            <a:miter lim="800000"/>
            <a:headEnd/>
            <a:tailEnd/>
          </a:ln>
        </p:spPr>
        <p:txBody>
          <a:bodyPr anchor="b"/>
          <a:lstStyle/>
          <a:p>
            <a:pPr algn="ctr" eaLnBrk="1" hangingPunct="1">
              <a:spcBef>
                <a:spcPct val="20000"/>
              </a:spcBef>
              <a:buSzPct val="100000"/>
              <a:defRPr/>
            </a:pPr>
            <a:r>
              <a:rPr lang="zh-TW" altLang="en-US" sz="5400" dirty="0">
                <a:solidFill>
                  <a:srgbClr val="0000FF"/>
                </a:solidFill>
                <a:effectLst>
                  <a:outerShdw blurRad="38100" dist="38100" dir="2700000" algn="tl">
                    <a:srgbClr val="C0C0C0"/>
                  </a:outerShdw>
                </a:effectLst>
                <a:latin typeface="標楷體" pitchFamily="65" charset="-120"/>
                <a:ea typeface="標楷體" pitchFamily="65" charset="-120"/>
                <a:sym typeface="Arial" charset="0"/>
              </a:rPr>
              <a:t>七、五專入學簡介</a:t>
            </a:r>
            <a:endParaRPr lang="en-US" altLang="en-US" dirty="0">
              <a:latin typeface="Arial" charset="0"/>
              <a:ea typeface="新細明體" charset="-120"/>
              <a:sym typeface="Arial" charset="0"/>
            </a:endParaRPr>
          </a:p>
        </p:txBody>
      </p:sp>
      <p:sp>
        <p:nvSpPr>
          <p:cNvPr id="165892" name="Rectangle 966"/>
          <p:cNvSpPr>
            <a:spLocks noChangeArrowheads="1"/>
          </p:cNvSpPr>
          <p:nvPr/>
        </p:nvSpPr>
        <p:spPr bwMode="auto">
          <a:xfrm>
            <a:off x="2351587" y="2564908"/>
            <a:ext cx="8207375" cy="2520925"/>
          </a:xfrm>
          <a:prstGeom prst="rect">
            <a:avLst/>
          </a:prstGeom>
          <a:noFill/>
          <a:ln w="9525">
            <a:noFill/>
            <a:miter lim="800000"/>
            <a:headEnd/>
            <a:tailEnd/>
          </a:ln>
        </p:spPr>
        <p:txBody>
          <a:bodyPr anchor="b"/>
          <a:lstStyle/>
          <a:p>
            <a:pPr eaLnBrk="1" hangingPunct="1">
              <a:spcBef>
                <a:spcPct val="20000"/>
              </a:spcBef>
            </a:pPr>
            <a:r>
              <a:rPr lang="zh-TW" altLang="en-US" b="1" dirty="0">
                <a:latin typeface="標楷體" pitchFamily="65" charset="-120"/>
                <a:ea typeface="標楷體" pitchFamily="65" charset="-120"/>
                <a:sym typeface="Arial" pitchFamily="34" charset="0"/>
              </a:rPr>
              <a:t>五專升學管道：</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en-US" altLang="zh-TW" b="1" dirty="0">
                <a:latin typeface="標楷體" pitchFamily="65" charset="-120"/>
                <a:ea typeface="標楷體" pitchFamily="65" charset="-120"/>
                <a:sym typeface="Arial" pitchFamily="34" charset="0"/>
              </a:rPr>
              <a:t>  -5</a:t>
            </a:r>
            <a:r>
              <a:rPr lang="zh-TW" altLang="en-US" b="1" dirty="0">
                <a:latin typeface="標楷體" pitchFamily="65" charset="-120"/>
                <a:ea typeface="標楷體" pitchFamily="65" charset="-120"/>
                <a:sym typeface="Arial" pitchFamily="34" charset="0"/>
              </a:rPr>
              <a:t>月五專完全免試入學</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zh-TW" altLang="en-US" b="1" dirty="0">
                <a:solidFill>
                  <a:srgbClr val="00B050"/>
                </a:solidFill>
                <a:latin typeface="標楷體" pitchFamily="65" charset="-120"/>
                <a:ea typeface="標楷體" pitchFamily="65" charset="-120"/>
                <a:sym typeface="Arial" pitchFamily="34" charset="0"/>
              </a:rPr>
              <a:t>  </a:t>
            </a:r>
            <a:r>
              <a:rPr lang="en-US" altLang="zh-TW" b="1" dirty="0">
                <a:solidFill>
                  <a:srgbClr val="00B050"/>
                </a:solidFill>
                <a:latin typeface="標楷體" pitchFamily="65" charset="-120"/>
                <a:ea typeface="標楷體" pitchFamily="65" charset="-120"/>
                <a:sym typeface="Arial" pitchFamily="34" charset="0"/>
              </a:rPr>
              <a:t>-6</a:t>
            </a:r>
            <a:r>
              <a:rPr lang="zh-TW" altLang="en-US" b="1" dirty="0">
                <a:solidFill>
                  <a:srgbClr val="00B050"/>
                </a:solidFill>
                <a:latin typeface="標楷體" pitchFamily="65" charset="-120"/>
                <a:ea typeface="標楷體" pitchFamily="65" charset="-120"/>
                <a:sym typeface="Arial" pitchFamily="34" charset="0"/>
              </a:rPr>
              <a:t>月五專優先免試入學（電腦志願） </a:t>
            </a:r>
            <a:endParaRPr lang="en-US" altLang="zh-TW" b="1" dirty="0">
              <a:solidFill>
                <a:srgbClr val="00B050"/>
              </a:solidFill>
              <a:latin typeface="標楷體" pitchFamily="65" charset="-120"/>
              <a:ea typeface="標楷體" pitchFamily="65" charset="-120"/>
              <a:sym typeface="Arial" pitchFamily="34" charset="0"/>
            </a:endParaRPr>
          </a:p>
          <a:p>
            <a:pPr eaLnBrk="1" hangingPunct="1">
              <a:spcBef>
                <a:spcPct val="20000"/>
              </a:spcBef>
            </a:pPr>
            <a:r>
              <a:rPr lang="zh-TW" altLang="en-US" b="1" dirty="0">
                <a:latin typeface="標楷體" pitchFamily="65" charset="-120"/>
                <a:ea typeface="標楷體" pitchFamily="65" charset="-120"/>
                <a:sym typeface="Arial" pitchFamily="34" charset="0"/>
              </a:rPr>
              <a:t>  </a:t>
            </a:r>
            <a:r>
              <a:rPr lang="en-US" altLang="zh-TW" b="1" dirty="0">
                <a:solidFill>
                  <a:srgbClr val="FF0000"/>
                </a:solidFill>
                <a:latin typeface="標楷體" pitchFamily="65" charset="-120"/>
                <a:ea typeface="標楷體" pitchFamily="65" charset="-120"/>
                <a:sym typeface="Arial" pitchFamily="34" charset="0"/>
              </a:rPr>
              <a:t>-7</a:t>
            </a:r>
            <a:r>
              <a:rPr lang="zh-TW" altLang="en-US" b="1" dirty="0">
                <a:solidFill>
                  <a:srgbClr val="FF0000"/>
                </a:solidFill>
                <a:latin typeface="標楷體" pitchFamily="65" charset="-120"/>
                <a:ea typeface="標楷體" pitchFamily="65" charset="-120"/>
                <a:sym typeface="Arial" pitchFamily="34" charset="0"/>
              </a:rPr>
              <a:t>月五專聯合免試入學（現場登記分發） </a:t>
            </a:r>
            <a:endParaRPr lang="en-US" altLang="en-US" dirty="0">
              <a:latin typeface="標楷體" pitchFamily="65" charset="-120"/>
              <a:ea typeface="標楷體" pitchFamily="65" charset="-120"/>
              <a:sym typeface="Arial" pitchFamily="34"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xmlns="" id="{65DA6DDD-CE53-4867-8ED9-0C34A98E4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67459">
            <a:off x="6295059" y="4903205"/>
            <a:ext cx="3359148" cy="2348054"/>
          </a:xfrm>
          <a:prstGeom prst="rect">
            <a:avLst/>
          </a:prstGeom>
        </p:spPr>
      </p:pic>
      <p:grpSp>
        <p:nvGrpSpPr>
          <p:cNvPr id="42" name="群組 41">
            <a:extLst>
              <a:ext uri="{FF2B5EF4-FFF2-40B4-BE49-F238E27FC236}">
                <a16:creationId xmlns:a16="http://schemas.microsoft.com/office/drawing/2014/main" xmlns="" id="{3C983BF3-1BD8-4D95-8CE1-A833629E4223}"/>
              </a:ext>
            </a:extLst>
          </p:cNvPr>
          <p:cNvGrpSpPr/>
          <p:nvPr/>
        </p:nvGrpSpPr>
        <p:grpSpPr>
          <a:xfrm>
            <a:off x="7936673" y="789834"/>
            <a:ext cx="4934339" cy="5137767"/>
            <a:chOff x="6219577" y="2250425"/>
            <a:chExt cx="3509676" cy="4091638"/>
          </a:xfrm>
        </p:grpSpPr>
        <p:pic>
          <p:nvPicPr>
            <p:cNvPr id="43" name="圖片 42">
              <a:extLst>
                <a:ext uri="{FF2B5EF4-FFF2-40B4-BE49-F238E27FC236}">
                  <a16:creationId xmlns:a16="http://schemas.microsoft.com/office/drawing/2014/main" xmlns="" id="{EA4243BD-D826-4D38-BCB2-4C3797A08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44" name="文字方塊 43">
              <a:extLst>
                <a:ext uri="{FF2B5EF4-FFF2-40B4-BE49-F238E27FC236}">
                  <a16:creationId xmlns:a16="http://schemas.microsoft.com/office/drawing/2014/main" xmlns="" id="{2737BA04-907A-4B56-879C-63F87E0B2817}"/>
                </a:ext>
              </a:extLst>
            </p:cNvPr>
            <p:cNvSpPr txBox="1"/>
            <p:nvPr/>
          </p:nvSpPr>
          <p:spPr>
            <a:xfrm>
              <a:off x="6876256" y="5218782"/>
              <a:ext cx="2088357" cy="465706"/>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五專招生學校</a:t>
              </a:r>
            </a:p>
          </p:txBody>
        </p:sp>
      </p:grpSp>
      <p:grpSp>
        <p:nvGrpSpPr>
          <p:cNvPr id="9" name="群組 8"/>
          <p:cNvGrpSpPr/>
          <p:nvPr/>
        </p:nvGrpSpPr>
        <p:grpSpPr>
          <a:xfrm>
            <a:off x="-969" y="-39262"/>
            <a:ext cx="10155621" cy="698450"/>
            <a:chOff x="-966" y="-39262"/>
            <a:chExt cx="745257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solidFill>
                <a:srgbClr val="96C8E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7452572"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114</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學年度五專招生簡介</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五專主要入學管道流程圖</a:t>
              </a:r>
              <a:endParaRPr lang="en-US" dirty="0"/>
            </a:p>
          </p:txBody>
        </p:sp>
      </p:grpSp>
      <p:pic>
        <p:nvPicPr>
          <p:cNvPr id="25" name="圖片 24">
            <a:extLst>
              <a:ext uri="{FF2B5EF4-FFF2-40B4-BE49-F238E27FC236}">
                <a16:creationId xmlns:a16="http://schemas.microsoft.com/office/drawing/2014/main" xmlns="" id="{73DB3B99-D926-4D1D-B6A6-EE300F715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32638">
            <a:off x="6180467" y="3645838"/>
            <a:ext cx="3359148" cy="2348054"/>
          </a:xfrm>
          <a:prstGeom prst="rect">
            <a:avLst/>
          </a:prstGeom>
        </p:spPr>
      </p:pic>
      <p:pic>
        <p:nvPicPr>
          <p:cNvPr id="26" name="圖片 25">
            <a:extLst>
              <a:ext uri="{FF2B5EF4-FFF2-40B4-BE49-F238E27FC236}">
                <a16:creationId xmlns:a16="http://schemas.microsoft.com/office/drawing/2014/main" xmlns="" id="{8D36F4AE-6C62-44FD-8DA5-A5A9E79EB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43744">
            <a:off x="6144014" y="2484311"/>
            <a:ext cx="3359148" cy="2348054"/>
          </a:xfrm>
          <a:prstGeom prst="rect">
            <a:avLst/>
          </a:prstGeom>
        </p:spPr>
      </p:pic>
      <p:sp>
        <p:nvSpPr>
          <p:cNvPr id="27" name="Rectangle 3">
            <a:extLst>
              <a:ext uri="{FF2B5EF4-FFF2-40B4-BE49-F238E27FC236}">
                <a16:creationId xmlns:a16="http://schemas.microsoft.com/office/drawing/2014/main" xmlns="" id="{DB928418-C648-4768-9168-C2D3533482B4}"/>
              </a:ext>
            </a:extLst>
          </p:cNvPr>
          <p:cNvSpPr>
            <a:spLocks noChangeArrowheads="1"/>
          </p:cNvSpPr>
          <p:nvPr/>
        </p:nvSpPr>
        <p:spPr bwMode="auto">
          <a:xfrm>
            <a:off x="649204" y="2161707"/>
            <a:ext cx="5872141" cy="633896"/>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國中教育會考</a:t>
            </a:r>
          </a:p>
        </p:txBody>
      </p:sp>
      <p:sp>
        <p:nvSpPr>
          <p:cNvPr id="28" name="Rectangle 5">
            <a:extLst>
              <a:ext uri="{FF2B5EF4-FFF2-40B4-BE49-F238E27FC236}">
                <a16:creationId xmlns:a16="http://schemas.microsoft.com/office/drawing/2014/main" xmlns="" id="{05006BF6-6B4C-443D-AF10-E8FF74419232}"/>
              </a:ext>
            </a:extLst>
          </p:cNvPr>
          <p:cNvSpPr>
            <a:spLocks noChangeArrowheads="1"/>
          </p:cNvSpPr>
          <p:nvPr/>
        </p:nvSpPr>
        <p:spPr bwMode="auto">
          <a:xfrm>
            <a:off x="649204" y="3446381"/>
            <a:ext cx="5872141" cy="631902"/>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五專優先免試入學</a:t>
            </a:r>
          </a:p>
        </p:txBody>
      </p:sp>
      <p:sp>
        <p:nvSpPr>
          <p:cNvPr id="29" name="Rectangle 7">
            <a:extLst>
              <a:ext uri="{FF2B5EF4-FFF2-40B4-BE49-F238E27FC236}">
                <a16:creationId xmlns:a16="http://schemas.microsoft.com/office/drawing/2014/main" xmlns="" id="{4980820A-D8CF-43B0-88C9-A6CF7BC28275}"/>
              </a:ext>
            </a:extLst>
          </p:cNvPr>
          <p:cNvSpPr>
            <a:spLocks noChangeArrowheads="1"/>
          </p:cNvSpPr>
          <p:nvPr/>
        </p:nvSpPr>
        <p:spPr bwMode="auto">
          <a:xfrm>
            <a:off x="649204" y="4729061"/>
            <a:ext cx="5872141" cy="633896"/>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66FF33"/>
                </a:solidFill>
                <a:latin typeface="Times New Roman" panose="02020603050405020304" pitchFamily="18" charset="0"/>
                <a:ea typeface="微軟正黑體" panose="020B0604030504040204" pitchFamily="34" charset="-120"/>
                <a:cs typeface="Times New Roman" panose="02020603050405020304" pitchFamily="18" charset="0"/>
              </a:rPr>
              <a:t>北、中、南區五專聯合免試入學</a:t>
            </a:r>
          </a:p>
        </p:txBody>
      </p:sp>
      <p:sp>
        <p:nvSpPr>
          <p:cNvPr id="30" name="Rectangle 11">
            <a:extLst>
              <a:ext uri="{FF2B5EF4-FFF2-40B4-BE49-F238E27FC236}">
                <a16:creationId xmlns:a16="http://schemas.microsoft.com/office/drawing/2014/main" xmlns="" id="{39AFE8B7-71C2-45AC-A7BD-FC25D503360B}"/>
              </a:ext>
            </a:extLst>
          </p:cNvPr>
          <p:cNvSpPr>
            <a:spLocks noChangeArrowheads="1"/>
          </p:cNvSpPr>
          <p:nvPr/>
        </p:nvSpPr>
        <p:spPr bwMode="auto">
          <a:xfrm>
            <a:off x="649204" y="6013743"/>
            <a:ext cx="5872141" cy="631903"/>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各校五專免試續招</a:t>
            </a:r>
          </a:p>
        </p:txBody>
      </p:sp>
      <p:sp>
        <p:nvSpPr>
          <p:cNvPr id="31" name="Text Box 12">
            <a:extLst>
              <a:ext uri="{FF2B5EF4-FFF2-40B4-BE49-F238E27FC236}">
                <a16:creationId xmlns:a16="http://schemas.microsoft.com/office/drawing/2014/main" xmlns="" id="{4E3590AD-AD57-4EB4-942E-E90640202DA8}"/>
              </a:ext>
            </a:extLst>
          </p:cNvPr>
          <p:cNvSpPr txBox="1">
            <a:spLocks noChangeArrowheads="1"/>
          </p:cNvSpPr>
          <p:nvPr/>
        </p:nvSpPr>
        <p:spPr bwMode="auto">
          <a:xfrm>
            <a:off x="3857291" y="2929629"/>
            <a:ext cx="16087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取得會考成績</a:t>
            </a:r>
            <a:endParaRPr lang="zh-TW" altLang="en-US" sz="1200"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2" name="Text Box 13">
            <a:extLst>
              <a:ext uri="{FF2B5EF4-FFF2-40B4-BE49-F238E27FC236}">
                <a16:creationId xmlns:a16="http://schemas.microsoft.com/office/drawing/2014/main" xmlns="" id="{5F9F17EB-09F3-472A-8F5C-04EC74986B42}"/>
              </a:ext>
            </a:extLst>
          </p:cNvPr>
          <p:cNvSpPr txBox="1">
            <a:spLocks noChangeArrowheads="1"/>
          </p:cNvSpPr>
          <p:nvPr/>
        </p:nvSpPr>
        <p:spPr bwMode="auto">
          <a:xfrm>
            <a:off x="3857292" y="4228217"/>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未錄取</a:t>
            </a:r>
          </a:p>
        </p:txBody>
      </p:sp>
      <p:sp>
        <p:nvSpPr>
          <p:cNvPr id="35" name="Text Box 21">
            <a:extLst>
              <a:ext uri="{FF2B5EF4-FFF2-40B4-BE49-F238E27FC236}">
                <a16:creationId xmlns:a16="http://schemas.microsoft.com/office/drawing/2014/main" xmlns="" id="{6116699C-E4E1-4DC4-950F-8D723324BD77}"/>
              </a:ext>
            </a:extLst>
          </p:cNvPr>
          <p:cNvSpPr txBox="1">
            <a:spLocks noChangeArrowheads="1"/>
          </p:cNvSpPr>
          <p:nvPr/>
        </p:nvSpPr>
        <p:spPr bwMode="auto">
          <a:xfrm>
            <a:off x="6778166" y="2798108"/>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6" name="Text Box 23">
            <a:extLst>
              <a:ext uri="{FF2B5EF4-FFF2-40B4-BE49-F238E27FC236}">
                <a16:creationId xmlns:a16="http://schemas.microsoft.com/office/drawing/2014/main" xmlns="" id="{CA0379A3-5E7C-4C76-8466-9CEA3AE06C39}"/>
              </a:ext>
            </a:extLst>
          </p:cNvPr>
          <p:cNvSpPr txBox="1">
            <a:spLocks noChangeArrowheads="1"/>
          </p:cNvSpPr>
          <p:nvPr/>
        </p:nvSpPr>
        <p:spPr bwMode="auto">
          <a:xfrm>
            <a:off x="6663810" y="4228704"/>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7" name="Text Box 24">
            <a:extLst>
              <a:ext uri="{FF2B5EF4-FFF2-40B4-BE49-F238E27FC236}">
                <a16:creationId xmlns:a16="http://schemas.microsoft.com/office/drawing/2014/main" xmlns="" id="{E800CF75-2D42-45C4-A428-8F377391C6DE}"/>
              </a:ext>
            </a:extLst>
          </p:cNvPr>
          <p:cNvSpPr txBox="1">
            <a:spLocks noChangeArrowheads="1"/>
          </p:cNvSpPr>
          <p:nvPr/>
        </p:nvSpPr>
        <p:spPr bwMode="auto">
          <a:xfrm>
            <a:off x="6699350" y="5688347"/>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8" name="Text Box 13">
            <a:extLst>
              <a:ext uri="{FF2B5EF4-FFF2-40B4-BE49-F238E27FC236}">
                <a16:creationId xmlns:a16="http://schemas.microsoft.com/office/drawing/2014/main" xmlns="" id="{C40D1C41-CA7B-4D7B-93E7-441D55316530}"/>
              </a:ext>
            </a:extLst>
          </p:cNvPr>
          <p:cNvSpPr txBox="1">
            <a:spLocks noChangeArrowheads="1"/>
          </p:cNvSpPr>
          <p:nvPr/>
        </p:nvSpPr>
        <p:spPr bwMode="auto">
          <a:xfrm>
            <a:off x="3857292" y="5526804"/>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未錄取</a:t>
            </a:r>
          </a:p>
        </p:txBody>
      </p:sp>
      <p:sp>
        <p:nvSpPr>
          <p:cNvPr id="45" name="Rectangle 5">
            <a:extLst>
              <a:ext uri="{FF2B5EF4-FFF2-40B4-BE49-F238E27FC236}">
                <a16:creationId xmlns:a16="http://schemas.microsoft.com/office/drawing/2014/main" xmlns="" id="{8BFC1BDD-3A35-499B-B4A6-E73B61BF5474}"/>
              </a:ext>
            </a:extLst>
          </p:cNvPr>
          <p:cNvSpPr>
            <a:spLocks noChangeArrowheads="1"/>
          </p:cNvSpPr>
          <p:nvPr/>
        </p:nvSpPr>
        <p:spPr bwMode="auto">
          <a:xfrm>
            <a:off x="649204" y="879027"/>
            <a:ext cx="5872141" cy="631902"/>
          </a:xfrm>
          <a:prstGeom prst="rect">
            <a:avLst/>
          </a:prstGeom>
          <a:solidFill>
            <a:srgbClr val="7030A0"/>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None/>
            </a:pPr>
            <a:r>
              <a:rPr lang="zh-TW" altLang="en-US" sz="20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五專完免試入全學</a:t>
            </a:r>
          </a:p>
        </p:txBody>
      </p:sp>
      <p:pic>
        <p:nvPicPr>
          <p:cNvPr id="48" name="圖片 47">
            <a:extLst>
              <a:ext uri="{FF2B5EF4-FFF2-40B4-BE49-F238E27FC236}">
                <a16:creationId xmlns:a16="http://schemas.microsoft.com/office/drawing/2014/main" xmlns="" id="{9E316E68-6003-48D8-9537-8EDAD161B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04552">
            <a:off x="6113555" y="636956"/>
            <a:ext cx="3359148" cy="2348054"/>
          </a:xfrm>
          <a:prstGeom prst="rect">
            <a:avLst/>
          </a:prstGeom>
        </p:spPr>
      </p:pic>
      <p:sp>
        <p:nvSpPr>
          <p:cNvPr id="49" name="Text Box 21">
            <a:extLst>
              <a:ext uri="{FF2B5EF4-FFF2-40B4-BE49-F238E27FC236}">
                <a16:creationId xmlns:a16="http://schemas.microsoft.com/office/drawing/2014/main" xmlns="" id="{ECB56D2F-70FD-43D7-A128-EC9C9704CE34}"/>
              </a:ext>
            </a:extLst>
          </p:cNvPr>
          <p:cNvSpPr txBox="1">
            <a:spLocks noChangeArrowheads="1"/>
          </p:cNvSpPr>
          <p:nvPr/>
        </p:nvSpPr>
        <p:spPr bwMode="auto">
          <a:xfrm>
            <a:off x="6840238" y="781383"/>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pic>
        <p:nvPicPr>
          <p:cNvPr id="3" name="圖片 2">
            <a:extLst>
              <a:ext uri="{FF2B5EF4-FFF2-40B4-BE49-F238E27FC236}">
                <a16:creationId xmlns:a16="http://schemas.microsoft.com/office/drawing/2014/main" xmlns="" id="{51CEDC8C-1A55-494F-9299-E451526EB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30" y="1594648"/>
            <a:ext cx="388492" cy="478082"/>
          </a:xfrm>
          <a:prstGeom prst="rect">
            <a:avLst/>
          </a:prstGeom>
        </p:spPr>
      </p:pic>
      <p:pic>
        <p:nvPicPr>
          <p:cNvPr id="46" name="圖片 45">
            <a:extLst>
              <a:ext uri="{FF2B5EF4-FFF2-40B4-BE49-F238E27FC236}">
                <a16:creationId xmlns:a16="http://schemas.microsoft.com/office/drawing/2014/main" xmlns="" id="{C9F37661-D8EA-4C5B-AC39-F0D3BCEA5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30" y="2858381"/>
            <a:ext cx="388492" cy="478082"/>
          </a:xfrm>
          <a:prstGeom prst="rect">
            <a:avLst/>
          </a:prstGeom>
        </p:spPr>
      </p:pic>
      <p:pic>
        <p:nvPicPr>
          <p:cNvPr id="50" name="圖片 49">
            <a:extLst>
              <a:ext uri="{FF2B5EF4-FFF2-40B4-BE49-F238E27FC236}">
                <a16:creationId xmlns:a16="http://schemas.microsoft.com/office/drawing/2014/main" xmlns="" id="{E1503250-11DB-474D-BB68-F232EA8FC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30" y="4164629"/>
            <a:ext cx="388492" cy="478082"/>
          </a:xfrm>
          <a:prstGeom prst="rect">
            <a:avLst/>
          </a:prstGeom>
        </p:spPr>
      </p:pic>
      <p:pic>
        <p:nvPicPr>
          <p:cNvPr id="51" name="圖片 50">
            <a:extLst>
              <a:ext uri="{FF2B5EF4-FFF2-40B4-BE49-F238E27FC236}">
                <a16:creationId xmlns:a16="http://schemas.microsoft.com/office/drawing/2014/main" xmlns="" id="{4901F2EA-EB73-4440-B449-BD0E8596B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30" y="5437347"/>
            <a:ext cx="388492" cy="478082"/>
          </a:xfrm>
          <a:prstGeom prst="rect">
            <a:avLst/>
          </a:prstGeom>
        </p:spPr>
      </p:pic>
    </p:spTree>
    <p:extLst>
      <p:ext uri="{BB962C8B-B14F-4D97-AF65-F5344CB8AC3E}">
        <p14:creationId xmlns:p14="http://schemas.microsoft.com/office/powerpoint/2010/main" val="114378031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a:spLocks noGrp="1"/>
          </p:cNvSpPr>
          <p:nvPr>
            <p:ph type="title"/>
          </p:nvPr>
        </p:nvSpPr>
        <p:spPr/>
        <p:txBody>
          <a:bodyPr/>
          <a:lstStyle/>
          <a:p>
            <a:r>
              <a:rPr lang="zh-TW" altLang="en-US" b="1">
                <a:solidFill>
                  <a:srgbClr val="0000FF"/>
                </a:solidFill>
                <a:latin typeface="標楷體" pitchFamily="65" charset="-120"/>
                <a:ea typeface="標楷體" pitchFamily="65" charset="-120"/>
                <a:cs typeface="Times New Roman" pitchFamily="18" charset="0"/>
              </a:rPr>
              <a:t>五專入學時程</a:t>
            </a:r>
            <a:endParaRPr lang="zh-TW" altLang="en-US">
              <a:ea typeface="標楷體" pitchFamily="65" charset="-120"/>
              <a:cs typeface="Times New Roman" pitchFamily="18" charset="0"/>
            </a:endParaRPr>
          </a:p>
        </p:txBody>
      </p:sp>
      <p:sp>
        <p:nvSpPr>
          <p:cNvPr id="4" name="Rectangle 966"/>
          <p:cNvSpPr>
            <a:spLocks noChangeArrowheads="1"/>
          </p:cNvSpPr>
          <p:nvPr/>
        </p:nvSpPr>
        <p:spPr bwMode="auto">
          <a:xfrm>
            <a:off x="1919291" y="1417638"/>
            <a:ext cx="8929239" cy="5179714"/>
          </a:xfrm>
          <a:prstGeom prst="rect">
            <a:avLst/>
          </a:prstGeom>
          <a:noFill/>
          <a:ln w="9525">
            <a:noFill/>
            <a:miter lim="800000"/>
            <a:headEnd/>
            <a:tailEnd/>
          </a:ln>
        </p:spPr>
        <p:txBody>
          <a:bodyPr anchor="b"/>
          <a:lstStyle/>
          <a:p>
            <a:pPr eaLnBrk="1" hangingPunct="1">
              <a:spcBef>
                <a:spcPct val="20000"/>
              </a:spcBef>
              <a:buSzPct val="100000"/>
              <a:defRPr/>
            </a:pPr>
            <a:r>
              <a:rPr lang="en-US" altLang="zh-TW" b="1" dirty="0">
                <a:latin typeface="標楷體" pitchFamily="65" charset="-120"/>
                <a:ea typeface="標楷體" pitchFamily="65" charset="-120"/>
              </a:rPr>
              <a:t>5/1-5/7</a:t>
            </a:r>
            <a:r>
              <a:rPr lang="zh-TW" altLang="en-US" b="1" dirty="0">
                <a:latin typeface="標楷體" pitchFamily="65" charset="-120"/>
                <a:ea typeface="標楷體" pitchFamily="65" charset="-120"/>
              </a:rPr>
              <a:t> 五專完全免試報名。</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latin typeface="標楷體" pitchFamily="65" charset="-120"/>
                <a:ea typeface="標楷體" pitchFamily="65" charset="-120"/>
              </a:rPr>
              <a:t>5/15</a:t>
            </a:r>
            <a:r>
              <a:rPr lang="zh-TW" altLang="en-US" b="1" dirty="0">
                <a:latin typeface="標楷體" pitchFamily="65" charset="-120"/>
                <a:ea typeface="標楷體" pitchFamily="65" charset="-120"/>
              </a:rPr>
              <a:t> 五專完全免試錄取公告。</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latin typeface="標楷體" pitchFamily="65" charset="-120"/>
                <a:ea typeface="標楷體" pitchFamily="65" charset="-120"/>
              </a:rPr>
              <a:t>5/16-6/13</a:t>
            </a:r>
            <a:r>
              <a:rPr lang="zh-TW" altLang="en-US" b="1" dirty="0">
                <a:latin typeface="標楷體" pitchFamily="65" charset="-120"/>
                <a:ea typeface="標楷體" pitchFamily="65" charset="-120"/>
              </a:rPr>
              <a:t>五專完全免試報到。</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5/19-23</a:t>
            </a:r>
            <a:r>
              <a:rPr lang="zh-TW" altLang="zh-TW" b="1" dirty="0">
                <a:solidFill>
                  <a:srgbClr val="00B050"/>
                </a:solidFill>
                <a:latin typeface="標楷體" pitchFamily="65" charset="-120"/>
                <a:ea typeface="標楷體" pitchFamily="65" charset="-120"/>
              </a:rPr>
              <a:t>五專優先免試報名</a:t>
            </a:r>
            <a:r>
              <a:rPr lang="zh-TW" altLang="en-US" b="1" dirty="0">
                <a:solidFill>
                  <a:srgbClr val="00B050"/>
                </a:solidFill>
                <a:latin typeface="標楷體" pitchFamily="65" charset="-120"/>
                <a:ea typeface="標楷體" pitchFamily="65" charset="-120"/>
              </a:rPr>
              <a:t>。</a:t>
            </a:r>
            <a:endParaRPr lang="zh-TW"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6/13</a:t>
            </a:r>
            <a:r>
              <a:rPr lang="zh-TW" altLang="zh-TW" b="1" dirty="0">
                <a:solidFill>
                  <a:srgbClr val="00B050"/>
                </a:solidFill>
                <a:latin typeface="標楷體" pitchFamily="65" charset="-120"/>
                <a:ea typeface="標楷體" pitchFamily="65" charset="-120"/>
              </a:rPr>
              <a:t>五專優先免試放榜</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6/17</a:t>
            </a:r>
            <a:r>
              <a:rPr lang="zh-TW" altLang="zh-TW" b="1" dirty="0">
                <a:solidFill>
                  <a:srgbClr val="00B050"/>
                </a:solidFill>
                <a:latin typeface="標楷體" pitchFamily="65" charset="-120"/>
                <a:ea typeface="標楷體" pitchFamily="65" charset="-120"/>
              </a:rPr>
              <a:t>五專優先免試報到</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6/19-6/29</a:t>
            </a:r>
            <a:r>
              <a:rPr lang="zh-TW" altLang="zh-TW" b="1" dirty="0">
                <a:solidFill>
                  <a:srgbClr val="FF0000"/>
                </a:solidFill>
                <a:latin typeface="標楷體" pitchFamily="65" charset="-120"/>
                <a:ea typeface="標楷體" pitchFamily="65" charset="-120"/>
              </a:rPr>
              <a:t>五專聯合免試報名</a:t>
            </a:r>
            <a:r>
              <a:rPr lang="zh-TW" altLang="en-US" b="1" dirty="0">
                <a:solidFill>
                  <a:srgbClr val="FF0000"/>
                </a:solidFill>
                <a:latin typeface="標楷體" pitchFamily="65" charset="-120"/>
                <a:ea typeface="標楷體" pitchFamily="65" charset="-120"/>
              </a:rPr>
              <a:t>。</a:t>
            </a:r>
            <a:endParaRPr lang="en-US" altLang="zh-TW" b="1" dirty="0">
              <a:solidFill>
                <a:srgbClr val="FF000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7</a:t>
            </a:r>
            <a:r>
              <a:rPr lang="zh-TW" altLang="en-US" b="1" dirty="0">
                <a:solidFill>
                  <a:srgbClr val="FF0000"/>
                </a:solidFill>
                <a:latin typeface="標楷體" pitchFamily="65" charset="-120"/>
                <a:ea typeface="標楷體" pitchFamily="65" charset="-120"/>
              </a:rPr>
              <a:t>月初寄發</a:t>
            </a:r>
            <a:r>
              <a:rPr lang="zh-TW" altLang="zh-TW" b="1" dirty="0">
                <a:solidFill>
                  <a:srgbClr val="FF0000"/>
                </a:solidFill>
                <a:latin typeface="標楷體" pitchFamily="65" charset="-120"/>
                <a:ea typeface="標楷體" pitchFamily="65" charset="-120"/>
              </a:rPr>
              <a:t>五專聯合免試現場登記</a:t>
            </a:r>
            <a:r>
              <a:rPr lang="zh-TW" altLang="en-US" b="1" dirty="0">
                <a:solidFill>
                  <a:srgbClr val="FF0000"/>
                </a:solidFill>
                <a:latin typeface="標楷體" pitchFamily="65" charset="-120"/>
                <a:ea typeface="標楷體" pitchFamily="65" charset="-120"/>
              </a:rPr>
              <a:t>順位通知。</a:t>
            </a:r>
            <a:endParaRPr lang="zh-TW" altLang="zh-TW" b="1" dirty="0">
              <a:solidFill>
                <a:srgbClr val="FF0000"/>
              </a:solidFill>
              <a:latin typeface="標楷體" pitchFamily="65" charset="-120"/>
              <a:ea typeface="標楷體" pitchFamily="65" charset="-120"/>
            </a:endParaRPr>
          </a:p>
          <a:p>
            <a:pPr marL="514350" indent="-514350" eaLnBrk="1" hangingPunct="1">
              <a:spcBef>
                <a:spcPct val="20000"/>
              </a:spcBef>
              <a:buSzPct val="100000"/>
              <a:defRPr/>
            </a:pPr>
            <a:r>
              <a:rPr lang="en-US" altLang="zh-TW" b="1" dirty="0">
                <a:solidFill>
                  <a:srgbClr val="FF0000"/>
                </a:solidFill>
                <a:latin typeface="標楷體" pitchFamily="65" charset="-120"/>
                <a:ea typeface="標楷體" pitchFamily="65" charset="-120"/>
              </a:rPr>
              <a:t>7/9</a:t>
            </a:r>
            <a:r>
              <a:rPr lang="zh-TW" altLang="zh-TW" b="1" dirty="0">
                <a:solidFill>
                  <a:srgbClr val="FF0000"/>
                </a:solidFill>
                <a:latin typeface="標楷體" pitchFamily="65" charset="-120"/>
                <a:ea typeface="標楷體" pitchFamily="65" charset="-120"/>
              </a:rPr>
              <a:t>五專聯合免試現場登記報到</a:t>
            </a:r>
            <a:r>
              <a:rPr lang="zh-TW" altLang="en-US" b="1" dirty="0">
                <a:solidFill>
                  <a:srgbClr val="FF0000"/>
                </a:solidFill>
                <a:latin typeface="標楷體" pitchFamily="65" charset="-120"/>
                <a:ea typeface="標楷體" pitchFamily="65" charset="-120"/>
              </a:rPr>
              <a:t>。</a:t>
            </a:r>
            <a:endParaRPr lang="zh-TW" altLang="zh-TW" b="1"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23516171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標題 1"/>
          <p:cNvSpPr>
            <a:spLocks noGrp="1"/>
          </p:cNvSpPr>
          <p:nvPr>
            <p:ph type="title"/>
          </p:nvPr>
        </p:nvSpPr>
        <p:spPr>
          <a:xfrm>
            <a:off x="839419" y="548680"/>
            <a:ext cx="10368383" cy="1143000"/>
          </a:xfrm>
        </p:spPr>
        <p:txBody>
          <a:bodyPr/>
          <a:lstStyle/>
          <a:p>
            <a:r>
              <a:rPr lang="zh-TW" altLang="en-US" sz="4000" b="1" dirty="0">
                <a:solidFill>
                  <a:srgbClr val="0000FF"/>
                </a:solidFill>
                <a:latin typeface="標楷體" pitchFamily="65" charset="-120"/>
                <a:ea typeface="標楷體" pitchFamily="65" charset="-120"/>
                <a:cs typeface="Times New Roman" pitchFamily="18" charset="0"/>
              </a:rPr>
              <a:t>五專完全免試、優先免試與聯合免試入學方式</a:t>
            </a:r>
            <a:endParaRPr lang="zh-TW" altLang="en-US" sz="4000" dirty="0">
              <a:solidFill>
                <a:srgbClr val="0000FF"/>
              </a:solidFill>
              <a:ea typeface="標楷體" pitchFamily="65" charset="-120"/>
              <a:cs typeface="Times New Roman" pitchFamily="18" charset="0"/>
            </a:endParaRPr>
          </a:p>
        </p:txBody>
      </p:sp>
      <p:sp>
        <p:nvSpPr>
          <p:cNvPr id="168963" name="內容版面配置區 2"/>
          <p:cNvSpPr>
            <a:spLocks noGrp="1"/>
          </p:cNvSpPr>
          <p:nvPr>
            <p:ph idx="1"/>
          </p:nvPr>
        </p:nvSpPr>
        <p:spPr>
          <a:xfrm>
            <a:off x="609600" y="2276874"/>
            <a:ext cx="10972800" cy="2692895"/>
          </a:xfrm>
        </p:spPr>
        <p:txBody>
          <a:bodyPr/>
          <a:lstStyle/>
          <a:p>
            <a:r>
              <a:rPr lang="zh-TW" altLang="en-US" b="1" dirty="0">
                <a:latin typeface="標楷體" pitchFamily="65" charset="-120"/>
                <a:ea typeface="標楷體" pitchFamily="65" charset="-120"/>
                <a:cs typeface="Times New Roman" pitchFamily="18" charset="0"/>
              </a:rPr>
              <a:t>五專完全免試：不採計教育會考成績，限一校一科組。</a:t>
            </a:r>
            <a:endParaRPr lang="en-US" altLang="zh-TW" b="1" dirty="0">
              <a:latin typeface="標楷體" pitchFamily="65" charset="-120"/>
              <a:ea typeface="標楷體" pitchFamily="65" charset="-120"/>
              <a:cs typeface="Times New Roman" pitchFamily="18" charset="0"/>
            </a:endParaRPr>
          </a:p>
          <a:p>
            <a:r>
              <a:rPr lang="zh-TW" altLang="en-US" b="1" dirty="0">
                <a:solidFill>
                  <a:srgbClr val="00B050"/>
                </a:solidFill>
                <a:latin typeface="標楷體" pitchFamily="65" charset="-120"/>
                <a:ea typeface="標楷體" pitchFamily="65" charset="-120"/>
                <a:cs typeface="Times New Roman" pitchFamily="18" charset="0"/>
              </a:rPr>
              <a:t>五專優先免試：使用五專優免比序積分，採全國一區電腦選填志願分發，不限地區、學校、科系，至多</a:t>
            </a:r>
            <a:r>
              <a:rPr lang="en-US" altLang="zh-TW" b="1" dirty="0">
                <a:solidFill>
                  <a:srgbClr val="00B050"/>
                </a:solidFill>
                <a:latin typeface="標楷體" pitchFamily="65" charset="-120"/>
                <a:ea typeface="標楷體" pitchFamily="65" charset="-120"/>
                <a:cs typeface="Times New Roman" pitchFamily="18" charset="0"/>
              </a:rPr>
              <a:t>30</a:t>
            </a:r>
            <a:r>
              <a:rPr lang="zh-TW" altLang="en-US" b="1" dirty="0">
                <a:solidFill>
                  <a:srgbClr val="00B050"/>
                </a:solidFill>
                <a:latin typeface="標楷體" pitchFamily="65" charset="-120"/>
                <a:ea typeface="標楷體" pitchFamily="65" charset="-120"/>
                <a:cs typeface="Times New Roman" pitchFamily="18" charset="0"/>
              </a:rPr>
              <a:t>個志願。</a:t>
            </a:r>
            <a:endParaRPr lang="en-US" altLang="zh-TW" b="1" dirty="0">
              <a:solidFill>
                <a:srgbClr val="00B050"/>
              </a:solidFill>
              <a:latin typeface="標楷體" pitchFamily="65" charset="-120"/>
              <a:ea typeface="標楷體" pitchFamily="65" charset="-120"/>
              <a:cs typeface="Times New Roman" pitchFamily="18" charset="0"/>
            </a:endParaRPr>
          </a:p>
          <a:p>
            <a:r>
              <a:rPr lang="zh-TW" altLang="en-US" b="1" dirty="0">
                <a:solidFill>
                  <a:srgbClr val="FF0000"/>
                </a:solidFill>
                <a:latin typeface="標楷體" pitchFamily="65" charset="-120"/>
                <a:ea typeface="標楷體" pitchFamily="65" charset="-120"/>
                <a:cs typeface="Times New Roman" pitchFamily="18" charset="0"/>
              </a:rPr>
              <a:t>五專聯合免試：使用五專聯免比序積分，親自或委託到所報名的學校，以分發順位現場登記科系（貼榜）。</a:t>
            </a:r>
            <a:endParaRPr lang="en-US" altLang="zh-TW" b="1" dirty="0">
              <a:solidFill>
                <a:srgbClr val="FF0000"/>
              </a:solidFill>
              <a:latin typeface="標楷體" pitchFamily="65" charset="-120"/>
              <a:ea typeface="標楷體" pitchFamily="65" charset="-120"/>
              <a:cs typeface="Times New Roman" pitchFamily="18" charset="0"/>
            </a:endParaRPr>
          </a:p>
          <a:p>
            <a:endParaRPr lang="zh-TW" altLang="en-US" dirty="0">
              <a:ea typeface="標楷體" pitchFamily="65" charset="-120"/>
              <a:cs typeface="Times New Roman" pitchFamily="18" charset="0"/>
            </a:endParaRPr>
          </a:p>
        </p:txBody>
      </p:sp>
    </p:spTree>
    <p:extLst>
      <p:ext uri="{BB962C8B-B14F-4D97-AF65-F5344CB8AC3E}">
        <p14:creationId xmlns:p14="http://schemas.microsoft.com/office/powerpoint/2010/main" val="163471569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7652069"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招生重點</a:t>
              </a:r>
              <a:endParaRPr lang="en-US" dirty="0"/>
            </a:p>
          </p:txBody>
        </p:sp>
      </p:grpSp>
      <p:sp>
        <p:nvSpPr>
          <p:cNvPr id="7" name="內容版面配置區 2">
            <a:extLst>
              <a:ext uri="{FF2B5EF4-FFF2-40B4-BE49-F238E27FC236}">
                <a16:creationId xmlns:a16="http://schemas.microsoft.com/office/drawing/2014/main" xmlns="" id="{E9A12531-32D0-4747-9A50-3132C6D4F148}"/>
              </a:ext>
            </a:extLst>
          </p:cNvPr>
          <p:cNvSpPr txBox="1">
            <a:spLocks/>
          </p:cNvSpPr>
          <p:nvPr/>
        </p:nvSpPr>
        <p:spPr>
          <a:xfrm>
            <a:off x="731523" y="702685"/>
            <a:ext cx="10622279" cy="583111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spcBef>
                <a:spcPts val="1200"/>
              </a:spcBef>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全國</a:t>
            </a:r>
            <a:r>
              <a:rPr lang="zh-TW" altLang="en-US"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不分區</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辦理</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單獨</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招生，共</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28</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126</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科五專學校參加。</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1200"/>
              </a:spcBef>
            </a:pPr>
            <a:r>
              <a:rPr lang="zh-TW" altLang="en-US" sz="3000" b="1" dirty="0">
                <a:latin typeface="Times New Roman" panose="02020603050405020304" pitchFamily="18" charset="0"/>
                <a:ea typeface="微軟正黑體" panose="020B0604030504040204" pitchFamily="34" charset="-120"/>
                <a:cs typeface="Times New Roman" panose="02020603050405020304" pitchFamily="18" charset="0"/>
              </a:rPr>
              <a:t> </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完全不採計</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國中教育會考成績。</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1200"/>
              </a:spcBef>
            </a:pPr>
            <a:r>
              <a:rPr lang="zh-TW" altLang="en-US" dirty="0"/>
              <a:t>僅限國中</a:t>
            </a:r>
            <a:r>
              <a:rPr lang="zh-TW" altLang="en-US" sz="3800" b="1" dirty="0">
                <a:solidFill>
                  <a:srgbClr val="FF0000"/>
                </a:solidFill>
              </a:rPr>
              <a:t>應屆</a:t>
            </a:r>
            <a:r>
              <a:rPr lang="zh-TW" altLang="en-US" dirty="0"/>
              <a:t>畢業生參加。</a:t>
            </a:r>
            <a:endParaRPr lang="en-US" altLang="zh-TW" dirty="0"/>
          </a:p>
          <a:p>
            <a:pPr>
              <a:lnSpc>
                <a:spcPct val="145000"/>
              </a:lnSpc>
              <a:spcBef>
                <a:spcPts val="1200"/>
              </a:spcBef>
            </a:pPr>
            <a:r>
              <a:rPr lang="zh-TW" altLang="en-US" dirty="0"/>
              <a:t>每位免試生僅得選擇</a:t>
            </a:r>
            <a:r>
              <a:rPr lang="en-US" altLang="zh-TW" sz="3800" b="1" dirty="0">
                <a:solidFill>
                  <a:srgbClr val="FF0000"/>
                </a:solidFill>
              </a:rPr>
              <a:t>1</a:t>
            </a:r>
            <a:r>
              <a:rPr lang="zh-TW" altLang="en-US" sz="3800" b="1" dirty="0">
                <a:solidFill>
                  <a:srgbClr val="FF0000"/>
                </a:solidFill>
              </a:rPr>
              <a:t>個</a:t>
            </a:r>
            <a:r>
              <a:rPr lang="zh-TW" altLang="en-US" dirty="0"/>
              <a:t>學校科組志願並由國中學校至</a:t>
            </a:r>
            <a:r>
              <a:rPr lang="zh-TW" altLang="en-US" b="1" i="1" u="sng" dirty="0"/>
              <a:t>五專完全免試入學招生網路平台 </a:t>
            </a:r>
            <a:r>
              <a:rPr lang="zh-TW" altLang="en-US" dirty="0"/>
              <a:t>進行</a:t>
            </a:r>
            <a:r>
              <a:rPr lang="zh-TW" altLang="en-US" sz="3800" b="1" dirty="0">
                <a:solidFill>
                  <a:srgbClr val="FF0000"/>
                </a:solidFill>
              </a:rPr>
              <a:t>集體報名</a:t>
            </a:r>
            <a:r>
              <a:rPr lang="zh-TW" altLang="en-US" dirty="0"/>
              <a:t>作業。</a:t>
            </a:r>
            <a:endParaRPr lang="en-US" altLang="zh-TW" dirty="0"/>
          </a:p>
          <a:p>
            <a:pPr>
              <a:lnSpc>
                <a:spcPct val="145000"/>
              </a:lnSpc>
              <a:spcBef>
                <a:spcPts val="1200"/>
              </a:spcBef>
            </a:pP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學年度招生名額以</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各科核定招生名額</a:t>
            </a:r>
            <a:r>
              <a:rPr lang="en-US" altLang="zh-TW"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30%</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為限</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2800" dirty="0">
                <a:latin typeface="Times New Roman" panose="02020603050405020304" pitchFamily="18" charset="0"/>
                <a:ea typeface="微軟正黑體" panose="020B0604030504040204" pitchFamily="34" charset="-120"/>
                <a:cs typeface="Times New Roman" panose="02020603050405020304" pitchFamily="18" charset="0"/>
              </a:rPr>
              <a:t>提供</a:t>
            </a:r>
            <a:r>
              <a:rPr lang="zh-TW"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超過</a:t>
            </a:r>
            <a:r>
              <a:rPr lang="en-US" altLang="zh-TW" sz="2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1,700</a:t>
            </a:r>
            <a:r>
              <a:rPr lang="zh-TW"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個</a:t>
            </a:r>
            <a:r>
              <a:rPr lang="en-US"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約</a:t>
            </a:r>
            <a:r>
              <a:rPr lang="en-US"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22%)</a:t>
            </a:r>
            <a:r>
              <a:rPr lang="zh-TW" altLang="zh-TW" sz="2800" dirty="0">
                <a:latin typeface="Times New Roman" panose="02020603050405020304" pitchFamily="18" charset="0"/>
                <a:ea typeface="微軟正黑體" panose="020B0604030504040204" pitchFamily="34" charset="-120"/>
                <a:cs typeface="Times New Roman" panose="02020603050405020304" pitchFamily="18" charset="0"/>
              </a:rPr>
              <a:t>招生名額，讓有志學子更有機會能夠就讀五專理想科組，適性選擇邁入技職，為新的學習生涯跨出第一步</a:t>
            </a:r>
            <a:r>
              <a:rPr lang="zh-TW" altLang="en-US" dirty="0"/>
              <a:t>。</a:t>
            </a:r>
            <a:endParaRPr lang="en-US" altLang="zh-TW" dirty="0"/>
          </a:p>
          <a:p>
            <a:pPr>
              <a:lnSpc>
                <a:spcPct val="145000"/>
              </a:lnSpc>
              <a:spcBef>
                <a:spcPts val="1200"/>
              </a:spcBef>
            </a:pPr>
            <a:r>
              <a:rPr lang="zh-TW" altLang="en-US" dirty="0"/>
              <a:t>招生缺額回流至</a:t>
            </a:r>
            <a:r>
              <a:rPr lang="zh-TW" altLang="en-US" sz="3400" b="1" dirty="0">
                <a:solidFill>
                  <a:srgbClr val="FF0000"/>
                </a:solidFill>
              </a:rPr>
              <a:t>五專聯合免試入學</a:t>
            </a:r>
            <a:r>
              <a:rPr lang="zh-TW" altLang="en-US" dirty="0"/>
              <a:t>招生。</a:t>
            </a:r>
            <a:endParaRPr lang="en-US" altLang="zh-TW" dirty="0"/>
          </a:p>
        </p:txBody>
      </p:sp>
    </p:spTree>
    <p:extLst>
      <p:ext uri="{BB962C8B-B14F-4D97-AF65-F5344CB8AC3E}">
        <p14:creationId xmlns:p14="http://schemas.microsoft.com/office/powerpoint/2010/main" val="436920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13</a:t>
            </a:fld>
            <a:endParaRPr lang="en-US" altLang="zh-TW">
              <a:ea typeface="新細明體" charset="-120"/>
            </a:endParaRPr>
          </a:p>
        </p:txBody>
      </p:sp>
      <p:pic>
        <p:nvPicPr>
          <p:cNvPr id="3" name="圖片 2">
            <a:extLst>
              <a:ext uri="{FF2B5EF4-FFF2-40B4-BE49-F238E27FC236}">
                <a16:creationId xmlns:a16="http://schemas.microsoft.com/office/drawing/2014/main" xmlns="" id="{213881C4-512D-4420-BE67-25D8BB644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2792"/>
            <a:ext cx="12192000" cy="6425208"/>
          </a:xfrm>
          <a:prstGeom prst="rect">
            <a:avLst/>
          </a:prstGeom>
        </p:spPr>
      </p:pic>
    </p:spTree>
    <p:custDataLst>
      <p:tags r:id="rId1"/>
    </p:custDataLst>
    <p:extLst>
      <p:ext uri="{BB962C8B-B14F-4D97-AF65-F5344CB8AC3E}">
        <p14:creationId xmlns:p14="http://schemas.microsoft.com/office/powerpoint/2010/main" val="360900758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5"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招生學校</a:t>
              </a:r>
              <a:endParaRPr lang="en-US" dirty="0"/>
            </a:p>
          </p:txBody>
        </p:sp>
      </p:grpSp>
      <p:sp>
        <p:nvSpPr>
          <p:cNvPr id="12" name="圓角矩形 7">
            <a:extLst>
              <a:ext uri="{FF2B5EF4-FFF2-40B4-BE49-F238E27FC236}">
                <a16:creationId xmlns:a16="http://schemas.microsoft.com/office/drawing/2014/main" xmlns="" id="{448DD4C5-2A6A-44DD-8A4E-882E92CFC8F4}"/>
              </a:ext>
            </a:extLst>
          </p:cNvPr>
          <p:cNvSpPr/>
          <p:nvPr/>
        </p:nvSpPr>
        <p:spPr bwMode="auto">
          <a:xfrm>
            <a:off x="723156" y="1613002"/>
            <a:ext cx="3578177" cy="3410423"/>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圓角矩形 11">
            <a:extLst>
              <a:ext uri="{FF2B5EF4-FFF2-40B4-BE49-F238E27FC236}">
                <a16:creationId xmlns:a16="http://schemas.microsoft.com/office/drawing/2014/main" xmlns="" id="{4596C98C-36FE-48F6-A2ED-22C89716465B}"/>
              </a:ext>
            </a:extLst>
          </p:cNvPr>
          <p:cNvSpPr/>
          <p:nvPr/>
        </p:nvSpPr>
        <p:spPr bwMode="auto">
          <a:xfrm>
            <a:off x="8020125" y="1534302"/>
            <a:ext cx="3448723" cy="2783059"/>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4" name="表格 13">
            <a:extLst>
              <a:ext uri="{FF2B5EF4-FFF2-40B4-BE49-F238E27FC236}">
                <a16:creationId xmlns:a16="http://schemas.microsoft.com/office/drawing/2014/main" xmlns="" id="{7E486184-074F-46ED-A14A-211149C590B6}"/>
              </a:ext>
            </a:extLst>
          </p:cNvPr>
          <p:cNvGraphicFramePr>
            <a:graphicFrameLocks noGrp="1"/>
          </p:cNvGraphicFramePr>
          <p:nvPr/>
        </p:nvGraphicFramePr>
        <p:xfrm>
          <a:off x="7869843" y="1851942"/>
          <a:ext cx="3599007" cy="2377224"/>
        </p:xfrm>
        <a:graphic>
          <a:graphicData uri="http://schemas.openxmlformats.org/drawingml/2006/table">
            <a:tbl>
              <a:tblPr bandRow="1">
                <a:tableStyleId>{5C22544A-7EE6-4342-B048-85BDC9FD1C3A}</a:tableStyleId>
              </a:tblPr>
              <a:tblGrid>
                <a:gridCol w="1835700">
                  <a:extLst>
                    <a:ext uri="{9D8B030D-6E8A-4147-A177-3AD203B41FA5}">
                      <a16:colId xmlns:a16="http://schemas.microsoft.com/office/drawing/2014/main" xmlns="" val="20000"/>
                    </a:ext>
                  </a:extLst>
                </a:gridCol>
                <a:gridCol w="1763307">
                  <a:extLst>
                    <a:ext uri="{9D8B030D-6E8A-4147-A177-3AD203B41FA5}">
                      <a16:colId xmlns:a16="http://schemas.microsoft.com/office/drawing/2014/main" xmlns="" val="20001"/>
                    </a:ext>
                  </a:extLst>
                </a:gridCol>
              </a:tblGrid>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臺東專科學校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6459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endParaRPr lang="zh-TW" altLang="en-US" sz="2000" dirty="0"/>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bl>
          </a:graphicData>
        </a:graphic>
      </p:graphicFrame>
      <p:sp>
        <p:nvSpPr>
          <p:cNvPr id="15" name="圓角矩形 10">
            <a:extLst>
              <a:ext uri="{FF2B5EF4-FFF2-40B4-BE49-F238E27FC236}">
                <a16:creationId xmlns:a16="http://schemas.microsoft.com/office/drawing/2014/main" xmlns="" id="{3E050512-A8B8-462B-9947-A848F34FE550}"/>
              </a:ext>
            </a:extLst>
          </p:cNvPr>
          <p:cNvSpPr/>
          <p:nvPr/>
        </p:nvSpPr>
        <p:spPr bwMode="auto">
          <a:xfrm>
            <a:off x="5155417" y="1613001"/>
            <a:ext cx="1899312" cy="1570041"/>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6" name="內容版面配置區 2">
            <a:extLst>
              <a:ext uri="{FF2B5EF4-FFF2-40B4-BE49-F238E27FC236}">
                <a16:creationId xmlns:a16="http://schemas.microsoft.com/office/drawing/2014/main" xmlns="" id="{AE3CE9AD-6F3C-44ED-8532-AE6B1A654C59}"/>
              </a:ext>
            </a:extLst>
          </p:cNvPr>
          <p:cNvGraphicFramePr>
            <a:graphicFrameLocks/>
          </p:cNvGraphicFramePr>
          <p:nvPr/>
        </p:nvGraphicFramePr>
        <p:xfrm>
          <a:off x="5124491" y="1864872"/>
          <a:ext cx="1899312" cy="1188612"/>
        </p:xfrm>
        <a:graphic>
          <a:graphicData uri="http://schemas.openxmlformats.org/drawingml/2006/table">
            <a:tbl>
              <a:tblPr bandRow="1">
                <a:tableStyleId>{5C22544A-7EE6-4342-B048-85BDC9FD1C3A}</a:tableStyleId>
              </a:tblPr>
              <a:tblGrid>
                <a:gridCol w="1899312">
                  <a:extLst>
                    <a:ext uri="{9D8B030D-6E8A-4147-A177-3AD203B41FA5}">
                      <a16:colId xmlns:a16="http://schemas.microsoft.com/office/drawing/2014/main" xmlns="" val="20002"/>
                    </a:ext>
                  </a:extLst>
                </a:gridCol>
              </a:tblGrid>
              <a:tr h="336562">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36562">
                <a:tc>
                  <a:txBody>
                    <a:bodyPr/>
                    <a:lstStyle/>
                    <a:p>
                      <a:pPr algn="ct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中臺科技大學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36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bl>
          </a:graphicData>
        </a:graphic>
      </p:graphicFrame>
      <p:sp>
        <p:nvSpPr>
          <p:cNvPr id="17" name="圓角矩形 1">
            <a:extLst>
              <a:ext uri="{FF2B5EF4-FFF2-40B4-BE49-F238E27FC236}">
                <a16:creationId xmlns:a16="http://schemas.microsoft.com/office/drawing/2014/main" xmlns="" id="{30ABEAE9-B067-42F4-BC0E-3989CDEEB07A}"/>
              </a:ext>
            </a:extLst>
          </p:cNvPr>
          <p:cNvSpPr/>
          <p:nvPr/>
        </p:nvSpPr>
        <p:spPr bwMode="auto">
          <a:xfrm>
            <a:off x="557465" y="1258516"/>
            <a:ext cx="3859331"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(13</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圓角矩形 6">
            <a:extLst>
              <a:ext uri="{FF2B5EF4-FFF2-40B4-BE49-F238E27FC236}">
                <a16:creationId xmlns:a16="http://schemas.microsoft.com/office/drawing/2014/main" xmlns="" id="{9C904379-5D32-4B37-802C-28534EAA7B42}"/>
              </a:ext>
            </a:extLst>
          </p:cNvPr>
          <p:cNvSpPr/>
          <p:nvPr/>
        </p:nvSpPr>
        <p:spPr bwMode="auto">
          <a:xfrm>
            <a:off x="7876261" y="1246265"/>
            <a:ext cx="3718755"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圓角矩形 5">
            <a:extLst>
              <a:ext uri="{FF2B5EF4-FFF2-40B4-BE49-F238E27FC236}">
                <a16:creationId xmlns:a16="http://schemas.microsoft.com/office/drawing/2014/main" xmlns="" id="{9936C6C7-890F-419D-BD1C-2BD2670BA01F}"/>
              </a:ext>
            </a:extLst>
          </p:cNvPr>
          <p:cNvSpPr/>
          <p:nvPr/>
        </p:nvSpPr>
        <p:spPr bwMode="auto">
          <a:xfrm>
            <a:off x="5060787" y="1258516"/>
            <a:ext cx="2070431"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中區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25" name="表格 24">
            <a:extLst>
              <a:ext uri="{FF2B5EF4-FFF2-40B4-BE49-F238E27FC236}">
                <a16:creationId xmlns:a16="http://schemas.microsoft.com/office/drawing/2014/main" xmlns="" id="{5C77E141-17AF-432D-906A-A223D79CCBF5}"/>
              </a:ext>
            </a:extLst>
          </p:cNvPr>
          <p:cNvGraphicFramePr>
            <a:graphicFrameLocks noGrp="1"/>
          </p:cNvGraphicFramePr>
          <p:nvPr/>
        </p:nvGraphicFramePr>
        <p:xfrm>
          <a:off x="557465" y="1822329"/>
          <a:ext cx="3718755" cy="3189966"/>
        </p:xfrm>
        <a:graphic>
          <a:graphicData uri="http://schemas.openxmlformats.org/drawingml/2006/table">
            <a:tbl>
              <a:tblPr bandRow="1">
                <a:tableStyleId>{5C22544A-7EE6-4342-B048-85BDC9FD1C3A}</a:tableStyleId>
              </a:tblPr>
              <a:tblGrid>
                <a:gridCol w="1922097">
                  <a:extLst>
                    <a:ext uri="{9D8B030D-6E8A-4147-A177-3AD203B41FA5}">
                      <a16:colId xmlns:a16="http://schemas.microsoft.com/office/drawing/2014/main" xmlns="" val="20000"/>
                    </a:ext>
                  </a:extLst>
                </a:gridCol>
                <a:gridCol w="1796657">
                  <a:extLst>
                    <a:ext uri="{9D8B030D-6E8A-4147-A177-3AD203B41FA5}">
                      <a16:colId xmlns:a16="http://schemas.microsoft.com/office/drawing/2014/main" xmlns="" val="20001"/>
                    </a:ext>
                  </a:extLst>
                </a:gridCol>
              </a:tblGrid>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20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44022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德育護理健康學院</a:t>
                      </a:r>
                      <a:endPar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r>
                        <a:rPr lang="zh-TW" altLang="en-US"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原經國管理學院</a:t>
                      </a:r>
                      <a:r>
                        <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endParaRPr lang="zh-TW" altLang="en-US" sz="15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TW" altLang="en-US"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bl>
          </a:graphicData>
        </a:graphic>
      </p:graphicFrame>
      <p:sp>
        <p:nvSpPr>
          <p:cNvPr id="27" name="文字方塊 26">
            <a:extLst>
              <a:ext uri="{FF2B5EF4-FFF2-40B4-BE49-F238E27FC236}">
                <a16:creationId xmlns:a16="http://schemas.microsoft.com/office/drawing/2014/main" xmlns="" id="{03EA7DC6-2602-4F90-A1E1-B60060276DD4}"/>
              </a:ext>
            </a:extLst>
          </p:cNvPr>
          <p:cNvSpPr txBox="1"/>
          <p:nvPr/>
        </p:nvSpPr>
        <p:spPr>
          <a:xfrm>
            <a:off x="2519927" y="5510111"/>
            <a:ext cx="7152151" cy="1077218"/>
          </a:xfrm>
          <a:prstGeom prst="rect">
            <a:avLst/>
          </a:prstGeom>
          <a:noFill/>
        </p:spPr>
        <p:txBody>
          <a:bodyPr wrap="square" rtlCol="0">
            <a:spAutoFit/>
          </a:bodyPr>
          <a:lstStyle/>
          <a:p>
            <a:pPr marL="684000" indent="-684000"/>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註：招生科組以各校公告之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114</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學年度</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五專完免單獨招生簡章</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為準。</a:t>
            </a:r>
          </a:p>
        </p:txBody>
      </p:sp>
    </p:spTree>
    <p:extLst>
      <p:ext uri="{BB962C8B-B14F-4D97-AF65-F5344CB8AC3E}">
        <p14:creationId xmlns:p14="http://schemas.microsoft.com/office/powerpoint/2010/main" val="336014746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5"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錄取方式</a:t>
              </a:r>
              <a:endParaRPr lang="en-US" dirty="0"/>
            </a:p>
          </p:txBody>
        </p:sp>
      </p:grpSp>
      <p:sp>
        <p:nvSpPr>
          <p:cNvPr id="20" name="內容版面配置區 2">
            <a:extLst>
              <a:ext uri="{FF2B5EF4-FFF2-40B4-BE49-F238E27FC236}">
                <a16:creationId xmlns:a16="http://schemas.microsoft.com/office/drawing/2014/main" xmlns="" id="{BA0AD6A5-0FB6-4809-924D-6F98E21DCE53}"/>
              </a:ext>
            </a:extLst>
          </p:cNvPr>
          <p:cNvSpPr txBox="1">
            <a:spLocks/>
          </p:cNvSpPr>
          <p:nvPr/>
        </p:nvSpPr>
        <p:spPr>
          <a:xfrm>
            <a:off x="600364" y="800266"/>
            <a:ext cx="10991272" cy="17749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zh-TW" altLang="en-US" sz="2400" dirty="0">
                <a:ea typeface="微軟正黑體" panose="020B0604030504040204" pitchFamily="34" charset="-120"/>
              </a:rPr>
              <a:t>報名人數未達該科招生名額時，</a:t>
            </a:r>
            <a:r>
              <a:rPr lang="zh-TW" altLang="en-US" sz="2400" b="1" dirty="0">
                <a:solidFill>
                  <a:srgbClr val="FF0000"/>
                </a:solidFill>
                <a:ea typeface="微軟正黑體" panose="020B0604030504040204" pitchFamily="34" charset="-120"/>
              </a:rPr>
              <a:t>全額錄取</a:t>
            </a:r>
            <a:r>
              <a:rPr lang="zh-TW" altLang="en-US" sz="2400" dirty="0">
                <a:ea typeface="微軟正黑體" panose="020B0604030504040204" pitchFamily="34" charset="-120"/>
              </a:rPr>
              <a:t>。</a:t>
            </a:r>
            <a:endParaRPr lang="en-US" altLang="zh-TW" sz="2400" dirty="0">
              <a:ea typeface="微軟正黑體" panose="020B0604030504040204" pitchFamily="34" charset="-120"/>
            </a:endParaRPr>
          </a:p>
          <a:p>
            <a:pPr>
              <a:lnSpc>
                <a:spcPct val="110000"/>
              </a:lnSpc>
            </a:pPr>
            <a:r>
              <a:rPr lang="zh-TW" altLang="en-US" sz="2400" dirty="0">
                <a:ea typeface="微軟正黑體" panose="020B0604030504040204" pitchFamily="34" charset="-120"/>
              </a:rPr>
              <a:t>報名人數超過該科招生名額時，依「超額比序項目積分對照表」採計之積分總和，由</a:t>
            </a:r>
            <a:r>
              <a:rPr lang="zh-TW" altLang="en-US" sz="2400" b="1" dirty="0">
                <a:solidFill>
                  <a:srgbClr val="FF0000"/>
                </a:solidFill>
                <a:ea typeface="微軟正黑體" panose="020B0604030504040204" pitchFamily="34" charset="-120"/>
              </a:rPr>
              <a:t>高至低依序錄取</a:t>
            </a:r>
            <a:r>
              <a:rPr lang="zh-TW" altLang="en-US" sz="2400" dirty="0">
                <a:ea typeface="微軟正黑體" panose="020B0604030504040204" pitchFamily="34" charset="-120"/>
              </a:rPr>
              <a:t>；當總積分相同時，依同分比序項目順序錄取至招生人數足額，</a:t>
            </a:r>
            <a:r>
              <a:rPr lang="zh-TW" altLang="en-US" sz="2400" b="1" dirty="0">
                <a:solidFill>
                  <a:srgbClr val="FF0000"/>
                </a:solidFill>
                <a:ea typeface="微軟正黑體" panose="020B0604030504040204" pitchFamily="34" charset="-120"/>
              </a:rPr>
              <a:t>不另列備取</a:t>
            </a:r>
            <a:r>
              <a:rPr lang="zh-TW" altLang="en-US" sz="2400" dirty="0">
                <a:ea typeface="微軟正黑體" panose="020B0604030504040204" pitchFamily="34" charset="-120"/>
              </a:rPr>
              <a:t>。</a:t>
            </a:r>
            <a:endParaRPr lang="en-US" altLang="zh-TW" sz="2400" dirty="0">
              <a:ea typeface="微軟正黑體" panose="020B0604030504040204" pitchFamily="34" charset="-120"/>
            </a:endParaRPr>
          </a:p>
        </p:txBody>
      </p:sp>
      <p:graphicFrame>
        <p:nvGraphicFramePr>
          <p:cNvPr id="2" name="表格 1">
            <a:extLst>
              <a:ext uri="{FF2B5EF4-FFF2-40B4-BE49-F238E27FC236}">
                <a16:creationId xmlns:a16="http://schemas.microsoft.com/office/drawing/2014/main" xmlns="" id="{17494093-8E0E-4E76-B2D0-9053EA8DAEC4}"/>
              </a:ext>
            </a:extLst>
          </p:cNvPr>
          <p:cNvGraphicFramePr>
            <a:graphicFrameLocks noGrp="1"/>
          </p:cNvGraphicFramePr>
          <p:nvPr/>
        </p:nvGraphicFramePr>
        <p:xfrm>
          <a:off x="868103" y="2481948"/>
          <a:ext cx="10833903" cy="4235961"/>
        </p:xfrm>
        <a:graphic>
          <a:graphicData uri="http://schemas.openxmlformats.org/drawingml/2006/table">
            <a:tbl>
              <a:tblPr firstRow="1" firstCol="1" bandRow="1">
                <a:tableStyleId>{5C22544A-7EE6-4342-B048-85BDC9FD1C3A}</a:tableStyleId>
              </a:tblPr>
              <a:tblGrid>
                <a:gridCol w="1365813">
                  <a:extLst>
                    <a:ext uri="{9D8B030D-6E8A-4147-A177-3AD203B41FA5}">
                      <a16:colId xmlns:a16="http://schemas.microsoft.com/office/drawing/2014/main" xmlns="" val="4206352707"/>
                    </a:ext>
                  </a:extLst>
                </a:gridCol>
                <a:gridCol w="972273">
                  <a:extLst>
                    <a:ext uri="{9D8B030D-6E8A-4147-A177-3AD203B41FA5}">
                      <a16:colId xmlns:a16="http://schemas.microsoft.com/office/drawing/2014/main" xmlns="" val="321726490"/>
                    </a:ext>
                  </a:extLst>
                </a:gridCol>
                <a:gridCol w="1006999">
                  <a:extLst>
                    <a:ext uri="{9D8B030D-6E8A-4147-A177-3AD203B41FA5}">
                      <a16:colId xmlns:a16="http://schemas.microsoft.com/office/drawing/2014/main" xmlns="" val="1983236859"/>
                    </a:ext>
                  </a:extLst>
                </a:gridCol>
                <a:gridCol w="1296364">
                  <a:extLst>
                    <a:ext uri="{9D8B030D-6E8A-4147-A177-3AD203B41FA5}">
                      <a16:colId xmlns:a16="http://schemas.microsoft.com/office/drawing/2014/main" xmlns="" val="2638158537"/>
                    </a:ext>
                  </a:extLst>
                </a:gridCol>
                <a:gridCol w="2777924">
                  <a:extLst>
                    <a:ext uri="{9D8B030D-6E8A-4147-A177-3AD203B41FA5}">
                      <a16:colId xmlns:a16="http://schemas.microsoft.com/office/drawing/2014/main" xmlns="" val="2904840269"/>
                    </a:ext>
                  </a:extLst>
                </a:gridCol>
                <a:gridCol w="3414531">
                  <a:extLst>
                    <a:ext uri="{9D8B030D-6E8A-4147-A177-3AD203B41FA5}">
                      <a16:colId xmlns:a16="http://schemas.microsoft.com/office/drawing/2014/main" xmlns="" val="3814186461"/>
                    </a:ext>
                  </a:extLst>
                </a:gridCol>
              </a:tblGrid>
              <a:tr h="315615">
                <a:tc>
                  <a:txBody>
                    <a:bodyPr/>
                    <a:lstStyle/>
                    <a:p>
                      <a:pPr algn="ctr"/>
                      <a:r>
                        <a:rPr lang="zh-TW" sz="1400" kern="100">
                          <a:effectLst/>
                          <a:latin typeface="微軟正黑體" panose="020B0604030504040204" pitchFamily="34" charset="-120"/>
                          <a:ea typeface="微軟正黑體" panose="020B0604030504040204" pitchFamily="34" charset="-120"/>
                        </a:rPr>
                        <a:t>比序項目</a:t>
                      </a:r>
                    </a:p>
                  </a:txBody>
                  <a:tcPr marL="54849" marR="54849" marT="0" marB="0" anchor="ctr"/>
                </a:tc>
                <a:tc>
                  <a:txBody>
                    <a:bodyPr/>
                    <a:lstStyle/>
                    <a:p>
                      <a:pPr algn="ctr"/>
                      <a:r>
                        <a:rPr lang="zh-TW" sz="1400" kern="100">
                          <a:effectLst/>
                          <a:latin typeface="微軟正黑體" panose="020B0604030504040204" pitchFamily="34" charset="-120"/>
                          <a:ea typeface="微軟正黑體" panose="020B0604030504040204" pitchFamily="34" charset="-120"/>
                        </a:rPr>
                        <a:t>積分</a:t>
                      </a:r>
                    </a:p>
                  </a:txBody>
                  <a:tcPr marL="54849" marR="54849" marT="0" marB="0" anchor="ct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積分計算方式</a:t>
                      </a:r>
                    </a:p>
                  </a:txBody>
                  <a:tcPr marL="54849" marR="54849" marT="0" marB="0" anchor="ctr"/>
                </a:tc>
                <a:tc hMerge="1">
                  <a:txBody>
                    <a:bodyPr/>
                    <a:lstStyle/>
                    <a:p>
                      <a:endParaRPr lang="zh-TW" altLang="en-US"/>
                    </a:p>
                  </a:txBody>
                  <a:tcP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說明</a:t>
                      </a:r>
                      <a:r>
                        <a:rPr lang="zh-TW" altLang="en-US" sz="1400" kern="100" dirty="0">
                          <a:effectLst/>
                          <a:latin typeface="微軟正黑體" panose="020B0604030504040204" pitchFamily="34" charset="-120"/>
                          <a:ea typeface="微軟正黑體" panose="020B0604030504040204" pitchFamily="34" charset="-120"/>
                        </a:rPr>
                        <a:t>（</a:t>
                      </a:r>
                      <a:r>
                        <a:rPr lang="en-US" altLang="zh-TW" sz="1400" kern="100" dirty="0">
                          <a:effectLst/>
                          <a:latin typeface="微軟正黑體" panose="020B0604030504040204" pitchFamily="34" charset="-120"/>
                          <a:ea typeface="微軟正黑體" panose="020B0604030504040204" pitchFamily="34" charset="-120"/>
                        </a:rPr>
                        <a:t>※</a:t>
                      </a:r>
                      <a:r>
                        <a:rPr lang="zh-TW" altLang="en-US" sz="1400" kern="100" dirty="0">
                          <a:effectLst/>
                          <a:latin typeface="微軟正黑體" panose="020B0604030504040204" pitchFamily="34" charset="-120"/>
                          <a:ea typeface="微軟正黑體" panose="020B0604030504040204" pitchFamily="34" charset="-120"/>
                        </a:rPr>
                        <a:t>積分採計時間至</a:t>
                      </a:r>
                      <a:r>
                        <a:rPr lang="en-US" altLang="zh-TW" sz="1400" kern="100" dirty="0">
                          <a:solidFill>
                            <a:srgbClr val="FFFF00"/>
                          </a:solidFill>
                          <a:effectLst/>
                          <a:latin typeface="微軟正黑體" panose="020B0604030504040204" pitchFamily="34" charset="-120"/>
                          <a:ea typeface="微軟正黑體" panose="020B0604030504040204" pitchFamily="34" charset="-120"/>
                        </a:rPr>
                        <a:t>113</a:t>
                      </a:r>
                      <a:r>
                        <a:rPr lang="zh-TW" altLang="en-US" sz="1400" kern="100" dirty="0">
                          <a:solidFill>
                            <a:srgbClr val="FFFF00"/>
                          </a:solidFill>
                          <a:effectLst/>
                          <a:latin typeface="微軟正黑體" panose="020B0604030504040204" pitchFamily="34" charset="-120"/>
                          <a:ea typeface="微軟正黑體" panose="020B0604030504040204" pitchFamily="34" charset="-120"/>
                        </a:rPr>
                        <a:t>年</a:t>
                      </a:r>
                      <a:r>
                        <a:rPr lang="en-US" altLang="zh-TW" sz="1400" kern="100" dirty="0">
                          <a:solidFill>
                            <a:srgbClr val="FFFF00"/>
                          </a:solidFill>
                          <a:effectLst/>
                          <a:latin typeface="微軟正黑體" panose="020B0604030504040204" pitchFamily="34" charset="-120"/>
                          <a:ea typeface="微軟正黑體" panose="020B0604030504040204" pitchFamily="34" charset="-120"/>
                        </a:rPr>
                        <a:t>4</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月</a:t>
                      </a:r>
                      <a:r>
                        <a:rPr lang="en-US" altLang="zh-TW" sz="1400" kern="100" dirty="0">
                          <a:solidFill>
                            <a:srgbClr val="FFFF00"/>
                          </a:solidFill>
                          <a:effectLst/>
                          <a:latin typeface="微軟正黑體" panose="020B0604030504040204" pitchFamily="34" charset="-120"/>
                          <a:ea typeface="微軟正黑體" panose="020B0604030504040204" pitchFamily="34" charset="-120"/>
                        </a:rPr>
                        <a:t>30</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日</a:t>
                      </a:r>
                      <a:r>
                        <a:rPr lang="zh-TW" altLang="en-US" sz="1400" kern="100" dirty="0">
                          <a:effectLst/>
                          <a:latin typeface="微軟正黑體" panose="020B0604030504040204" pitchFamily="34" charset="-120"/>
                          <a:ea typeface="微軟正黑體" panose="020B0604030504040204" pitchFamily="34" charset="-120"/>
                        </a:rPr>
                        <a:t>）</a:t>
                      </a:r>
                      <a:endParaRPr lang="zh-TW" sz="1400" kern="100" dirty="0">
                        <a:effectLst/>
                        <a:latin typeface="微軟正黑體" panose="020B0604030504040204" pitchFamily="34" charset="-120"/>
                        <a:ea typeface="微軟正黑體" panose="020B0604030504040204" pitchFamily="34" charset="-120"/>
                      </a:endParaRPr>
                    </a:p>
                  </a:txBody>
                  <a:tcPr marL="54849" marR="54849" marT="0" marB="0" anchor="ctr"/>
                </a:tc>
                <a:tc hMerge="1">
                  <a:txBody>
                    <a:bodyPr/>
                    <a:lstStyle/>
                    <a:p>
                      <a:endParaRPr lang="zh-TW" altLang="en-US"/>
                    </a:p>
                  </a:txBody>
                  <a:tcPr/>
                </a:tc>
                <a:extLst>
                  <a:ext uri="{0D108BD9-81ED-4DB2-BD59-A6C34878D82A}">
                    <a16:rowId xmlns:a16="http://schemas.microsoft.com/office/drawing/2014/main" xmlns="" val="2519473932"/>
                  </a:ext>
                </a:extLst>
              </a:tr>
              <a:tr h="594242">
                <a:tc rowSpan="2">
                  <a:txBody>
                    <a:bodyPr/>
                    <a:lstStyle/>
                    <a:p>
                      <a:pPr algn="ctr"/>
                      <a:r>
                        <a:rPr lang="zh-TW" sz="1600" kern="100" dirty="0">
                          <a:effectLst/>
                          <a:latin typeface="微軟正黑體" panose="020B0604030504040204" pitchFamily="34" charset="-120"/>
                          <a:ea typeface="微軟正黑體" panose="020B0604030504040204" pitchFamily="34" charset="-120"/>
                        </a:rPr>
                        <a:t>多元學習表現</a:t>
                      </a:r>
                    </a:p>
                    <a:p>
                      <a:pPr algn="ctr"/>
                      <a:r>
                        <a:rPr lang="zh-TW" sz="1600" kern="100" dirty="0">
                          <a:effectLst/>
                          <a:latin typeface="微軟正黑體" panose="020B0604030504040204" pitchFamily="34" charset="-120"/>
                          <a:ea typeface="微軟正黑體" panose="020B0604030504040204" pitchFamily="34" charset="-120"/>
                        </a:rPr>
                        <a:t>服務學習</a:t>
                      </a:r>
                    </a:p>
                  </a:txBody>
                  <a:tcPr marL="54849" marR="54849" marT="0" marB="0" anchor="ctr"/>
                </a:tc>
                <a:tc rowSpan="2">
                  <a:txBody>
                    <a:bodyPr/>
                    <a:lstStyle/>
                    <a:p>
                      <a:pPr algn="ctr"/>
                      <a:r>
                        <a:rPr lang="en-US" sz="1600" kern="100" dirty="0">
                          <a:effectLst/>
                          <a:latin typeface="微軟正黑體" panose="020B0604030504040204" pitchFamily="34" charset="-120"/>
                          <a:ea typeface="微軟正黑體" panose="020B0604030504040204" pitchFamily="34" charset="-120"/>
                        </a:rPr>
                        <a:t>15</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a:t>
                      </a:r>
                      <a:endParaRPr lang="zh-TW" sz="1600" kern="100" dirty="0">
                        <a:effectLst/>
                        <a:latin typeface="微軟正黑體" panose="020B0604030504040204" pitchFamily="34" charset="-120"/>
                        <a:ea typeface="微軟正黑體" panose="020B0604030504040204" pitchFamily="34" charset="-120"/>
                      </a:endParaRP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擔任班級幹部、小老師或社團幹部</a:t>
                      </a:r>
                      <a:r>
                        <a:rPr lang="zh-TW" sz="1600" b="1" kern="100" dirty="0">
                          <a:solidFill>
                            <a:srgbClr val="FF0000"/>
                          </a:solidFill>
                          <a:effectLst/>
                          <a:latin typeface="微軟正黑體" panose="020B0604030504040204" pitchFamily="34" charset="-120"/>
                          <a:ea typeface="微軟正黑體" panose="020B0604030504040204" pitchFamily="34" charset="-120"/>
                        </a:rPr>
                        <a:t>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學期得</a:t>
                      </a:r>
                      <a:r>
                        <a:rPr lang="en-US" sz="1600" b="1" kern="100" dirty="0">
                          <a:solidFill>
                            <a:srgbClr val="FF0000"/>
                          </a:solidFill>
                          <a:effectLst/>
                          <a:latin typeface="微軟正黑體" panose="020B0604030504040204" pitchFamily="34" charset="-120"/>
                          <a:ea typeface="微軟正黑體" panose="020B0604030504040204" pitchFamily="34" charset="-120"/>
                        </a:rPr>
                        <a:t>2</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。同</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學期同時擔任班級幹部、小老師或社團幹部，仍以</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分採計。</a:t>
                      </a:r>
                    </a:p>
                  </a:txBody>
                  <a:tcPr marL="54849" marR="54849" marT="0" marB="0" anchor="ctr"/>
                </a:tc>
                <a:tc hMerge="1">
                  <a:txBody>
                    <a:bodyPr/>
                    <a:lstStyle/>
                    <a:p>
                      <a:endParaRPr lang="zh-TW" altLang="en-US"/>
                    </a:p>
                  </a:txBody>
                  <a:tcPr/>
                </a:tc>
                <a:extLst>
                  <a:ext uri="{0D108BD9-81ED-4DB2-BD59-A6C34878D82A}">
                    <a16:rowId xmlns:a16="http://schemas.microsoft.com/office/drawing/2014/main" xmlns="" val="4157230999"/>
                  </a:ext>
                </a:extLst>
              </a:tr>
              <a:tr h="594242">
                <a:tc vMerge="1">
                  <a:txBody>
                    <a:bodyPr/>
                    <a:lstStyle/>
                    <a:p>
                      <a:endParaRPr lang="zh-TW" altLang="en-US"/>
                    </a:p>
                  </a:txBody>
                  <a:tcPr/>
                </a:tc>
                <a:tc vMerge="1">
                  <a:txBody>
                    <a:bodyPr/>
                    <a:lstStyle/>
                    <a:p>
                      <a:endParaRPr lang="zh-TW" altLang="en-US"/>
                    </a:p>
                  </a:txBody>
                  <a:tcPr/>
                </a:tc>
                <a:tc>
                  <a:txBody>
                    <a:bodyPr/>
                    <a:lstStyle/>
                    <a:p>
                      <a:pPr algn="ctr"/>
                      <a:r>
                        <a:rPr lang="en-US" sz="1600" kern="100">
                          <a:effectLst/>
                          <a:latin typeface="微軟正黑體" panose="020B0604030504040204" pitchFamily="34" charset="-120"/>
                          <a:ea typeface="微軟正黑體" panose="020B0604030504040204" pitchFamily="34" charset="-120"/>
                        </a:rPr>
                        <a:t>0.5</a:t>
                      </a:r>
                      <a:r>
                        <a:rPr lang="zh-TW" sz="1600" kern="10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小時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參加校內服務學習課程及活動，或於校外參加志工服務或社區服務</a:t>
                      </a:r>
                      <a:r>
                        <a:rPr lang="zh-TW" sz="1600" b="1" kern="100" dirty="0">
                          <a:solidFill>
                            <a:srgbClr val="FF0000"/>
                          </a:solidFill>
                          <a:effectLst/>
                          <a:latin typeface="微軟正黑體" panose="020B0604030504040204" pitchFamily="34" charset="-120"/>
                          <a:ea typeface="微軟正黑體" panose="020B0604030504040204" pitchFamily="34" charset="-120"/>
                        </a:rPr>
                        <a:t>每滿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小時得</a:t>
                      </a:r>
                      <a:r>
                        <a:rPr lang="en-US" sz="1600" b="1" kern="100" dirty="0">
                          <a:solidFill>
                            <a:srgbClr val="FF0000"/>
                          </a:solidFill>
                          <a:effectLst/>
                          <a:latin typeface="微軟正黑體" panose="020B0604030504040204" pitchFamily="34" charset="-120"/>
                          <a:ea typeface="微軟正黑體" panose="020B0604030504040204" pitchFamily="34" charset="-120"/>
                        </a:rPr>
                        <a:t>0.5</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a:t>
                      </a:r>
                    </a:p>
                  </a:txBody>
                  <a:tcPr marL="54849" marR="54849" marT="0" marB="0" anchor="ctr"/>
                </a:tc>
                <a:tc hMerge="1">
                  <a:txBody>
                    <a:bodyPr/>
                    <a:lstStyle/>
                    <a:p>
                      <a:endParaRPr lang="zh-TW" altLang="en-US"/>
                    </a:p>
                  </a:txBody>
                  <a:tcPr/>
                </a:tc>
                <a:extLst>
                  <a:ext uri="{0D108BD9-81ED-4DB2-BD59-A6C34878D82A}">
                    <a16:rowId xmlns:a16="http://schemas.microsoft.com/office/drawing/2014/main" xmlns="" val="1078843104"/>
                  </a:ext>
                </a:extLst>
              </a:tr>
              <a:tr h="594242">
                <a:tc>
                  <a:txBody>
                    <a:bodyPr/>
                    <a:lstStyle/>
                    <a:p>
                      <a:pPr algn="ctr"/>
                      <a:r>
                        <a:rPr lang="zh-TW" sz="1600" kern="100">
                          <a:effectLst/>
                          <a:latin typeface="微軟正黑體" panose="020B0604030504040204" pitchFamily="34" charset="-120"/>
                          <a:ea typeface="微軟正黑體" panose="020B0604030504040204" pitchFamily="34" charset="-120"/>
                        </a:rPr>
                        <a:t>均衡學習</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28</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7</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符合</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個領域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健康與體育、藝術、綜合活動及科技四領域，國中</a:t>
                      </a:r>
                      <a:r>
                        <a:rPr lang="zh-TW" sz="1600" b="1" kern="100" dirty="0">
                          <a:solidFill>
                            <a:srgbClr val="FF0000"/>
                          </a:solidFill>
                          <a:effectLst/>
                          <a:latin typeface="微軟正黑體" panose="020B0604030504040204" pitchFamily="34" charset="-120"/>
                          <a:ea typeface="微軟正黑體" panose="020B0604030504040204" pitchFamily="34" charset="-120"/>
                        </a:rPr>
                        <a:t>前</a:t>
                      </a:r>
                      <a:r>
                        <a:rPr lang="en-US" sz="1600" b="1" kern="100" dirty="0">
                          <a:solidFill>
                            <a:srgbClr val="FF0000"/>
                          </a:solidFill>
                          <a:effectLst/>
                          <a:latin typeface="微軟正黑體" panose="020B0604030504040204" pitchFamily="34" charset="-120"/>
                          <a:ea typeface="微軟正黑體" panose="020B0604030504040204" pitchFamily="34" charset="-120"/>
                        </a:rPr>
                        <a:t>5</a:t>
                      </a:r>
                      <a:r>
                        <a:rPr lang="zh-TW" sz="1600" b="1" kern="100" dirty="0">
                          <a:solidFill>
                            <a:srgbClr val="FF0000"/>
                          </a:solidFill>
                          <a:effectLst/>
                          <a:latin typeface="微軟正黑體" panose="020B0604030504040204" pitchFamily="34" charset="-120"/>
                          <a:ea typeface="微軟正黑體" panose="020B0604030504040204" pitchFamily="34" charset="-120"/>
                        </a:rPr>
                        <a:t>學期平均成績及格達</a:t>
                      </a:r>
                      <a:r>
                        <a:rPr lang="en-US" sz="1600" b="1" kern="100" dirty="0">
                          <a:solidFill>
                            <a:srgbClr val="FF0000"/>
                          </a:solidFill>
                          <a:effectLst/>
                          <a:latin typeface="微軟正黑體" panose="020B0604030504040204" pitchFamily="34" charset="-120"/>
                          <a:ea typeface="微軟正黑體" panose="020B0604030504040204" pitchFamily="34" charset="-120"/>
                        </a:rPr>
                        <a:t>60</a:t>
                      </a:r>
                      <a:r>
                        <a:rPr lang="zh-TW" sz="1600" b="1" kern="100" dirty="0">
                          <a:solidFill>
                            <a:srgbClr val="FF0000"/>
                          </a:solidFill>
                          <a:effectLst/>
                          <a:latin typeface="微軟正黑體" panose="020B0604030504040204" pitchFamily="34" charset="-120"/>
                          <a:ea typeface="微軟正黑體" panose="020B0604030504040204" pitchFamily="34" charset="-120"/>
                        </a:rPr>
                        <a:t>分（含）以上</a:t>
                      </a:r>
                      <a:r>
                        <a:rPr lang="zh-TW" sz="1600" kern="100" dirty="0">
                          <a:effectLst/>
                          <a:latin typeface="微軟正黑體" panose="020B0604030504040204" pitchFamily="34" charset="-120"/>
                          <a:ea typeface="微軟正黑體" panose="020B0604030504040204" pitchFamily="34" charset="-120"/>
                        </a:rPr>
                        <a:t>者。</a:t>
                      </a:r>
                    </a:p>
                  </a:txBody>
                  <a:tcPr marL="54849" marR="54849" marT="0" marB="0" anchor="ctr"/>
                </a:tc>
                <a:tc hMerge="1">
                  <a:txBody>
                    <a:bodyPr/>
                    <a:lstStyle/>
                    <a:p>
                      <a:endParaRPr lang="zh-TW" altLang="en-US"/>
                    </a:p>
                  </a:txBody>
                  <a:tcPr/>
                </a:tc>
                <a:extLst>
                  <a:ext uri="{0D108BD9-81ED-4DB2-BD59-A6C34878D82A}">
                    <a16:rowId xmlns:a16="http://schemas.microsoft.com/office/drawing/2014/main" xmlns="" val="2940144141"/>
                  </a:ext>
                </a:extLst>
              </a:tr>
              <a:tr h="594242">
                <a:tc>
                  <a:txBody>
                    <a:bodyPr/>
                    <a:lstStyle/>
                    <a:p>
                      <a:pPr algn="ctr"/>
                      <a:r>
                        <a:rPr lang="zh-TW" sz="1600" kern="100">
                          <a:effectLst/>
                          <a:latin typeface="微軟正黑體" panose="020B0604030504040204" pitchFamily="34" charset="-120"/>
                          <a:ea typeface="微軟正黑體" panose="020B0604030504040204" pitchFamily="34" charset="-120"/>
                        </a:rPr>
                        <a:t>其他</a:t>
                      </a:r>
                    </a:p>
                  </a:txBody>
                  <a:tcPr marL="54849" marR="54849" marT="0" marB="0" anchor="ctr"/>
                </a:tc>
                <a:tc>
                  <a:txBody>
                    <a:bodyPr/>
                    <a:lstStyle/>
                    <a:p>
                      <a:pPr algn="ctr"/>
                      <a:r>
                        <a:rPr lang="en-US" sz="1600" kern="100">
                          <a:effectLst/>
                          <a:latin typeface="微軟正黑體" panose="020B0604030504040204" pitchFamily="34" charset="-120"/>
                          <a:ea typeface="微軟正黑體" panose="020B0604030504040204" pitchFamily="34" charset="-120"/>
                        </a:rPr>
                        <a:t>5</a:t>
                      </a:r>
                      <a:r>
                        <a:rPr lang="zh-TW" sz="1600" kern="10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各校自訂，且性質</a:t>
                      </a:r>
                      <a:r>
                        <a:rPr lang="zh-TW" sz="1600" b="1" kern="100" dirty="0">
                          <a:solidFill>
                            <a:srgbClr val="FF0000"/>
                          </a:solidFill>
                          <a:effectLst/>
                          <a:latin typeface="微軟正黑體" panose="020B0604030504040204" pitchFamily="34" charset="-120"/>
                          <a:ea typeface="微軟正黑體" panose="020B0604030504040204" pitchFamily="34" charset="-120"/>
                        </a:rPr>
                        <a:t>不能</a:t>
                      </a:r>
                      <a:r>
                        <a:rPr lang="zh-TW" sz="1600" kern="100" dirty="0">
                          <a:effectLst/>
                          <a:latin typeface="微軟正黑體" panose="020B0604030504040204" pitchFamily="34" charset="-120"/>
                          <a:ea typeface="微軟正黑體" panose="020B0604030504040204" pitchFamily="34" charset="-120"/>
                        </a:rPr>
                        <a:t>與前</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項比序項目相同。</a:t>
                      </a:r>
                    </a:p>
                  </a:txBody>
                  <a:tcPr marL="54849" marR="54849" marT="0" marB="0" anchor="ctr"/>
                </a:tc>
                <a:tc hMerge="1">
                  <a:txBody>
                    <a:bodyPr/>
                    <a:lstStyle/>
                    <a:p>
                      <a:endParaRPr lang="zh-TW" altLang="en-US"/>
                    </a:p>
                  </a:txBody>
                  <a:tcPr/>
                </a:tc>
                <a:extLst>
                  <a:ext uri="{0D108BD9-81ED-4DB2-BD59-A6C34878D82A}">
                    <a16:rowId xmlns:a16="http://schemas.microsoft.com/office/drawing/2014/main" xmlns="" val="98552078"/>
                  </a:ext>
                </a:extLst>
              </a:tr>
              <a:tr h="373319">
                <a:tc>
                  <a:txBody>
                    <a:bodyPr/>
                    <a:lstStyle/>
                    <a:p>
                      <a:pPr algn="ctr"/>
                      <a:r>
                        <a:rPr lang="zh-TW" sz="1600" kern="100" dirty="0">
                          <a:effectLst/>
                          <a:latin typeface="微軟正黑體" panose="020B0604030504040204" pitchFamily="34" charset="-120"/>
                          <a:ea typeface="微軟正黑體" panose="020B0604030504040204" pitchFamily="34" charset="-120"/>
                        </a:rPr>
                        <a:t>總積分</a:t>
                      </a:r>
                    </a:p>
                  </a:txBody>
                  <a:tcPr marL="54849" marR="54849" marT="0" marB="0" anchor="ctr"/>
                </a:tc>
                <a:tc gridSpan="5">
                  <a:txBody>
                    <a:bodyPr/>
                    <a:lstStyle/>
                    <a:p>
                      <a:pPr algn="ctr"/>
                      <a:r>
                        <a:rPr lang="en-US" sz="1600" kern="100" dirty="0">
                          <a:effectLst/>
                          <a:latin typeface="微軟正黑體" panose="020B0604030504040204" pitchFamily="34" charset="-120"/>
                          <a:ea typeface="微軟正黑體" panose="020B0604030504040204" pitchFamily="34" charset="-120"/>
                        </a:rPr>
                        <a:t>48</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3184964988"/>
                  </a:ext>
                </a:extLst>
              </a:tr>
              <a:tr h="1170059">
                <a:tc>
                  <a:txBody>
                    <a:bodyPr/>
                    <a:lstStyle/>
                    <a:p>
                      <a:pPr algn="ctr"/>
                      <a:r>
                        <a:rPr lang="zh-TW" sz="1600" kern="100" dirty="0">
                          <a:effectLst/>
                          <a:latin typeface="微軟正黑體" panose="020B0604030504040204" pitchFamily="34" charset="-120"/>
                          <a:ea typeface="微軟正黑體" panose="020B0604030504040204" pitchFamily="34" charset="-120"/>
                        </a:rPr>
                        <a:t>同分比序順序</a:t>
                      </a:r>
                    </a:p>
                  </a:txBody>
                  <a:tcPr marL="54849" marR="54849" marT="0" marB="0" anchor="ctr"/>
                </a:tc>
                <a:tc gridSpan="4">
                  <a:txBody>
                    <a:bodyPr/>
                    <a:lstStyle/>
                    <a:p>
                      <a:pPr algn="just"/>
                      <a:r>
                        <a:rPr lang="zh-TW" sz="1400" kern="100" dirty="0">
                          <a:effectLst/>
                          <a:latin typeface="微軟正黑體" panose="020B0604030504040204" pitchFamily="34" charset="-120"/>
                          <a:ea typeface="微軟正黑體" panose="020B0604030504040204" pitchFamily="34" charset="-120"/>
                        </a:rPr>
                        <a:t>（示例）</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其他（其他有利審查資料，如就讀動機、讀書計畫、檢定或競賽表現）</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服務學習－幹部</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服務學習－服務時數</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r>
                        <a:rPr lang="zh-TW" sz="1600" kern="100" dirty="0">
                          <a:effectLst/>
                          <a:latin typeface="微軟正黑體" panose="020B0604030504040204" pitchFamily="34" charset="-120"/>
                          <a:ea typeface="微軟正黑體" panose="020B0604030504040204" pitchFamily="34" charset="-120"/>
                        </a:rPr>
                        <a:t>各校自訂，至少</a:t>
                      </a:r>
                      <a:r>
                        <a:rPr lang="en-US" sz="1600" kern="100" dirty="0">
                          <a:effectLst/>
                          <a:latin typeface="微軟正黑體" panose="020B0604030504040204" pitchFamily="34" charset="-120"/>
                          <a:ea typeface="微軟正黑體" panose="020B0604030504040204" pitchFamily="34" charset="-120"/>
                        </a:rPr>
                        <a:t>4</a:t>
                      </a:r>
                      <a:r>
                        <a:rPr lang="zh-TW" sz="1600" kern="100" dirty="0">
                          <a:effectLst/>
                          <a:latin typeface="微軟正黑體" panose="020B0604030504040204" pitchFamily="34" charset="-120"/>
                          <a:ea typeface="微軟正黑體" panose="020B0604030504040204" pitchFamily="34" charset="-120"/>
                        </a:rPr>
                        <a:t>項，且第</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項須為「其他」項。</a:t>
                      </a:r>
                      <a:endParaRPr lang="en-US" altLang="zh-TW" sz="1600" kern="100" dirty="0">
                        <a:effectLst/>
                        <a:latin typeface="微軟正黑體" panose="020B0604030504040204" pitchFamily="34" charset="-120"/>
                        <a:ea typeface="微軟正黑體" panose="020B0604030504040204" pitchFamily="34" charset="-120"/>
                      </a:endParaRPr>
                    </a:p>
                    <a:p>
                      <a:pPr algn="just"/>
                      <a:r>
                        <a:rPr lang="en-US" altLang="zh-TW" sz="16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1600" b="1" kern="100" dirty="0">
                          <a:solidFill>
                            <a:srgbClr val="FF0000"/>
                          </a:solidFill>
                          <a:effectLst/>
                          <a:latin typeface="微軟正黑體" panose="020B0604030504040204" pitchFamily="34" charset="-120"/>
                          <a:ea typeface="微軟正黑體" panose="020B0604030504040204" pitchFamily="34" charset="-120"/>
                        </a:rPr>
                        <a:t>不得採計在校成績。</a:t>
                      </a:r>
                      <a:endParaRPr lang="zh-TW" sz="1600" b="1" kern="100" dirty="0">
                        <a:solidFill>
                          <a:srgbClr val="FF0000"/>
                        </a:solidFill>
                        <a:effectLst/>
                        <a:latin typeface="微軟正黑體" panose="020B0604030504040204" pitchFamily="34" charset="-120"/>
                        <a:ea typeface="微軟正黑體" panose="020B0604030504040204" pitchFamily="34" charset="-120"/>
                      </a:endParaRPr>
                    </a:p>
                  </a:txBody>
                  <a:tcPr marL="54849" marR="54849" marT="0" marB="0" anchor="ctr"/>
                </a:tc>
                <a:extLst>
                  <a:ext uri="{0D108BD9-81ED-4DB2-BD59-A6C34878D82A}">
                    <a16:rowId xmlns:a16="http://schemas.microsoft.com/office/drawing/2014/main" xmlns="" val="223722017"/>
                  </a:ext>
                </a:extLst>
              </a:tr>
            </a:tbl>
          </a:graphicData>
        </a:graphic>
      </p:graphicFrame>
    </p:spTree>
    <p:extLst>
      <p:ext uri="{BB962C8B-B14F-4D97-AF65-F5344CB8AC3E}">
        <p14:creationId xmlns:p14="http://schemas.microsoft.com/office/powerpoint/2010/main" val="296384447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5"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dirty="0"/>
            </a:p>
          </p:txBody>
        </p:sp>
      </p:grpSp>
      <p:graphicFrame>
        <p:nvGraphicFramePr>
          <p:cNvPr id="10" name="表格 9">
            <a:extLst>
              <a:ext uri="{FF2B5EF4-FFF2-40B4-BE49-F238E27FC236}">
                <a16:creationId xmlns:a16="http://schemas.microsoft.com/office/drawing/2014/main" xmlns="" id="{97295935-0F0B-4F08-8E84-1530A5626E25}"/>
              </a:ext>
            </a:extLst>
          </p:cNvPr>
          <p:cNvGraphicFramePr>
            <a:graphicFrameLocks noGrp="1"/>
          </p:cNvGraphicFramePr>
          <p:nvPr>
            <p:extLst>
              <p:ext uri="{D42A27DB-BD31-4B8C-83A1-F6EECF244321}">
                <p14:modId xmlns:p14="http://schemas.microsoft.com/office/powerpoint/2010/main" val="658105187"/>
              </p:ext>
            </p:extLst>
          </p:nvPr>
        </p:nvGraphicFramePr>
        <p:xfrm>
          <a:off x="1681328" y="934280"/>
          <a:ext cx="8829344" cy="5544955"/>
        </p:xfrm>
        <a:graphic>
          <a:graphicData uri="http://schemas.openxmlformats.org/drawingml/2006/table">
            <a:tbl>
              <a:tblPr firstRow="1" bandRow="1">
                <a:tableStyleId>{5940675A-B579-460E-94D1-54222C63F5DA}</a:tableStyleId>
              </a:tblPr>
              <a:tblGrid>
                <a:gridCol w="2867423">
                  <a:extLst>
                    <a:ext uri="{9D8B030D-6E8A-4147-A177-3AD203B41FA5}">
                      <a16:colId xmlns:a16="http://schemas.microsoft.com/office/drawing/2014/main" xmlns="" val="20000"/>
                    </a:ext>
                  </a:extLst>
                </a:gridCol>
                <a:gridCol w="5961923">
                  <a:extLst>
                    <a:ext uri="{9D8B030D-6E8A-4147-A177-3AD203B41FA5}">
                      <a16:colId xmlns:a16="http://schemas.microsoft.com/office/drawing/2014/main" xmlns="" val="20001"/>
                    </a:ext>
                  </a:extLst>
                </a:gridCol>
              </a:tblGrid>
              <a:tr h="572932">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xmlns="" val="10000"/>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各校公告及開放網路下載</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119661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11966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錄取公告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於各招生學校網站公告</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各校辦理報到作業</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xmlns="" val="10004"/>
                  </a:ext>
                </a:extLst>
              </a:tr>
              <a:tr h="907045">
                <a:tc>
                  <a:txBody>
                    <a:bodyP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報到後聲明放棄</a:t>
                      </a:r>
                      <a:endPar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錄取資格截止日</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中午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422649425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標題 1"/>
          <p:cNvSpPr>
            <a:spLocks noGrp="1"/>
          </p:cNvSpPr>
          <p:nvPr>
            <p:ph type="title"/>
          </p:nvPr>
        </p:nvSpPr>
        <p:spPr>
          <a:xfrm>
            <a:off x="1919288" y="765175"/>
            <a:ext cx="8229600" cy="1143000"/>
          </a:xfrm>
        </p:spPr>
        <p:txBody>
          <a:bodyPr/>
          <a:lstStyle/>
          <a:p>
            <a:r>
              <a:rPr lang="zh-TW" altLang="en-US" b="1">
                <a:solidFill>
                  <a:srgbClr val="0000FF"/>
                </a:solidFill>
                <a:latin typeface="標楷體" pitchFamily="65" charset="-120"/>
                <a:ea typeface="標楷體" pitchFamily="65" charset="-120"/>
                <a:cs typeface="Times New Roman" pitchFamily="18" charset="0"/>
              </a:rPr>
              <a:t>五專優先免試與聯合免試</a:t>
            </a:r>
            <a:r>
              <a:rPr lang="zh-TW" altLang="en-US" b="1">
                <a:solidFill>
                  <a:srgbClr val="0000FF"/>
                </a:solidFill>
                <a:latin typeface="Times New Roman" pitchFamily="18" charset="0"/>
                <a:ea typeface="標楷體" pitchFamily="65" charset="-120"/>
                <a:cs typeface="Times New Roman" pitchFamily="18" charset="0"/>
              </a:rPr>
              <a:t>比序</a:t>
            </a:r>
            <a:r>
              <a:rPr lang="zh-TW" altLang="en-US" b="1">
                <a:solidFill>
                  <a:srgbClr val="0000FF"/>
                </a:solidFill>
                <a:latin typeface="標楷體" pitchFamily="65" charset="-120"/>
                <a:ea typeface="標楷體" pitchFamily="65" charset="-120"/>
                <a:cs typeface="Times New Roman" pitchFamily="18" charset="0"/>
              </a:rPr>
              <a:t/>
            </a:r>
            <a:br>
              <a:rPr lang="zh-TW" altLang="en-US" b="1">
                <a:solidFill>
                  <a:srgbClr val="0000FF"/>
                </a:solidFill>
                <a:latin typeface="標楷體" pitchFamily="65" charset="-120"/>
                <a:ea typeface="標楷體" pitchFamily="65" charset="-120"/>
                <a:cs typeface="Times New Roman" pitchFamily="18" charset="0"/>
              </a:rPr>
            </a:br>
            <a:endParaRPr lang="zh-TW" altLang="en-US">
              <a:solidFill>
                <a:srgbClr val="0000FF"/>
              </a:solidFill>
              <a:ea typeface="標楷體" pitchFamily="65" charset="-120"/>
              <a:cs typeface="Times New Roman" pitchFamily="18" charset="0"/>
            </a:endParaRPr>
          </a:p>
        </p:txBody>
      </p:sp>
      <p:sp>
        <p:nvSpPr>
          <p:cNvPr id="167939" name="內容版面配置區 2"/>
          <p:cNvSpPr>
            <a:spLocks noGrp="1"/>
          </p:cNvSpPr>
          <p:nvPr>
            <p:ph idx="1"/>
          </p:nvPr>
        </p:nvSpPr>
        <p:spPr/>
        <p:txBody>
          <a:bodyPr/>
          <a:lstStyle/>
          <a:p>
            <a:r>
              <a:rPr lang="zh-TW" altLang="en-US" b="1" dirty="0">
                <a:solidFill>
                  <a:srgbClr val="00B050"/>
                </a:solidFill>
                <a:latin typeface="標楷體" pitchFamily="65" charset="-120"/>
                <a:ea typeface="標楷體" pitchFamily="65" charset="-120"/>
              </a:rPr>
              <a:t>五專優免：公私立五專護理科系、公立五專所有科系皆採計教育會考成績。其餘由各校自行決定是否採計教育會考成績。</a:t>
            </a:r>
            <a:endParaRPr lang="en-US" altLang="zh-TW" b="1" dirty="0">
              <a:solidFill>
                <a:srgbClr val="00B050"/>
              </a:solidFill>
              <a:latin typeface="標楷體" pitchFamily="65" charset="-120"/>
              <a:ea typeface="標楷體" pitchFamily="65" charset="-120"/>
            </a:endParaRPr>
          </a:p>
          <a:p>
            <a:r>
              <a:rPr lang="zh-TW" altLang="en-US" b="1" dirty="0">
                <a:solidFill>
                  <a:srgbClr val="00B050"/>
                </a:solidFill>
                <a:latin typeface="標楷體" pitchFamily="65" charset="-120"/>
                <a:ea typeface="標楷體" pitchFamily="65" charset="-120"/>
              </a:rPr>
              <a:t>五專優免比序績分項目：均衡學習、技藝優良、志願序、服務學習、競賽、教育會考（含寫作）及標示等。</a:t>
            </a:r>
            <a:endParaRPr lang="en-US" altLang="zh-TW" b="1" dirty="0">
              <a:solidFill>
                <a:srgbClr val="00B050"/>
              </a:solidFill>
              <a:latin typeface="標楷體" pitchFamily="65" charset="-120"/>
              <a:ea typeface="標楷體" pitchFamily="65" charset="-120"/>
            </a:endParaRPr>
          </a:p>
          <a:p>
            <a:r>
              <a:rPr lang="zh-TW" altLang="en-US" b="1" dirty="0">
                <a:solidFill>
                  <a:srgbClr val="FF0000"/>
                </a:solidFill>
                <a:latin typeface="標楷體" pitchFamily="65" charset="-120"/>
                <a:ea typeface="標楷體" pitchFamily="65" charset="-120"/>
                <a:cs typeface="Times New Roman" pitchFamily="18" charset="0"/>
              </a:rPr>
              <a:t>五專優免與聯免比序相較，最大不同是多了志願序積分。</a:t>
            </a:r>
            <a:endParaRPr lang="en-US" altLang="zh-TW" b="1" dirty="0">
              <a:solidFill>
                <a:srgbClr val="FF0000"/>
              </a:solidFill>
              <a:latin typeface="標楷體" pitchFamily="65" charset="-120"/>
              <a:ea typeface="標楷體" pitchFamily="65" charset="-120"/>
              <a:cs typeface="Times New Roman" pitchFamily="18" charset="0"/>
            </a:endParaRPr>
          </a:p>
          <a:p>
            <a:r>
              <a:rPr lang="en-US" altLang="zh-TW" dirty="0">
                <a:latin typeface="標楷體" pitchFamily="65" charset="-120"/>
                <a:ea typeface="標楷體" pitchFamily="65" charset="-120"/>
                <a:cs typeface="Times New Roman" pitchFamily="18" charset="0"/>
              </a:rPr>
              <a:t>114</a:t>
            </a:r>
            <a:r>
              <a:rPr lang="zh-TW" altLang="en-US" dirty="0">
                <a:latin typeface="標楷體" pitchFamily="65" charset="-120"/>
                <a:ea typeface="標楷體" pitchFamily="65" charset="-120"/>
                <a:cs typeface="Times New Roman" pitchFamily="18" charset="0"/>
              </a:rPr>
              <a:t>年</a:t>
            </a:r>
            <a:r>
              <a:rPr lang="en-US" altLang="zh-TW" dirty="0">
                <a:latin typeface="標楷體" pitchFamily="65" charset="-120"/>
                <a:ea typeface="標楷體" pitchFamily="65" charset="-120"/>
                <a:cs typeface="Times New Roman" pitchFamily="18" charset="0"/>
              </a:rPr>
              <a:t>1</a:t>
            </a:r>
            <a:r>
              <a:rPr lang="zh-TW" altLang="en-US" dirty="0">
                <a:latin typeface="標楷體" pitchFamily="65" charset="-120"/>
                <a:ea typeface="標楷體" pitchFamily="65" charset="-120"/>
                <a:cs typeface="Times New Roman" pitchFamily="18" charset="0"/>
              </a:rPr>
              <a:t>月份公告簡章。</a:t>
            </a:r>
          </a:p>
          <a:p>
            <a:endParaRPr lang="zh-TW" altLang="en-US"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a:extLst>
              <a:ext uri="{FF2B5EF4-FFF2-40B4-BE49-F238E27FC236}">
                <a16:creationId xmlns:a16="http://schemas.microsoft.com/office/drawing/2014/main" xmlns="" id="{C38DF1CF-66CC-497F-8B3C-0EC0E839540F}"/>
              </a:ext>
            </a:extLst>
          </p:cNvPr>
          <p:cNvGrpSpPr/>
          <p:nvPr/>
        </p:nvGrpSpPr>
        <p:grpSpPr>
          <a:xfrm>
            <a:off x="-361" y="4239"/>
            <a:ext cx="8743311" cy="605449"/>
            <a:chOff x="2" y="4235"/>
            <a:chExt cx="6015355" cy="605449"/>
          </a:xfrm>
        </p:grpSpPr>
        <p:sp>
          <p:nvSpPr>
            <p:cNvPr id="12" name="圓角化同側角落矩形 60">
              <a:extLst>
                <a:ext uri="{FF2B5EF4-FFF2-40B4-BE49-F238E27FC236}">
                  <a16:creationId xmlns:a16="http://schemas.microsoft.com/office/drawing/2014/main" xmlns="" id="{54943834-20EA-4F38-B410-C7C3AA5A5FD7}"/>
                </a:ext>
              </a:extLst>
            </p:cNvPr>
            <p:cNvSpPr/>
            <p:nvPr/>
          </p:nvSpPr>
          <p:spPr>
            <a:xfrm rot="16200000" flipH="1">
              <a:off x="2704955" y="-2700718"/>
              <a:ext cx="605449" cy="6015355"/>
            </a:xfrm>
            <a:prstGeom prst="round2SameRect">
              <a:avLst>
                <a:gd name="adj1" fmla="val 0"/>
                <a:gd name="adj2" fmla="val 50000"/>
              </a:avLst>
            </a:prstGeom>
            <a:gradFill flip="none" rotWithShape="1">
              <a:gsLst>
                <a:gs pos="0">
                  <a:schemeClr val="accent4">
                    <a:lumMod val="40000"/>
                    <a:lumOff val="60000"/>
                  </a:schemeClr>
                </a:gs>
                <a:gs pos="48000">
                  <a:srgbClr val="FFA54B"/>
                </a:gs>
                <a:gs pos="60000">
                  <a:srgbClr val="FFA54B"/>
                </a:gs>
                <a:gs pos="100000">
                  <a:schemeClr val="accent4">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3" name="圓角化同側角落矩形 61">
              <a:extLst>
                <a:ext uri="{FF2B5EF4-FFF2-40B4-BE49-F238E27FC236}">
                  <a16:creationId xmlns:a16="http://schemas.microsoft.com/office/drawing/2014/main" xmlns="" id="{DC9726E9-3583-45F5-BC0F-BECBBF8B6B03}"/>
                </a:ext>
              </a:extLst>
            </p:cNvPr>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128" y="-57125"/>
            <a:ext cx="852348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參、五專優先免試入學</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「超額比序總積分」採計項目</a:t>
            </a:r>
            <a:endParaRPr lang="en-US" dirty="0"/>
          </a:p>
        </p:txBody>
      </p:sp>
      <p:sp>
        <p:nvSpPr>
          <p:cNvPr id="6" name="圓角矩形 6">
            <a:extLst>
              <a:ext uri="{FF2B5EF4-FFF2-40B4-BE49-F238E27FC236}">
                <a16:creationId xmlns:a16="http://schemas.microsoft.com/office/drawing/2014/main" xmlns="" id="{C5083426-6EC0-41BA-A4FB-D5AA5E338EAE}"/>
              </a:ext>
            </a:extLst>
          </p:cNvPr>
          <p:cNvSpPr/>
          <p:nvPr/>
        </p:nvSpPr>
        <p:spPr bwMode="auto">
          <a:xfrm>
            <a:off x="3460018" y="1058064"/>
            <a:ext cx="5866865" cy="3186688"/>
          </a:xfrm>
          <a:prstGeom prst="roundRect">
            <a:avLst>
              <a:gd name="adj" fmla="val 7046"/>
            </a:avLst>
          </a:prstGeom>
          <a:solidFill>
            <a:srgbClr val="D3C4E6"/>
          </a:solidFill>
          <a:ln w="9525">
            <a:noFill/>
            <a:round/>
            <a:headEnd/>
            <a:tailEnd type="triangle" w="med" len="med"/>
          </a:ln>
          <a:effectLst>
            <a:outerShdw blurRad="127000" dist="38100" dir="2700000" algn="tl" rotWithShape="0">
              <a:prstClr val="black">
                <a:alpha val="40000"/>
              </a:prstClr>
            </a:outerShdw>
          </a:effectLst>
          <a:scene3d>
            <a:camera prst="orthographicFront">
              <a:rot lat="0" lon="0" rev="0"/>
            </a:camera>
            <a:lightRig rig="balanced" dir="t">
              <a:rot lat="0" lon="0" rev="8700000"/>
            </a:lightRig>
          </a:scene3d>
          <a:sp3d/>
        </p:spPr>
        <p:txBody>
          <a:bodyPr rtlCol="0" anchor="ctr"/>
          <a:lstStyle/>
          <a:p>
            <a:pPr algn="ctr"/>
            <a:endParaRPr lang="zh-TW" altLang="en-US" sz="2000"/>
          </a:p>
        </p:txBody>
      </p:sp>
      <p:sp>
        <p:nvSpPr>
          <p:cNvPr id="7" name="圓角矩形 4">
            <a:extLst>
              <a:ext uri="{FF2B5EF4-FFF2-40B4-BE49-F238E27FC236}">
                <a16:creationId xmlns:a16="http://schemas.microsoft.com/office/drawing/2014/main" xmlns="" id="{5C10AEEB-F744-4462-B0D2-F355F38EAE60}"/>
              </a:ext>
            </a:extLst>
          </p:cNvPr>
          <p:cNvSpPr/>
          <p:nvPr/>
        </p:nvSpPr>
        <p:spPr bwMode="auto">
          <a:xfrm>
            <a:off x="2646947" y="858520"/>
            <a:ext cx="1175792" cy="3616256"/>
          </a:xfrm>
          <a:prstGeom prst="roundRect">
            <a:avLst>
              <a:gd name="adj" fmla="val 7046"/>
            </a:avLst>
          </a:prstGeom>
          <a:gradFill flip="none" rotWithShape="1">
            <a:gsLst>
              <a:gs pos="0">
                <a:srgbClr val="8C64BC"/>
              </a:gs>
              <a:gs pos="74000">
                <a:srgbClr val="7030A0">
                  <a:tint val="44500"/>
                  <a:satMod val="160000"/>
                </a:srgbClr>
              </a:gs>
              <a:gs pos="100000">
                <a:srgbClr val="7030A0">
                  <a:tint val="23500"/>
                  <a:satMod val="160000"/>
                </a:srgbClr>
              </a:gs>
            </a:gsLst>
            <a:lin ang="10800000" scaled="1"/>
            <a:tileRect/>
          </a:gradFill>
          <a:ln w="9525">
            <a:noFill/>
            <a:round/>
            <a:headEnd/>
            <a:tailEnd type="triangl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endParaRPr lang="zh-TW" altLang="en-US" sz="2000"/>
          </a:p>
        </p:txBody>
      </p:sp>
      <p:graphicFrame>
        <p:nvGraphicFramePr>
          <p:cNvPr id="8" name="表格 7">
            <a:extLst>
              <a:ext uri="{FF2B5EF4-FFF2-40B4-BE49-F238E27FC236}">
                <a16:creationId xmlns:a16="http://schemas.microsoft.com/office/drawing/2014/main" xmlns="" id="{D75FDD71-C36A-45A7-AABB-08F2C65CA22C}"/>
              </a:ext>
            </a:extLst>
          </p:cNvPr>
          <p:cNvGraphicFramePr>
            <a:graphicFrameLocks noGrp="1"/>
          </p:cNvGraphicFramePr>
          <p:nvPr/>
        </p:nvGraphicFramePr>
        <p:xfrm>
          <a:off x="2593304" y="1119024"/>
          <a:ext cx="6474496" cy="3108960"/>
        </p:xfrm>
        <a:graphic>
          <a:graphicData uri="http://schemas.openxmlformats.org/drawingml/2006/table">
            <a:tbl>
              <a:tblPr firstRow="1" bandRow="1">
                <a:tableStyleId>{5C22544A-7EE6-4342-B048-85BDC9FD1C3A}</a:tableStyleId>
              </a:tblPr>
              <a:tblGrid>
                <a:gridCol w="1248796">
                  <a:extLst>
                    <a:ext uri="{9D8B030D-6E8A-4147-A177-3AD203B41FA5}">
                      <a16:colId xmlns:a16="http://schemas.microsoft.com/office/drawing/2014/main" xmlns="" val="20000"/>
                    </a:ext>
                  </a:extLst>
                </a:gridCol>
                <a:gridCol w="5225700">
                  <a:extLst>
                    <a:ext uri="{9D8B030D-6E8A-4147-A177-3AD203B41FA5}">
                      <a16:colId xmlns:a16="http://schemas.microsoft.com/office/drawing/2014/main" xmlns="" val="20001"/>
                    </a:ext>
                  </a:extLst>
                </a:gridCol>
              </a:tblGrid>
              <a:tr h="370840">
                <a:tc rowSpan="6">
                  <a:txBody>
                    <a:bodyPr/>
                    <a:lstStyle/>
                    <a:p>
                      <a:pPr algn="ctr"/>
                      <a:r>
                        <a:rPr lang="zh-TW" altLang="en-US" sz="3600" dirty="0">
                          <a:solidFill>
                            <a:schemeClr val="bg1"/>
                          </a:solidFill>
                          <a:latin typeface="Times New Roman" pitchFamily="18" charset="0"/>
                          <a:ea typeface="微軟正黑體" pitchFamily="34" charset="-120"/>
                          <a:cs typeface="Times New Roman" pitchFamily="18" charset="0"/>
                        </a:rPr>
                        <a:t>採</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計</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項</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目</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b="0" dirty="0">
                          <a:solidFill>
                            <a:schemeClr val="tx1"/>
                          </a:solidFill>
                          <a:latin typeface="Times New Roman" pitchFamily="18" charset="0"/>
                          <a:ea typeface="微軟正黑體" pitchFamily="34" charset="-120"/>
                          <a:cs typeface="Times New Roman" pitchFamily="18" charset="0"/>
                        </a:rPr>
                        <a:t>多元學習表現</a:t>
                      </a:r>
                      <a:r>
                        <a:rPr lang="en-US" altLang="zh-TW" sz="2000" b="0" dirty="0">
                          <a:solidFill>
                            <a:schemeClr val="tx1"/>
                          </a:solidFill>
                          <a:latin typeface="Times New Roman" pitchFamily="18" charset="0"/>
                          <a:ea typeface="微軟正黑體" pitchFamily="34" charset="-120"/>
                          <a:cs typeface="Times New Roman" pitchFamily="18" charset="0"/>
                        </a:rPr>
                        <a:t>(</a:t>
                      </a:r>
                      <a:r>
                        <a:rPr lang="zh-TW" altLang="en-US" sz="2000" b="0" dirty="0">
                          <a:solidFill>
                            <a:schemeClr val="tx1"/>
                          </a:solidFill>
                          <a:latin typeface="Times New Roman" pitchFamily="18" charset="0"/>
                          <a:ea typeface="微軟正黑體" pitchFamily="34" charset="-120"/>
                          <a:cs typeface="Times New Roman" pitchFamily="18" charset="0"/>
                        </a:rPr>
                        <a:t>含服務學習及競賽</a:t>
                      </a:r>
                      <a:r>
                        <a:rPr lang="en-US" altLang="zh-TW" sz="2000" b="0" dirty="0">
                          <a:solidFill>
                            <a:schemeClr val="tx1"/>
                          </a:solidFill>
                          <a:latin typeface="Times New Roman" pitchFamily="18" charset="0"/>
                          <a:ea typeface="微軟正黑體" pitchFamily="34" charset="-120"/>
                          <a:cs typeface="Times New Roman" pitchFamily="18" charset="0"/>
                        </a:rPr>
                        <a:t>)</a:t>
                      </a:r>
                      <a:endParaRPr lang="zh-TW" altLang="en-US" sz="2000" b="0" dirty="0">
                        <a:solidFill>
                          <a:schemeClr val="tx1"/>
                        </a:solidFill>
                        <a:latin typeface="Times New Roman" pitchFamily="18" charset="0"/>
                        <a:ea typeface="微軟正黑體" pitchFamily="34" charset="-120"/>
                        <a:cs typeface="Times New Roman"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70840">
                <a:tc vMerge="1">
                  <a:txBody>
                    <a:bodyPr/>
                    <a:lstStyle/>
                    <a:p>
                      <a:endParaRPr lang="zh-TW" altLang="en-US" dirty="0"/>
                    </a:p>
                  </a:txBody>
                  <a:tcPr/>
                </a:tc>
                <a:tc>
                  <a:txBody>
                    <a:bodyPr/>
                    <a:lstStyle/>
                    <a:p>
                      <a:r>
                        <a:rPr lang="zh-TW" altLang="en-US" sz="2800" b="1" dirty="0">
                          <a:solidFill>
                            <a:srgbClr val="FF0000"/>
                          </a:solidFill>
                          <a:latin typeface="Times New Roman" pitchFamily="18" charset="0"/>
                          <a:ea typeface="微軟正黑體" pitchFamily="34" charset="-120"/>
                          <a:cs typeface="Times New Roman" pitchFamily="18" charset="0"/>
                        </a:rPr>
                        <a:t>技藝優良</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弱勢身分</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均衡學習</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國中教育會考</a:t>
                      </a:r>
                      <a:r>
                        <a:rPr lang="en-US" altLang="zh-TW" sz="2000" dirty="0">
                          <a:solidFill>
                            <a:schemeClr val="tx1"/>
                          </a:solidFill>
                          <a:latin typeface="Times New Roman" pitchFamily="18" charset="0"/>
                          <a:ea typeface="微軟正黑體" pitchFamily="34" charset="-120"/>
                          <a:cs typeface="Times New Roman" pitchFamily="18" charset="0"/>
                        </a:rPr>
                        <a:t>(</a:t>
                      </a:r>
                      <a:r>
                        <a:rPr lang="zh-TW" altLang="en-US" sz="2000" dirty="0">
                          <a:solidFill>
                            <a:schemeClr val="tx1"/>
                          </a:solidFill>
                          <a:latin typeface="Times New Roman" pitchFamily="18" charset="0"/>
                          <a:ea typeface="微軟正黑體" pitchFamily="34" charset="-120"/>
                          <a:cs typeface="Times New Roman" pitchFamily="18" charset="0"/>
                        </a:rPr>
                        <a:t>含寫作測驗</a:t>
                      </a:r>
                      <a:r>
                        <a:rPr lang="en-US" altLang="zh-TW" sz="2000" dirty="0">
                          <a:solidFill>
                            <a:schemeClr val="tx1"/>
                          </a:solidFill>
                          <a:latin typeface="Times New Roman" pitchFamily="18" charset="0"/>
                          <a:ea typeface="微軟正黑體" pitchFamily="34" charset="-120"/>
                          <a:cs typeface="Times New Roman" pitchFamily="18" charset="0"/>
                        </a:rPr>
                        <a:t>)</a:t>
                      </a:r>
                      <a:endParaRPr lang="zh-TW" altLang="en-US" sz="2000" dirty="0">
                        <a:solidFill>
                          <a:schemeClr val="tx1"/>
                        </a:solidFill>
                        <a:latin typeface="Times New Roman" pitchFamily="18" charset="0"/>
                        <a:ea typeface="微軟正黑體" pitchFamily="34" charset="-120"/>
                        <a:cs typeface="Times New Roman" pitchFamily="18" charset="0"/>
                      </a:endParaRP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志願序</a:t>
                      </a:r>
                    </a:p>
                  </a:txBody>
                  <a:tcPr anchor="ctr">
                    <a:lnL w="381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bl>
          </a:graphicData>
        </a:graphic>
      </p:graphicFrame>
      <p:sp>
        <p:nvSpPr>
          <p:cNvPr id="9" name="矩形 8">
            <a:extLst>
              <a:ext uri="{FF2B5EF4-FFF2-40B4-BE49-F238E27FC236}">
                <a16:creationId xmlns:a16="http://schemas.microsoft.com/office/drawing/2014/main" xmlns="" id="{72F4EB3A-2955-47E0-B0BC-3CAF1296CFDF}"/>
              </a:ext>
            </a:extLst>
          </p:cNvPr>
          <p:cNvSpPr/>
          <p:nvPr/>
        </p:nvSpPr>
        <p:spPr>
          <a:xfrm>
            <a:off x="1195664" y="4704263"/>
            <a:ext cx="9800672" cy="1723549"/>
          </a:xfrm>
          <a:prstGeom prst="rect">
            <a:avLst/>
          </a:prstGeom>
        </p:spPr>
        <p:txBody>
          <a:bodyPr wrap="square">
            <a:spAutoFit/>
          </a:bodyPr>
          <a:lstStyle/>
          <a:p>
            <a:pPr marL="342900" lvl="0" indent="-342900" eaLnBrk="1" hangingPunct="1">
              <a:spcBef>
                <a:spcPts val="1200"/>
              </a:spcBef>
              <a:buFont typeface="Arial" panose="020B0604020202020204" pitchFamily="34" charset="0"/>
              <a:buChar char="•"/>
            </a:pP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技藝優良成績為五專特</a:t>
            </a:r>
            <a:r>
              <a:rPr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別採計「</a:t>
            </a:r>
            <a:r>
              <a:rPr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技藝教育課程成績</a:t>
            </a:r>
            <a:r>
              <a:rPr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」並給予積分，有志就讀五專之免試生務必參加。</a:t>
            </a:r>
            <a:endParaRPr kumimoji="0" lang="en-US" altLang="zh-TW"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a:p>
            <a:pPr marL="342900" lvl="0" indent="-342900" eaLnBrk="1" hangingPunct="1">
              <a:spcBef>
                <a:spcPts val="1200"/>
              </a:spcBef>
              <a:buFont typeface="Arial" panose="020B0604020202020204" pitchFamily="34" charset="0"/>
              <a:buChar char="•"/>
            </a:pP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國立五專招生學校</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」及「</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護理科</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」皆須採計國中教育會考成績；</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私立</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五專招生學校</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除護理科外</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，由各校自訂是否採計國中教育會考成績。</a:t>
            </a:r>
            <a:endParaRPr kumimoji="0" lang="en-US" altLang="zh-TW"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48700835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xmlns="" id="{BC46A0A6-FCB8-47F1-9956-CCBFEC7C8E21}"/>
              </a:ext>
            </a:extLst>
          </p:cNvPr>
          <p:cNvGrpSpPr/>
          <p:nvPr/>
        </p:nvGrpSpPr>
        <p:grpSpPr>
          <a:xfrm>
            <a:off x="-362" y="4239"/>
            <a:ext cx="7508068" cy="605449"/>
            <a:chOff x="2" y="4235"/>
            <a:chExt cx="6015355" cy="605449"/>
          </a:xfrm>
        </p:grpSpPr>
        <p:sp>
          <p:nvSpPr>
            <p:cNvPr id="8" name="圓角化同側角落矩形 60">
              <a:extLst>
                <a:ext uri="{FF2B5EF4-FFF2-40B4-BE49-F238E27FC236}">
                  <a16:creationId xmlns:a16="http://schemas.microsoft.com/office/drawing/2014/main" xmlns="" id="{F5E512D2-91D2-4EE1-9AB7-44AEB309EA35}"/>
                </a:ext>
              </a:extLst>
            </p:cNvPr>
            <p:cNvSpPr/>
            <p:nvPr/>
          </p:nvSpPr>
          <p:spPr>
            <a:xfrm rot="16200000" flipH="1">
              <a:off x="2704955" y="-2700718"/>
              <a:ext cx="605449" cy="6015355"/>
            </a:xfrm>
            <a:prstGeom prst="round2SameRect">
              <a:avLst>
                <a:gd name="adj1" fmla="val 0"/>
                <a:gd name="adj2" fmla="val 50000"/>
              </a:avLst>
            </a:prstGeom>
            <a:gradFill flip="none" rotWithShape="1">
              <a:gsLst>
                <a:gs pos="0">
                  <a:schemeClr val="accent4">
                    <a:lumMod val="40000"/>
                    <a:lumOff val="60000"/>
                  </a:schemeClr>
                </a:gs>
                <a:gs pos="48000">
                  <a:srgbClr val="FFA54B"/>
                </a:gs>
                <a:gs pos="60000">
                  <a:srgbClr val="FFA54B"/>
                </a:gs>
                <a:gs pos="100000">
                  <a:schemeClr val="accent4">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9" name="圓角化同側角落矩形 61">
              <a:extLst>
                <a:ext uri="{FF2B5EF4-FFF2-40B4-BE49-F238E27FC236}">
                  <a16:creationId xmlns:a16="http://schemas.microsoft.com/office/drawing/2014/main" xmlns="" id="{1F1505ED-3C7E-4DF6-8660-8C4073BBAB40}"/>
                </a:ext>
              </a:extLst>
            </p:cNvPr>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131" y="-57125"/>
            <a:ext cx="7320331"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參、五專優先免試入學</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超額比序積分對照表</a:t>
            </a:r>
            <a:endParaRPr lang="en-US" dirty="0"/>
          </a:p>
        </p:txBody>
      </p:sp>
      <p:graphicFrame>
        <p:nvGraphicFramePr>
          <p:cNvPr id="6" name="內容版面配置區 4">
            <a:extLst>
              <a:ext uri="{FF2B5EF4-FFF2-40B4-BE49-F238E27FC236}">
                <a16:creationId xmlns:a16="http://schemas.microsoft.com/office/drawing/2014/main" xmlns="" id="{3BD62B8A-AE19-4E55-B40C-52752D29265F}"/>
              </a:ext>
            </a:extLst>
          </p:cNvPr>
          <p:cNvGraphicFramePr>
            <a:graphicFrameLocks/>
          </p:cNvGraphicFramePr>
          <p:nvPr>
            <p:extLst>
              <p:ext uri="{D42A27DB-BD31-4B8C-83A1-F6EECF244321}">
                <p14:modId xmlns:p14="http://schemas.microsoft.com/office/powerpoint/2010/main" val="3747660029"/>
              </p:ext>
            </p:extLst>
          </p:nvPr>
        </p:nvGraphicFramePr>
        <p:xfrm>
          <a:off x="1295400" y="869045"/>
          <a:ext cx="9601200" cy="5547551"/>
        </p:xfrm>
        <a:graphic>
          <a:graphicData uri="http://schemas.openxmlformats.org/drawingml/2006/table">
            <a:tbl>
              <a:tblPr firstRow="1" bandRow="1">
                <a:tableStyleId>{5940675A-B579-460E-94D1-54222C63F5DA}</a:tableStyleId>
              </a:tblPr>
              <a:tblGrid>
                <a:gridCol w="1692255">
                  <a:extLst>
                    <a:ext uri="{9D8B030D-6E8A-4147-A177-3AD203B41FA5}">
                      <a16:colId xmlns:a16="http://schemas.microsoft.com/office/drawing/2014/main" xmlns="" val="20000"/>
                    </a:ext>
                  </a:extLst>
                </a:gridCol>
                <a:gridCol w="1848205">
                  <a:extLst>
                    <a:ext uri="{9D8B030D-6E8A-4147-A177-3AD203B41FA5}">
                      <a16:colId xmlns:a16="http://schemas.microsoft.com/office/drawing/2014/main" xmlns="" val="20001"/>
                    </a:ext>
                  </a:extLst>
                </a:gridCol>
                <a:gridCol w="1428159">
                  <a:extLst>
                    <a:ext uri="{9D8B030D-6E8A-4147-A177-3AD203B41FA5}">
                      <a16:colId xmlns:a16="http://schemas.microsoft.com/office/drawing/2014/main" xmlns="" val="20002"/>
                    </a:ext>
                  </a:extLst>
                </a:gridCol>
                <a:gridCol w="1428159">
                  <a:extLst>
                    <a:ext uri="{9D8B030D-6E8A-4147-A177-3AD203B41FA5}">
                      <a16:colId xmlns:a16="http://schemas.microsoft.com/office/drawing/2014/main" xmlns="" val="20003"/>
                    </a:ext>
                  </a:extLst>
                </a:gridCol>
                <a:gridCol w="1932215">
                  <a:extLst>
                    <a:ext uri="{9D8B030D-6E8A-4147-A177-3AD203B41FA5}">
                      <a16:colId xmlns:a16="http://schemas.microsoft.com/office/drawing/2014/main" xmlns="" val="20004"/>
                    </a:ext>
                  </a:extLst>
                </a:gridCol>
                <a:gridCol w="1272209">
                  <a:extLst>
                    <a:ext uri="{9D8B030D-6E8A-4147-A177-3AD203B41FA5}">
                      <a16:colId xmlns:a16="http://schemas.microsoft.com/office/drawing/2014/main" xmlns="" val="20005"/>
                    </a:ext>
                  </a:extLst>
                </a:gridCol>
              </a:tblGrid>
              <a:tr h="960122">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主項目</a:t>
                      </a:r>
                    </a:p>
                  </a:txBody>
                  <a:tcPr marL="106680" marR="106680" marT="53341" marB="53341" anchor="ctr">
                    <a:lnL w="12700" cmpd="sng">
                      <a:noFill/>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分項目</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單項</a:t>
                      </a:r>
                      <a:endParaRPr lang="en-US" altLang="zh-TW" sz="23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積分</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上限</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主項目</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L="106680" marR="106680" marT="53341" marB="53341" anchor="ctr">
                    <a:lnL w="28575"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extLst>
                  <a:ext uri="{0D108BD9-81ED-4DB2-BD59-A6C34878D82A}">
                    <a16:rowId xmlns:a16="http://schemas.microsoft.com/office/drawing/2014/main" xmlns="" val="10000"/>
                  </a:ext>
                </a:extLst>
              </a:tr>
              <a:tr h="604567">
                <a:tc rowSpan="4">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多元學習表現</a:t>
                      </a:r>
                    </a:p>
                  </a:txBody>
                  <a:tcPr marL="106680" marR="106680" marT="53340" marB="53340"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rowSpan="2">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競賽</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0" marB="53340"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技藝優良</a:t>
                      </a: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264955">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rowSpan="2">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弱勢身分</a:t>
                      </a:r>
                    </a:p>
                  </a:txBody>
                  <a:tcPr marL="106680" marR="106680" marT="53340" marB="53340"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0" marB="53340"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339612">
                <a:tc vMerge="1">
                  <a:txBody>
                    <a:bodyPr/>
                    <a:lstStyle/>
                    <a:p>
                      <a:endParaRPr lang="zh-TW" altLang="en-US"/>
                    </a:p>
                  </a:txBody>
                  <a:tcPr/>
                </a:tc>
                <a:tc rowSpan="2">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服務學習</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3"/>
                  </a:ext>
                </a:extLst>
              </a:tr>
              <a:tr h="604567">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均衡學習</a:t>
                      </a: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181360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國中教育會考</a:t>
                      </a:r>
                    </a:p>
                  </a:txBody>
                  <a:tcPr marL="106680" marR="106680" marT="53336" marB="53336"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FF66"/>
                    </a:solidFill>
                  </a:tcPr>
                </a:tc>
                <a:tc>
                  <a:txBody>
                    <a:bodyPr/>
                    <a:lstStyle/>
                    <a:p>
                      <a:pPr marL="87313" indent="0" algn="l"/>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國文、數學英語、自然社會</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各科</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6.4</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32</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志願序</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(1~30)</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26</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960122">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nchor="ct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寫作測驗</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總積分</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上限</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en-US" altLang="zh-TW" sz="2800" b="1" u="sng"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101</a:t>
                      </a:r>
                      <a:r>
                        <a:rPr lang="zh-TW" altLang="en-US" sz="2800" b="1" u="sng"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280135034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968"/>
          <p:cNvSpPr>
            <a:spLocks noChangeArrowheads="1"/>
          </p:cNvSpPr>
          <p:nvPr/>
        </p:nvSpPr>
        <p:spPr bwMode="auto">
          <a:xfrm>
            <a:off x="8077200" y="6356355"/>
            <a:ext cx="2133600" cy="365125"/>
          </a:xfrm>
          <a:prstGeom prst="rect">
            <a:avLst/>
          </a:prstGeom>
          <a:noFill/>
          <a:ln w="9525">
            <a:noFill/>
            <a:miter lim="800000"/>
            <a:headEnd/>
            <a:tailEnd/>
          </a:ln>
        </p:spPr>
        <p:txBody>
          <a:bodyPr anchor="ctr"/>
          <a:lstStyle/>
          <a:p>
            <a:pPr algn="r" eaLnBrk="1" hangingPunct="1"/>
            <a:fld id="{9AA439F0-9AEC-43B5-86AF-208F8A9C3482}" type="slidenum">
              <a:rPr lang="en-US" altLang="zh-TW" sz="1200">
                <a:solidFill>
                  <a:srgbClr val="0C3226"/>
                </a:solidFill>
                <a:latin typeface="Verdana" pitchFamily="34" charset="0"/>
              </a:rPr>
              <a:pPr algn="r" eaLnBrk="1" hangingPunct="1"/>
              <a:t>136</a:t>
            </a:fld>
            <a:endParaRPr lang="en-US" altLang="zh-TW" sz="1200">
              <a:solidFill>
                <a:srgbClr val="0C3226"/>
              </a:solidFill>
              <a:latin typeface="Verdana" pitchFamily="34" charset="0"/>
            </a:endParaRPr>
          </a:p>
        </p:txBody>
      </p:sp>
      <p:graphicFrame>
        <p:nvGraphicFramePr>
          <p:cNvPr id="4" name="資料庫圖表 3"/>
          <p:cNvGraphicFramePr/>
          <p:nvPr/>
        </p:nvGraphicFramePr>
        <p:xfrm>
          <a:off x="2738415" y="1428736"/>
          <a:ext cx="7000924" cy="4857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內容版面配置區 2"/>
          <p:cNvSpPr txBox="1">
            <a:spLocks/>
          </p:cNvSpPr>
          <p:nvPr/>
        </p:nvSpPr>
        <p:spPr bwMode="auto">
          <a:xfrm>
            <a:off x="1866900" y="1015635"/>
            <a:ext cx="8458200" cy="777875"/>
          </a:xfrm>
          <a:prstGeom prst="rect">
            <a:avLst/>
          </a:prstGeom>
          <a:noFill/>
          <a:ln>
            <a:noFill/>
          </a:ln>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a:lnSpc>
                <a:spcPct val="80000"/>
              </a:lnSpc>
              <a:buFontTx/>
              <a:buBlip>
                <a:blip r:embed="rId7"/>
              </a:buBlip>
              <a:defRPr/>
            </a:pP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五專免試入學超額比序總積分滿分</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50</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分，共採計</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7</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個主項目，各項目說明如下</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169989" name="標題 1"/>
          <p:cNvSpPr txBox="1">
            <a:spLocks/>
          </p:cNvSpPr>
          <p:nvPr/>
        </p:nvSpPr>
        <p:spPr bwMode="gray">
          <a:xfrm>
            <a:off x="2063749" y="549280"/>
            <a:ext cx="8135939" cy="487363"/>
          </a:xfrm>
          <a:prstGeom prst="rect">
            <a:avLst/>
          </a:prstGeom>
          <a:noFill/>
          <a:ln w="9525">
            <a:noFill/>
            <a:miter lim="800000"/>
            <a:headEnd/>
            <a:tailEnd/>
          </a:ln>
        </p:spPr>
        <p:txBody>
          <a:bodyPr anchor="ctr"/>
          <a:lstStyle/>
          <a:p>
            <a:pPr algn="ctr" eaLnBrk="1" hangingPunct="1"/>
            <a:r>
              <a:rPr lang="zh-TW" altLang="en-US" sz="3600" b="1" dirty="0" smtClean="0">
                <a:solidFill>
                  <a:srgbClr val="0000FF"/>
                </a:solidFill>
                <a:latin typeface="標楷體" pitchFamily="65" charset="-120"/>
                <a:ea typeface="標楷體" pitchFamily="65" charset="-120"/>
                <a:cs typeface="Times New Roman" pitchFamily="18" charset="0"/>
              </a:rPr>
              <a:t>五專聯合免試</a:t>
            </a:r>
            <a:r>
              <a:rPr lang="zh-TW" altLang="en-US" sz="3600" b="1" dirty="0">
                <a:solidFill>
                  <a:srgbClr val="0000FF"/>
                </a:solidFill>
                <a:latin typeface="標楷體" pitchFamily="65" charset="-120"/>
                <a:ea typeface="標楷體" pitchFamily="65" charset="-120"/>
                <a:cs typeface="Times New Roman" pitchFamily="18" charset="0"/>
              </a:rPr>
              <a:t>入學成績採計說明</a:t>
            </a:r>
          </a:p>
        </p:txBody>
      </p:sp>
      <p:graphicFrame>
        <p:nvGraphicFramePr>
          <p:cNvPr id="7" name="Group 42"/>
          <p:cNvGraphicFramePr>
            <a:graphicFrameLocks noGrp="1"/>
          </p:cNvGraphicFramePr>
          <p:nvPr>
            <p:extLst>
              <p:ext uri="{D42A27DB-BD31-4B8C-83A1-F6EECF244321}">
                <p14:modId xmlns:p14="http://schemas.microsoft.com/office/powerpoint/2010/main" val="1113183893"/>
              </p:ext>
            </p:extLst>
          </p:nvPr>
        </p:nvGraphicFramePr>
        <p:xfrm>
          <a:off x="1127166" y="1740716"/>
          <a:ext cx="10009111" cy="4980760"/>
        </p:xfrm>
        <a:graphic>
          <a:graphicData uri="http://schemas.openxmlformats.org/drawingml/2006/table">
            <a:tbl>
              <a:tblPr/>
              <a:tblGrid>
                <a:gridCol w="2365352">
                  <a:extLst>
                    <a:ext uri="{9D8B030D-6E8A-4147-A177-3AD203B41FA5}">
                      <a16:colId xmlns:a16="http://schemas.microsoft.com/office/drawing/2014/main" xmlns="" val="20000"/>
                    </a:ext>
                  </a:extLst>
                </a:gridCol>
                <a:gridCol w="5914384">
                  <a:extLst>
                    <a:ext uri="{9D8B030D-6E8A-4147-A177-3AD203B41FA5}">
                      <a16:colId xmlns:a16="http://schemas.microsoft.com/office/drawing/2014/main" xmlns="" val="20001"/>
                    </a:ext>
                  </a:extLst>
                </a:gridCol>
                <a:gridCol w="1729375">
                  <a:extLst>
                    <a:ext uri="{9D8B030D-6E8A-4147-A177-3AD203B41FA5}">
                      <a16:colId xmlns:a16="http://schemas.microsoft.com/office/drawing/2014/main" xmlns="" val="20002"/>
                    </a:ext>
                  </a:extLst>
                </a:gridCol>
              </a:tblGrid>
              <a:tr h="504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比序項目</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比序內容</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FFFF"/>
                          </a:solidFill>
                          <a:effectLst/>
                          <a:latin typeface="標楷體" pitchFamily="65" charset="-120"/>
                          <a:ea typeface="標楷體" pitchFamily="65" charset="-120"/>
                        </a:rPr>
                        <a:t>積分上限</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xmlns="" val="10000"/>
                  </a:ext>
                </a:extLst>
              </a:tr>
              <a:tr h="684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多元學習表現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包含競賽、服務學習、日常生活表現評量、體適能等分項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16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xmlns="" val="10001"/>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CC3300"/>
                          </a:solidFill>
                          <a:effectLst/>
                          <a:latin typeface="Times New Roman" pitchFamily="18" charset="0"/>
                          <a:ea typeface="標楷體" pitchFamily="65" charset="-120"/>
                          <a:cs typeface="Times New Roman" pitchFamily="18" charset="0"/>
                        </a:rPr>
                        <a:t>技藝優良</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C00000"/>
                          </a:solidFill>
                          <a:effectLst/>
                          <a:latin typeface="Times New Roman" pitchFamily="18" charset="0"/>
                          <a:ea typeface="標楷體" pitchFamily="65" charset="-120"/>
                          <a:cs typeface="Times New Roman" pitchFamily="18" charset="0"/>
                        </a:rPr>
                        <a:t>技藝教育課程成績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xmlns="" val="10002"/>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 </a:t>
                      </a:r>
                      <a:r>
                        <a:rPr kumimoji="1" lang="zh-TW" altLang="en-US" sz="2000" b="1"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弱勢身分</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具低收入戶、中低收入戶、直系血親尊親屬支領失業給付或特殊境遇家庭子女身分者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2</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xmlns="" val="10003"/>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C000"/>
                          </a:solidFill>
                          <a:effectLst/>
                          <a:latin typeface="Times New Roman" pitchFamily="18" charset="0"/>
                          <a:ea typeface="標楷體" pitchFamily="65" charset="-120"/>
                          <a:cs typeface="Times New Roman" pitchFamily="18" charset="0"/>
                        </a:rPr>
                        <a:t>均衡學習</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FFC000"/>
                          </a:solidFill>
                          <a:effectLst/>
                          <a:latin typeface="Times New Roman" pitchFamily="18" charset="0"/>
                          <a:ea typeface="標楷體" pitchFamily="65" charset="-120"/>
                          <a:cs typeface="Times New Roman" pitchFamily="18" charset="0"/>
                        </a:rPr>
                        <a:t>健康與體育、藝術與人文、綜合活動三大學習領域成績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xmlns="" val="10004"/>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適性輔導</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國中學生生涯輔導紀錄手冊中「生涯發展規劃書」之師長綜合意見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xmlns="" val="10005"/>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國中教育會考</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國文、英語、數學、自然、社會</a:t>
                      </a:r>
                      <a:r>
                        <a:rPr kumimoji="1" lang="en-US" altLang="zh-TW"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5</a:t>
                      </a: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科成績等級</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15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xmlns="" val="10006"/>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其他</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由各五專學校依學校發展需求訂定之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xmlns="" val="10007"/>
                  </a:ext>
                </a:extLst>
              </a:tr>
            </a:tbl>
          </a:graphicData>
        </a:graphic>
      </p:graphicFrame>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xmlns="" id="{285B929B-3BDC-48FB-8133-0EEE76214C39}"/>
              </a:ext>
            </a:extLst>
          </p:cNvPr>
          <p:cNvGrpSpPr/>
          <p:nvPr/>
        </p:nvGrpSpPr>
        <p:grpSpPr>
          <a:xfrm>
            <a:off x="-965" y="-48054"/>
            <a:ext cx="10623247" cy="698450"/>
            <a:chOff x="-967" y="-39262"/>
            <a:chExt cx="9795745" cy="698450"/>
          </a:xfrm>
        </p:grpSpPr>
        <p:grpSp>
          <p:nvGrpSpPr>
            <p:cNvPr id="11" name="群組 10">
              <a:extLst>
                <a:ext uri="{FF2B5EF4-FFF2-40B4-BE49-F238E27FC236}">
                  <a16:creationId xmlns:a16="http://schemas.microsoft.com/office/drawing/2014/main" xmlns=""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xmlns=""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xmlns=""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xmlns=""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(1/3)</a:t>
              </a:r>
              <a:endParaRPr lang="en-US" dirty="0"/>
            </a:p>
          </p:txBody>
        </p:sp>
      </p:grpSp>
      <p:graphicFrame>
        <p:nvGraphicFramePr>
          <p:cNvPr id="7" name="內容版面配置區 2">
            <a:extLst>
              <a:ext uri="{FF2B5EF4-FFF2-40B4-BE49-F238E27FC236}">
                <a16:creationId xmlns:a16="http://schemas.microsoft.com/office/drawing/2014/main" xmlns="" id="{1BC39A47-413C-4310-9A72-8A95590E4290}"/>
              </a:ext>
            </a:extLst>
          </p:cNvPr>
          <p:cNvGraphicFramePr>
            <a:graphicFrameLocks/>
          </p:cNvGraphicFramePr>
          <p:nvPr/>
        </p:nvGraphicFramePr>
        <p:xfrm>
          <a:off x="511355" y="764704"/>
          <a:ext cx="11169295" cy="5737746"/>
        </p:xfrm>
        <a:graphic>
          <a:graphicData uri="http://schemas.openxmlformats.org/drawingml/2006/table">
            <a:tbl>
              <a:tblPr firstRow="1" firstCol="1" bandRow="1"/>
              <a:tblGrid>
                <a:gridCol w="1370031">
                  <a:extLst>
                    <a:ext uri="{9D8B030D-6E8A-4147-A177-3AD203B41FA5}">
                      <a16:colId xmlns:a16="http://schemas.microsoft.com/office/drawing/2014/main" xmlns="" val="20000"/>
                    </a:ext>
                  </a:extLst>
                </a:gridCol>
                <a:gridCol w="3266421">
                  <a:extLst>
                    <a:ext uri="{9D8B030D-6E8A-4147-A177-3AD203B41FA5}">
                      <a16:colId xmlns:a16="http://schemas.microsoft.com/office/drawing/2014/main" xmlns="" val="124122847"/>
                    </a:ext>
                  </a:extLst>
                </a:gridCol>
                <a:gridCol w="3266421">
                  <a:extLst>
                    <a:ext uri="{9D8B030D-6E8A-4147-A177-3AD203B41FA5}">
                      <a16:colId xmlns:a16="http://schemas.microsoft.com/office/drawing/2014/main" xmlns="" val="20001"/>
                    </a:ext>
                  </a:extLst>
                </a:gridCol>
                <a:gridCol w="3266421">
                  <a:extLst>
                    <a:ext uri="{9D8B030D-6E8A-4147-A177-3AD203B41FA5}">
                      <a16:colId xmlns:a16="http://schemas.microsoft.com/office/drawing/2014/main" xmlns="" val="20002"/>
                    </a:ext>
                  </a:extLst>
                </a:gridCol>
              </a:tblGrid>
              <a:tr h="4078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gn="ctr">
                        <a:lnSpc>
                          <a:spcPts val="1500"/>
                        </a:lnSpc>
                        <a:spcAft>
                          <a:spcPts val="0"/>
                        </a:spcAft>
                      </a:pPr>
                      <a:r>
                        <a:rPr lang="zh-TW" altLang="en-US"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五專優先免試入學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北、中、南</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區五專聯合免試入學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A37"/>
                    </a:solidFill>
                  </a:tcPr>
                </a:tc>
                <a:extLst>
                  <a:ext uri="{0D108BD9-81ED-4DB2-BD59-A6C34878D82A}">
                    <a16:rowId xmlns:a16="http://schemas.microsoft.com/office/drawing/2014/main" xmlns="" val="10000"/>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報名資格</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應屆畢業生</a:t>
                      </a:r>
                      <a:endParaRPr lang="zh-TW" altLang="zh-TW" sz="1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應屆、非應屆畢業生、符合同等學力資格者皆可報名</a:t>
                      </a:r>
                      <a:endParaRPr lang="zh-TW" alt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同左</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xmlns="" val="10002"/>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招生名額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簡章名額</a:t>
                      </a:r>
                      <a:endParaRPr lang="zh-TW" alt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簡章名額</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各區簡章名額</a:t>
                      </a:r>
                      <a:endParaRPr lang="en-US" alt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實際名額：</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網路公告</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03"/>
                  </a:ext>
                </a:extLst>
              </a:tr>
              <a:tr h="2301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辦理時間</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旬至</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月下旬至</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月下旬至</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xmlns="" val="10004"/>
                  </a:ext>
                </a:extLst>
              </a:tr>
              <a:tr h="75767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同時間進行之其他入學管道</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學習區完全免試入學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高級中等學校各就學區優先免試入學、技優甄審入學、直升入學、實用技能學程輔導分發、特色招生專業群科甄選入學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高級中等學校各就學區免試入學、特色招生考試分發入學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05"/>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報名方式</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個別網路報名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endPar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個別</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網路</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通訊</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及</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現場</a:t>
                      </a: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報名</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xmlns="" val="10006"/>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積分證明單</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五專完免</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超額比序項目積分證明單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五專入學專用</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優先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免試入學</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超額比序項目積分證明單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五專入學專用</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聯合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免試入學</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超額比序項目積分證明單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07"/>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積分採計權重</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各積分採計項目皆以原始積分加總，</a:t>
                      </a:r>
                      <a:r>
                        <a:rPr lang="zh-TW" alt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無加權權重</a:t>
                      </a:r>
                      <a:endPar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各積分採計項目皆以原始積分加總，</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無加權權重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各招生學校可加權採計部分主項目至多</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項，</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加權權重以</a:t>
                      </a:r>
                      <a:r>
                        <a:rPr 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倍</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為上限</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xmlns="" val="10008"/>
                  </a:ext>
                </a:extLst>
              </a:tr>
              <a:tr h="7038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會考成績</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國立學校</a:t>
                      </a: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及</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護理科</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必採計國中教育會考成績</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但無會考成績亦可報名</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其餘</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由各校</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訂定</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是否採計國中教育會考成績</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各招生學校</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皆有</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採計國中教育會考成績</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09"/>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同分比序項目順序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dirty="0">
                          <a:effectLst/>
                          <a:latin typeface="微軟正黑體" panose="020B0604030504040204" pitchFamily="34" charset="-120"/>
                          <a:ea typeface="微軟正黑體" panose="020B0604030504040204" pitchFamily="34" charset="-120"/>
                        </a:rPr>
                        <a:t>各校自訂，至少</a:t>
                      </a:r>
                      <a:r>
                        <a:rPr lang="en-US" altLang="zh-TW" sz="1400" kern="100" dirty="0">
                          <a:effectLst/>
                          <a:latin typeface="微軟正黑體" panose="020B0604030504040204" pitchFamily="34" charset="-120"/>
                          <a:ea typeface="微軟正黑體" panose="020B0604030504040204" pitchFamily="34" charset="-120"/>
                        </a:rPr>
                        <a:t>4</a:t>
                      </a:r>
                      <a:r>
                        <a:rPr lang="zh-TW" altLang="zh-TW" sz="1400" kern="100" dirty="0">
                          <a:effectLst/>
                          <a:latin typeface="微軟正黑體" panose="020B0604030504040204" pitchFamily="34" charset="-120"/>
                          <a:ea typeface="微軟正黑體" panose="020B0604030504040204" pitchFamily="34" charset="-120"/>
                        </a:rPr>
                        <a:t>項，且第</a:t>
                      </a:r>
                      <a:r>
                        <a:rPr lang="en-US" altLang="zh-TW" sz="1400" kern="100" dirty="0">
                          <a:effectLst/>
                          <a:latin typeface="微軟正黑體" panose="020B0604030504040204" pitchFamily="34" charset="-120"/>
                          <a:ea typeface="微軟正黑體" panose="020B0604030504040204" pitchFamily="34" charset="-120"/>
                        </a:rPr>
                        <a:t>1</a:t>
                      </a:r>
                      <a:r>
                        <a:rPr lang="zh-TW" altLang="zh-TW" sz="1400" kern="100" dirty="0">
                          <a:effectLst/>
                          <a:latin typeface="微軟正黑體" panose="020B0604030504040204" pitchFamily="34" charset="-120"/>
                          <a:ea typeface="微軟正黑體" panose="020B0604030504040204" pitchFamily="34" charset="-120"/>
                        </a:rPr>
                        <a:t>項須為「其他」項</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招生委員會</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統一訂定</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各校自訂</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xmlns="" val="10010"/>
                  </a:ext>
                </a:extLst>
              </a:tr>
              <a:tr h="2301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志願選擇</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不限學校、地區</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，但限</a:t>
                      </a: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校</a:t>
                      </a: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科組</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不限學校、地區、科組，至多</a:t>
                      </a:r>
                      <a:r>
                        <a:rPr 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30</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個</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志願</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各區限擇</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所五專學校 </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一區一校</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11"/>
                  </a:ext>
                </a:extLst>
              </a:tr>
              <a:tr h="55029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錄取方式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由各招生學校公告錄取名單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網路選填志願</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，由招生委員會進行志願序</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統一</a:t>
                      </a:r>
                      <a:r>
                        <a:rPr lang="zh-TW" alt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電腦</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分發</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，並公告錄取榜單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現場登記分發報到</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方式辦理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xmlns="" val="10012"/>
                  </a:ext>
                </a:extLst>
              </a:tr>
            </a:tbl>
          </a:graphicData>
        </a:graphic>
      </p:graphicFrame>
    </p:spTree>
    <p:extLst>
      <p:ext uri="{BB962C8B-B14F-4D97-AF65-F5344CB8AC3E}">
        <p14:creationId xmlns:p14="http://schemas.microsoft.com/office/powerpoint/2010/main" val="23416851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xmlns="" id="{285B929B-3BDC-48FB-8133-0EEE76214C39}"/>
              </a:ext>
            </a:extLst>
          </p:cNvPr>
          <p:cNvGrpSpPr/>
          <p:nvPr/>
        </p:nvGrpSpPr>
        <p:grpSpPr>
          <a:xfrm>
            <a:off x="-965" y="-48054"/>
            <a:ext cx="10623247" cy="698450"/>
            <a:chOff x="-967" y="-39262"/>
            <a:chExt cx="9795745" cy="698450"/>
          </a:xfrm>
        </p:grpSpPr>
        <p:grpSp>
          <p:nvGrpSpPr>
            <p:cNvPr id="11" name="群組 10">
              <a:extLst>
                <a:ext uri="{FF2B5EF4-FFF2-40B4-BE49-F238E27FC236}">
                  <a16:creationId xmlns:a16="http://schemas.microsoft.com/office/drawing/2014/main" xmlns=""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xmlns=""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xmlns=""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xmlns=""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(2/3)</a:t>
              </a:r>
              <a:endParaRPr lang="en-US" dirty="0"/>
            </a:p>
          </p:txBody>
        </p:sp>
      </p:grpSp>
      <p:graphicFrame>
        <p:nvGraphicFramePr>
          <p:cNvPr id="7" name="內容版面配置區 5">
            <a:extLst>
              <a:ext uri="{FF2B5EF4-FFF2-40B4-BE49-F238E27FC236}">
                <a16:creationId xmlns:a16="http://schemas.microsoft.com/office/drawing/2014/main" xmlns="" id="{5BC76C74-8CF4-449F-9AC7-250646C90BB7}"/>
              </a:ext>
            </a:extLst>
          </p:cNvPr>
          <p:cNvGraphicFramePr>
            <a:graphicFrameLocks/>
          </p:cNvGraphicFramePr>
          <p:nvPr/>
        </p:nvGraphicFramePr>
        <p:xfrm>
          <a:off x="492436" y="764704"/>
          <a:ext cx="11207131" cy="6001506"/>
        </p:xfrm>
        <a:graphic>
          <a:graphicData uri="http://schemas.openxmlformats.org/drawingml/2006/table">
            <a:tbl>
              <a:tblPr firstRow="1" firstCol="1" bandRow="1"/>
              <a:tblGrid>
                <a:gridCol w="630435">
                  <a:extLst>
                    <a:ext uri="{9D8B030D-6E8A-4147-A177-3AD203B41FA5}">
                      <a16:colId xmlns:a16="http://schemas.microsoft.com/office/drawing/2014/main" xmlns="" val="20000"/>
                    </a:ext>
                  </a:extLst>
                </a:gridCol>
                <a:gridCol w="980675">
                  <a:extLst>
                    <a:ext uri="{9D8B030D-6E8A-4147-A177-3AD203B41FA5}">
                      <a16:colId xmlns:a16="http://schemas.microsoft.com/office/drawing/2014/main" xmlns="" val="20001"/>
                    </a:ext>
                  </a:extLst>
                </a:gridCol>
                <a:gridCol w="2039249">
                  <a:extLst>
                    <a:ext uri="{9D8B030D-6E8A-4147-A177-3AD203B41FA5}">
                      <a16:colId xmlns:a16="http://schemas.microsoft.com/office/drawing/2014/main" xmlns="" val="524844351"/>
                    </a:ext>
                  </a:extLst>
                </a:gridCol>
                <a:gridCol w="762675">
                  <a:extLst>
                    <a:ext uri="{9D8B030D-6E8A-4147-A177-3AD203B41FA5}">
                      <a16:colId xmlns:a16="http://schemas.microsoft.com/office/drawing/2014/main" xmlns="" val="3981621822"/>
                    </a:ext>
                  </a:extLst>
                </a:gridCol>
                <a:gridCol w="2801924">
                  <a:extLst>
                    <a:ext uri="{9D8B030D-6E8A-4147-A177-3AD203B41FA5}">
                      <a16:colId xmlns:a16="http://schemas.microsoft.com/office/drawing/2014/main" xmlns="" val="20002"/>
                    </a:ext>
                  </a:extLst>
                </a:gridCol>
                <a:gridCol w="420288">
                  <a:extLst>
                    <a:ext uri="{9D8B030D-6E8A-4147-A177-3AD203B41FA5}">
                      <a16:colId xmlns:a16="http://schemas.microsoft.com/office/drawing/2014/main" xmlns="" val="20003"/>
                    </a:ext>
                  </a:extLst>
                </a:gridCol>
                <a:gridCol w="420288">
                  <a:extLst>
                    <a:ext uri="{9D8B030D-6E8A-4147-A177-3AD203B41FA5}">
                      <a16:colId xmlns:a16="http://schemas.microsoft.com/office/drawing/2014/main" xmlns="" val="20004"/>
                    </a:ext>
                  </a:extLst>
                </a:gridCol>
                <a:gridCol w="2490187">
                  <a:extLst>
                    <a:ext uri="{9D8B030D-6E8A-4147-A177-3AD203B41FA5}">
                      <a16:colId xmlns:a16="http://schemas.microsoft.com/office/drawing/2014/main" xmlns="" val="20005"/>
                    </a:ext>
                  </a:extLst>
                </a:gridCol>
                <a:gridCol w="311211">
                  <a:extLst>
                    <a:ext uri="{9D8B030D-6E8A-4147-A177-3AD203B41FA5}">
                      <a16:colId xmlns:a16="http://schemas.microsoft.com/office/drawing/2014/main" xmlns="" val="20006"/>
                    </a:ext>
                  </a:extLst>
                </a:gridCol>
                <a:gridCol w="350201">
                  <a:extLst>
                    <a:ext uri="{9D8B030D-6E8A-4147-A177-3AD203B41FA5}">
                      <a16:colId xmlns:a16="http://schemas.microsoft.com/office/drawing/2014/main" xmlns="" val="20007"/>
                    </a:ext>
                  </a:extLst>
                </a:gridCol>
              </a:tblGrid>
              <a:tr h="432048">
                <a:tc rowSpan="2"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rowSpan="2"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zh-TW" altLang="en-US"/>
                    </a:p>
                  </a:txBody>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rPr>
                        <a:t>五專優先免試入學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hMerge="1">
                  <a:txBody>
                    <a:bodyPr/>
                    <a:lstStyle/>
                    <a:p>
                      <a:endParaRPr lang="zh-TW" altLang="en-US"/>
                    </a:p>
                  </a:txBody>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rPr>
                        <a:t>各區五專聯合免試入學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50000"/>
                      </a:srgb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0"/>
                  </a:ext>
                </a:extLst>
              </a:tr>
              <a:tr h="289129">
                <a:tc gridSpan="2" vMerge="1">
                  <a:txBody>
                    <a:bodyPr/>
                    <a:lstStyle/>
                    <a:p>
                      <a:endParaRPr lang="zh-TW" altLang="en-US"/>
                    </a:p>
                  </a:txBody>
                  <a:tcPr/>
                </a:tc>
                <a:tc hMerge="1" vMerge="1">
                  <a:txBody>
                    <a:bodyPr/>
                    <a:lstStyle/>
                    <a:p>
                      <a:endParaRPr lang="zh-TW" altLang="en-US"/>
                    </a:p>
                  </a:txBody>
                  <a:tcPr/>
                </a:tc>
                <a:tc>
                  <a:txBody>
                    <a:bodyPr/>
                    <a:lstStyle/>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lnSpc>
                          <a:spcPct val="100000"/>
                        </a:lnSpc>
                        <a:spcAft>
                          <a:spcPts val="0"/>
                        </a:spcAft>
                      </a:pPr>
                      <a:r>
                        <a:rPr 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採計說明</a:t>
                      </a: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xmlns="" val="10001"/>
                  </a:ext>
                </a:extLst>
              </a:tr>
              <a:tr h="860806">
                <a:tc rowSpan="4">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多元學習表現</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競賽</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採計簡章所列之國際競性賽及全國性競賽，以及縣市政府主辦之區域及縣市競賽獲獎。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採計簡章所列之國際競性賽及全國性競賽，以及地方政府機關主辦之區域及縣市競賽獲獎</a:t>
                      </a:r>
                      <a:endPar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rowSpan="4">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xmlns="" val="10002"/>
                  </a:ext>
                </a:extLst>
              </a:tr>
              <a:tr h="1456610">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服務學習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marL="182563" lvl="0" indent="-182563">
                        <a:lnSpc>
                          <a:spcPct val="100000"/>
                        </a:lnSpc>
                        <a:spcAft>
                          <a:spcPts val="0"/>
                        </a:spcAft>
                        <a:buFont typeface="+mj-lt"/>
                        <a:buAutoNum type="arabicPeriod"/>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0.5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lvl="0" indent="0">
                        <a:lnSpc>
                          <a:spcPct val="100000"/>
                        </a:lnSpc>
                        <a:spcAft>
                          <a:spcPts val="0"/>
                        </a:spcAft>
                        <a:buFont typeface="+mj-lt"/>
                        <a:buNone/>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8</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vMerge="1">
                  <a:txBody>
                    <a:bodyPr/>
                    <a:lstStyle/>
                    <a:p>
                      <a:endParaRPr lang="zh-TW" altLang="en-US"/>
                    </a:p>
                  </a:txBody>
                  <a:tcPr/>
                </a:tc>
                <a:extLst>
                  <a:ext uri="{0D108BD9-81ED-4DB2-BD59-A6C34878D82A}">
                    <a16:rowId xmlns:a16="http://schemas.microsoft.com/office/drawing/2014/main" xmlns="" val="10003"/>
                  </a:ext>
                </a:extLst>
              </a:tr>
              <a:tr h="286935">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日常生活表現評量</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採計獎懲紀錄。</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vMerge="1">
                  <a:txBody>
                    <a:bodyPr/>
                    <a:lstStyle/>
                    <a:p>
                      <a:endParaRPr lang="zh-TW" altLang="en-US"/>
                    </a:p>
                  </a:txBody>
                  <a:tcPr/>
                </a:tc>
                <a:extLst>
                  <a:ext uri="{0D108BD9-81ED-4DB2-BD59-A6C34878D82A}">
                    <a16:rowId xmlns:a16="http://schemas.microsoft.com/office/drawing/2014/main" xmlns="" val="10004"/>
                  </a:ext>
                </a:extLst>
              </a:tr>
              <a:tr h="286935">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體適能</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採計體適能檢測成績。</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vMerge="1">
                  <a:txBody>
                    <a:bodyPr/>
                    <a:lstStyle/>
                    <a:p>
                      <a:endParaRPr lang="zh-TW" altLang="en-US"/>
                    </a:p>
                  </a:txBody>
                  <a:tcPr/>
                </a:tc>
                <a:extLst>
                  <a:ext uri="{0D108BD9-81ED-4DB2-BD59-A6C34878D82A}">
                    <a16:rowId xmlns:a16="http://schemas.microsoft.com/office/drawing/2014/main" xmlns="" val="10005"/>
                  </a:ext>
                </a:extLst>
              </a:tr>
              <a:tr h="573871">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技藝優良</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依技藝教育課程</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單一學期之百分制成績</a:t>
                      </a:r>
                      <a:r>
                        <a:rPr lang="zh-TW" altLang="en-US" sz="1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擇優採計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，分成</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級得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依技藝教育課程</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單一學期之百分制成績</a:t>
                      </a:r>
                      <a:r>
                        <a:rPr lang="zh-TW" altLang="en-US" sz="1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擇優採計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，分成</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級得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hMerge="1">
                  <a:txBody>
                    <a:bodyPr/>
                    <a:lstStyle/>
                    <a:p>
                      <a:endParaRPr lang="zh-TW" altLang="en-US"/>
                    </a:p>
                  </a:txBody>
                  <a:tcPr/>
                </a:tc>
                <a:extLst>
                  <a:ext uri="{0D108BD9-81ED-4DB2-BD59-A6C34878D82A}">
                    <a16:rowId xmlns:a16="http://schemas.microsoft.com/office/drawing/2014/main" xmlns="" val="10006"/>
                  </a:ext>
                </a:extLst>
              </a:tr>
              <a:tr h="860806">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弱勢身分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低收入戶得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分、中低收入戶、直系血親尊親屬支領失業給付及特殊境遇家庭子女得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符合低收入戶、中低收入戶、直系血親尊親屬支領失業給付子女或特殊境遇家庭子女其中一種身分者皆得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xmlns="" val="10007"/>
                  </a:ext>
                </a:extLst>
              </a:tr>
              <a:tr h="573871">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28</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21</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hMerge="1">
                  <a:txBody>
                    <a:bodyPr/>
                    <a:lstStyle/>
                    <a:p>
                      <a:endParaRPr lang="zh-TW" altLang="en-US"/>
                    </a:p>
                  </a:txBody>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419972026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xmlns="" id="{285B929B-3BDC-48FB-8133-0EEE76214C39}"/>
              </a:ext>
            </a:extLst>
          </p:cNvPr>
          <p:cNvGrpSpPr/>
          <p:nvPr/>
        </p:nvGrpSpPr>
        <p:grpSpPr>
          <a:xfrm>
            <a:off x="-965" y="-48054"/>
            <a:ext cx="10623247" cy="698450"/>
            <a:chOff x="-967" y="-39262"/>
            <a:chExt cx="9795745" cy="698450"/>
          </a:xfrm>
        </p:grpSpPr>
        <p:grpSp>
          <p:nvGrpSpPr>
            <p:cNvPr id="11" name="群組 10">
              <a:extLst>
                <a:ext uri="{FF2B5EF4-FFF2-40B4-BE49-F238E27FC236}">
                  <a16:creationId xmlns:a16="http://schemas.microsoft.com/office/drawing/2014/main" xmlns=""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xmlns=""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xmlns=""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xmlns=""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(3/3)</a:t>
              </a:r>
              <a:endParaRPr lang="en-US" dirty="0"/>
            </a:p>
          </p:txBody>
        </p:sp>
      </p:grpSp>
      <p:graphicFrame>
        <p:nvGraphicFramePr>
          <p:cNvPr id="7" name="內容版面配置區 2">
            <a:extLst>
              <a:ext uri="{FF2B5EF4-FFF2-40B4-BE49-F238E27FC236}">
                <a16:creationId xmlns:a16="http://schemas.microsoft.com/office/drawing/2014/main" xmlns="" id="{6547F80F-5F89-4BDC-B678-776BA33685C1}"/>
              </a:ext>
            </a:extLst>
          </p:cNvPr>
          <p:cNvGraphicFramePr>
            <a:graphicFrameLocks/>
          </p:cNvGraphicFramePr>
          <p:nvPr/>
        </p:nvGraphicFramePr>
        <p:xfrm>
          <a:off x="484415" y="727008"/>
          <a:ext cx="11223172" cy="5403984"/>
        </p:xfrm>
        <a:graphic>
          <a:graphicData uri="http://schemas.openxmlformats.org/drawingml/2006/table">
            <a:tbl>
              <a:tblPr firstRow="1" firstCol="1" bandRow="1"/>
              <a:tblGrid>
                <a:gridCol w="1021171">
                  <a:extLst>
                    <a:ext uri="{9D8B030D-6E8A-4147-A177-3AD203B41FA5}">
                      <a16:colId xmlns:a16="http://schemas.microsoft.com/office/drawing/2014/main" xmlns="" val="20000"/>
                    </a:ext>
                  </a:extLst>
                </a:gridCol>
                <a:gridCol w="1463892">
                  <a:extLst>
                    <a:ext uri="{9D8B030D-6E8A-4147-A177-3AD203B41FA5}">
                      <a16:colId xmlns:a16="http://schemas.microsoft.com/office/drawing/2014/main" xmlns="" val="20001"/>
                    </a:ext>
                  </a:extLst>
                </a:gridCol>
                <a:gridCol w="2031731">
                  <a:extLst>
                    <a:ext uri="{9D8B030D-6E8A-4147-A177-3AD203B41FA5}">
                      <a16:colId xmlns:a16="http://schemas.microsoft.com/office/drawing/2014/main" xmlns="" val="145139664"/>
                    </a:ext>
                  </a:extLst>
                </a:gridCol>
                <a:gridCol w="705391">
                  <a:extLst>
                    <a:ext uri="{9D8B030D-6E8A-4147-A177-3AD203B41FA5}">
                      <a16:colId xmlns:a16="http://schemas.microsoft.com/office/drawing/2014/main" xmlns="" val="1216112900"/>
                    </a:ext>
                  </a:extLst>
                </a:gridCol>
                <a:gridCol w="2737123">
                  <a:extLst>
                    <a:ext uri="{9D8B030D-6E8A-4147-A177-3AD203B41FA5}">
                      <a16:colId xmlns:a16="http://schemas.microsoft.com/office/drawing/2014/main" xmlns="" val="20002"/>
                    </a:ext>
                  </a:extLst>
                </a:gridCol>
                <a:gridCol w="650351">
                  <a:extLst>
                    <a:ext uri="{9D8B030D-6E8A-4147-A177-3AD203B41FA5}">
                      <a16:colId xmlns:a16="http://schemas.microsoft.com/office/drawing/2014/main" xmlns="" val="20003"/>
                    </a:ext>
                  </a:extLst>
                </a:gridCol>
                <a:gridCol w="2105803">
                  <a:extLst>
                    <a:ext uri="{9D8B030D-6E8A-4147-A177-3AD203B41FA5}">
                      <a16:colId xmlns:a16="http://schemas.microsoft.com/office/drawing/2014/main" xmlns="" val="20004"/>
                    </a:ext>
                  </a:extLst>
                </a:gridCol>
                <a:gridCol w="507713">
                  <a:extLst>
                    <a:ext uri="{9D8B030D-6E8A-4147-A177-3AD203B41FA5}">
                      <a16:colId xmlns:a16="http://schemas.microsoft.com/office/drawing/2014/main" xmlns="" val="20005"/>
                    </a:ext>
                  </a:extLst>
                </a:gridCol>
              </a:tblGrid>
              <a:tr h="607156">
                <a:tc rowSpan="2"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rowSpan="2"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zh-TW" altLang="en-US"/>
                    </a:p>
                  </a:txBody>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五專優先免試入學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各區五專聯合免試入學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A37"/>
                    </a:solidFill>
                  </a:tcPr>
                </a:tc>
                <a:tc hMerge="1">
                  <a:txBody>
                    <a:bodyPr/>
                    <a:lstStyle/>
                    <a:p>
                      <a:pPr algn="ctr">
                        <a:lnSpc>
                          <a:spcPts val="1500"/>
                        </a:lnSpc>
                        <a:spcAft>
                          <a:spcPts val="0"/>
                        </a:spcAft>
                      </a:pPr>
                      <a:endParaRPr lang="zh-TW" sz="1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41073" marR="41073" marT="0" marB="0" anchor="ctr"/>
                </a:tc>
                <a:extLst>
                  <a:ext uri="{0D108BD9-81ED-4DB2-BD59-A6C34878D82A}">
                    <a16:rowId xmlns:a16="http://schemas.microsoft.com/office/drawing/2014/main" xmlns="" val="10000"/>
                  </a:ext>
                </a:extLst>
              </a:tr>
              <a:tr h="276572">
                <a:tc gridSpan="2" vMerge="1">
                  <a:txBody>
                    <a:bodyPr/>
                    <a:lstStyle/>
                    <a:p>
                      <a:endParaRPr lang="zh-TW" altLang="en-US"/>
                    </a:p>
                  </a:txBody>
                  <a:tcPr/>
                </a:tc>
                <a:tc hMerge="1"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lnSpc>
                          <a:spcPct val="100000"/>
                        </a:lnSpc>
                        <a:spcAft>
                          <a:spcPts val="0"/>
                        </a:spcAft>
                      </a:pPr>
                      <a:r>
                        <a:rPr lang="zh-TW" alt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積分</a:t>
                      </a:r>
                    </a:p>
                    <a:p>
                      <a:pPr marL="0" algn="ctr" defTabSz="914400" rtl="0" eaLnBrk="1" latinLnBrk="0" hangingPunct="1">
                        <a:lnSpc>
                          <a:spcPct val="100000"/>
                        </a:lnSpc>
                        <a:spcAft>
                          <a:spcPts val="0"/>
                        </a:spcAft>
                      </a:pPr>
                      <a:r>
                        <a:rPr lang="zh-TW" alt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上限</a:t>
                      </a: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xmlns="" val="10001"/>
                  </a:ext>
                </a:extLst>
              </a:tr>
              <a:tr h="856063">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適性輔導</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採計《生涯發展規劃書》中家長、導師、輔導教師勾選之意見</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xmlns="" val="10002"/>
                  </a:ext>
                </a:extLst>
              </a:tr>
              <a:tr h="936104">
                <a:tc row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國中教育會考</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國文、數學、英語、自然、社會</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gridSpan="2">
                  <a:txBody>
                    <a:bodyPr/>
                    <a:lstStyle/>
                    <a:p>
                      <a:pPr algn="ctr">
                        <a:lnSpc>
                          <a:spcPct val="100000"/>
                        </a:lnSpc>
                        <a:spcAft>
                          <a:spcPts val="0"/>
                        </a:spcAft>
                      </a:pPr>
                      <a:r>
                        <a:rPr lang="zh-TW" altLang="en-US"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完全不採計</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rowSpan="2" h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每科目依照</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等級</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標示</a:t>
                      </a:r>
                      <a: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b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C</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成績各得</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6.4</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32</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每科目依照</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等級</a:t>
                      </a:r>
                      <a: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精熟、基礎、待加強</a:t>
                      </a:r>
                      <a: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成績各得</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xmlns="" val="10003"/>
                  </a:ext>
                </a:extLst>
              </a:tr>
              <a:tr h="864096">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寫作測驗</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v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v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依據寫作測驗級分數成績得最高</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分，並作為同分比序項目順序之最後順位</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僅作為同分比序項目順序，不納入積分採計項目</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xmlns="" val="10004"/>
                  </a:ext>
                </a:extLst>
              </a:tr>
              <a:tr h="541992">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志願序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依照志願順序得</a:t>
                      </a:r>
                      <a:r>
                        <a:rPr lang="en-US"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21</a:t>
                      </a: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26</a:t>
                      </a: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26</a:t>
                      </a:r>
                      <a:endParaRPr lang="zh-TW" sz="18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xmlns="" val="10005"/>
                  </a:ext>
                </a:extLst>
              </a:tr>
              <a:tr h="541992">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其他</a:t>
                      </a:r>
                      <a:endParaRPr lang="en-US" alt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（招生學校自訂項目）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由招生學校自行訂定採計項目及積分採計方式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由招生學校自行訂定採計項目及積分採計方式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xmlns="" val="10006"/>
                  </a:ext>
                </a:extLst>
              </a:tr>
              <a:tr h="440333">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總積分合計上限</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gridSpan="2">
                  <a:txBody>
                    <a:bodyPr/>
                    <a:lstStyle/>
                    <a:p>
                      <a:pPr algn="ctr">
                        <a:lnSpc>
                          <a:spcPct val="100000"/>
                        </a:lnSpc>
                        <a:spcAft>
                          <a:spcPts val="0"/>
                        </a:spcAft>
                      </a:pPr>
                      <a:r>
                        <a:rPr lang="en-US"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48</a:t>
                      </a:r>
                      <a:r>
                        <a:rPr lang="zh-TW" alt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hMerge="1">
                  <a:txBody>
                    <a:bodyPr/>
                    <a:lstStyle/>
                    <a:p>
                      <a:pPr algn="ct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101</a:t>
                      </a: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50</a:t>
                      </a: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分（未含加權）</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1739172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904B5586-0253-4402-9898-E29FF4AD6DF5}"/>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xmlns="" id="{CB87B28D-5688-42AC-BC06-3A3A81C08B9C}"/>
              </a:ext>
            </a:extLst>
          </p:cNvPr>
          <p:cNvPicPr>
            <a:picLocks noGrp="1" noChangeAspect="1"/>
          </p:cNvPicPr>
          <p:nvPr>
            <p:ph idx="1"/>
          </p:nvPr>
        </p:nvPicPr>
        <p:blipFill rotWithShape="1">
          <a:blip r:embed="rId3"/>
          <a:srcRect l="12413" t="14951" r="32996" b="7090"/>
          <a:stretch/>
        </p:blipFill>
        <p:spPr>
          <a:xfrm>
            <a:off x="1592117" y="44624"/>
            <a:ext cx="8392315" cy="6741368"/>
          </a:xfrm>
          <a:prstGeom prst="rect">
            <a:avLst/>
          </a:prstGeom>
        </p:spPr>
      </p:pic>
      <p:sp>
        <p:nvSpPr>
          <p:cNvPr id="4" name="投影片編號版面配置區 3">
            <a:extLst>
              <a:ext uri="{FF2B5EF4-FFF2-40B4-BE49-F238E27FC236}">
                <a16:creationId xmlns:a16="http://schemas.microsoft.com/office/drawing/2014/main" xmlns="" id="{CB56424E-DC95-4F11-8ECF-8D0788A18032}"/>
              </a:ext>
            </a:extLst>
          </p:cNvPr>
          <p:cNvSpPr>
            <a:spLocks noGrp="1"/>
          </p:cNvSpPr>
          <p:nvPr>
            <p:ph type="sldNum" sz="quarter" idx="12"/>
          </p:nvPr>
        </p:nvSpPr>
        <p:spPr/>
        <p:txBody>
          <a:bodyPr/>
          <a:lstStyle/>
          <a:p>
            <a:pPr>
              <a:defRPr/>
            </a:pPr>
            <a:endParaRPr lang="zh-TW" altLang="en-US"/>
          </a:p>
        </p:txBody>
      </p:sp>
    </p:spTree>
    <p:custDataLst>
      <p:tags r:id="rId1"/>
    </p:custDataLst>
    <p:extLst>
      <p:ext uri="{BB962C8B-B14F-4D97-AF65-F5344CB8AC3E}">
        <p14:creationId xmlns:p14="http://schemas.microsoft.com/office/powerpoint/2010/main" val="177444447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1415480" y="2420892"/>
            <a:ext cx="8856984" cy="1500187"/>
          </a:xfrm>
        </p:spPr>
        <p:txBody>
          <a:bodyPr anchor="b"/>
          <a:lstStyle/>
          <a:p>
            <a:pPr marL="0" indent="0" algn="ctr">
              <a:buNone/>
              <a:defRPr/>
            </a:pPr>
            <a:r>
              <a:rPr lang="zh-TW" altLang="en-US" sz="6000" dirty="0">
                <a:solidFill>
                  <a:srgbClr val="0000FF"/>
                </a:solidFill>
                <a:effectLst>
                  <a:outerShdw blurRad="38100" dist="38100" dir="2700000" algn="tl">
                    <a:srgbClr val="C0C0C0"/>
                  </a:outerShdw>
                </a:effectLst>
                <a:latin typeface="標楷體" pitchFamily="65" charset="-120"/>
                <a:ea typeface="標楷體" pitchFamily="65" charset="-120"/>
              </a:rPr>
              <a:t>八、適性入學宣導網說明</a:t>
            </a:r>
            <a:endParaRPr lang="en-US" altLang="zh-TW" sz="6000"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514465B3-E047-471A-8DAB-E1EFF75F2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1412776"/>
            <a:ext cx="3888432" cy="3888432"/>
          </a:xfrm>
          <a:prstGeom prst="rect">
            <a:avLst/>
          </a:prstGeom>
        </p:spPr>
      </p:pic>
      <p:sp>
        <p:nvSpPr>
          <p:cNvPr id="5" name="文字方塊 4">
            <a:extLst>
              <a:ext uri="{FF2B5EF4-FFF2-40B4-BE49-F238E27FC236}">
                <a16:creationId xmlns:a16="http://schemas.microsoft.com/office/drawing/2014/main" xmlns="" id="{B0F7E10B-D0B0-4612-ACFE-AA18A66F66E3}"/>
              </a:ext>
            </a:extLst>
          </p:cNvPr>
          <p:cNvSpPr txBox="1"/>
          <p:nvPr/>
        </p:nvSpPr>
        <p:spPr>
          <a:xfrm>
            <a:off x="1559496" y="5589242"/>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教育部適性入學網站</a:t>
            </a:r>
          </a:p>
        </p:txBody>
      </p:sp>
      <p:sp>
        <p:nvSpPr>
          <p:cNvPr id="6" name="文字方塊 5">
            <a:extLst>
              <a:ext uri="{FF2B5EF4-FFF2-40B4-BE49-F238E27FC236}">
                <a16:creationId xmlns:a16="http://schemas.microsoft.com/office/drawing/2014/main" xmlns="" id="{CE4610EC-8EB4-4BBF-B585-F91F0D96F4E9}"/>
              </a:ext>
            </a:extLst>
          </p:cNvPr>
          <p:cNvSpPr txBox="1"/>
          <p:nvPr/>
        </p:nvSpPr>
        <p:spPr>
          <a:xfrm>
            <a:off x="7176120" y="5563724"/>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桃園市適性入學網站</a:t>
            </a:r>
          </a:p>
        </p:txBody>
      </p:sp>
      <p:pic>
        <p:nvPicPr>
          <p:cNvPr id="8" name="圖片 7">
            <a:extLst>
              <a:ext uri="{FF2B5EF4-FFF2-40B4-BE49-F238E27FC236}">
                <a16:creationId xmlns:a16="http://schemas.microsoft.com/office/drawing/2014/main" xmlns="" id="{A13429C6-6E75-4D0F-BE28-1F48CC41C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080" y="1376772"/>
            <a:ext cx="3960440" cy="3960440"/>
          </a:xfrm>
          <a:prstGeom prst="rect">
            <a:avLst/>
          </a:prstGeom>
        </p:spPr>
      </p:pic>
      <p:sp>
        <p:nvSpPr>
          <p:cNvPr id="7" name="矩形 6">
            <a:extLst>
              <a:ext uri="{FF2B5EF4-FFF2-40B4-BE49-F238E27FC236}">
                <a16:creationId xmlns:a16="http://schemas.microsoft.com/office/drawing/2014/main" xmlns="" id="{64060D2F-3E74-4064-A7AC-903EE329143C}"/>
              </a:ext>
            </a:extLst>
          </p:cNvPr>
          <p:cNvSpPr>
            <a:spLocks noChangeArrowheads="1"/>
          </p:cNvSpPr>
          <p:nvPr/>
        </p:nvSpPr>
        <p:spPr bwMode="auto">
          <a:xfrm>
            <a:off x="2999656" y="82554"/>
            <a:ext cx="3960440"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spTree>
    <p:extLst>
      <p:ext uri="{BB962C8B-B14F-4D97-AF65-F5344CB8AC3E}">
        <p14:creationId xmlns:p14="http://schemas.microsoft.com/office/powerpoint/2010/main" val="78940696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xmlns="" id="{E1E3FCE0-177F-47E1-9774-7CE5AF6E7FFB}"/>
              </a:ext>
            </a:extLst>
          </p:cNvPr>
          <p:cNvPicPr>
            <a:picLocks noChangeAspect="1"/>
          </p:cNvPicPr>
          <p:nvPr/>
        </p:nvPicPr>
        <p:blipFill>
          <a:blip r:embed="rId2"/>
          <a:stretch>
            <a:fillRect/>
          </a:stretch>
        </p:blipFill>
        <p:spPr>
          <a:xfrm>
            <a:off x="0" y="764708"/>
            <a:ext cx="12192000" cy="5730109"/>
          </a:xfrm>
          <a:prstGeom prst="rect">
            <a:avLst/>
          </a:prstGeom>
        </p:spPr>
      </p:pic>
    </p:spTree>
  </p:cSld>
  <p:clrMapOvr>
    <a:masterClrMapping/>
  </p:clrMapOvr>
  <p:transition spd="med">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xmlns="" id="{D2C180EE-2F24-48EE-A7C4-87C32F02FE68}"/>
              </a:ext>
            </a:extLst>
          </p:cNvPr>
          <p:cNvPicPr>
            <a:picLocks noChangeAspect="1"/>
          </p:cNvPicPr>
          <p:nvPr/>
        </p:nvPicPr>
        <p:blipFill>
          <a:blip r:embed="rId2"/>
          <a:stretch>
            <a:fillRect/>
          </a:stretch>
        </p:blipFill>
        <p:spPr>
          <a:xfrm>
            <a:off x="555102" y="-10296"/>
            <a:ext cx="11081801" cy="6858000"/>
          </a:xfrm>
          <a:prstGeom prst="rect">
            <a:avLst/>
          </a:prstGeom>
        </p:spPr>
      </p:pic>
    </p:spTree>
  </p:cSld>
  <p:clrMapOvr>
    <a:masterClrMapping/>
  </p:clrMapOvr>
  <p:transition spd="med">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endParaRPr lang="zh-TW" altLang="en-US"/>
          </a:p>
        </p:txBody>
      </p:sp>
      <p:pic>
        <p:nvPicPr>
          <p:cNvPr id="1026" name="Picture 2"/>
          <p:cNvPicPr>
            <a:picLocks noChangeAspect="1" noChangeArrowheads="1"/>
          </p:cNvPicPr>
          <p:nvPr/>
        </p:nvPicPr>
        <p:blipFill>
          <a:blip r:embed="rId2"/>
          <a:srcRect l="2379" t="19531" r="19107" b="6250"/>
          <a:stretch>
            <a:fillRect/>
          </a:stretch>
        </p:blipFill>
        <p:spPr bwMode="auto">
          <a:xfrm>
            <a:off x="120588" y="500042"/>
            <a:ext cx="11619017" cy="6175114"/>
          </a:xfrm>
          <a:prstGeom prst="rect">
            <a:avLst/>
          </a:prstGeom>
          <a:noFill/>
          <a:ln w="9525">
            <a:noFill/>
            <a:miter lim="800000"/>
            <a:headEnd/>
            <a:tailEnd/>
          </a:ln>
          <a:effectLst/>
        </p:spPr>
      </p:pic>
      <p:sp>
        <p:nvSpPr>
          <p:cNvPr id="4" name="圓角矩形 3"/>
          <p:cNvSpPr/>
          <p:nvPr/>
        </p:nvSpPr>
        <p:spPr bwMode="auto">
          <a:xfrm>
            <a:off x="10810910" y="571480"/>
            <a:ext cx="928695" cy="500066"/>
          </a:xfrm>
          <a:prstGeom prst="roundRect">
            <a:avLst/>
          </a:prstGeom>
          <a:noFill/>
          <a:ln w="762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smtClean="0">
              <a:ln>
                <a:noFill/>
              </a:ln>
              <a:solidFill>
                <a:schemeClr val="tx1"/>
              </a:solidFill>
              <a:effectLst/>
              <a:latin typeface="Calibri" pitchFamily="34" charset="0"/>
              <a:ea typeface="新細明體" pitchFamily="18" charset="-120"/>
            </a:endParaRPr>
          </a:p>
        </p:txBody>
      </p:sp>
      <p:sp>
        <p:nvSpPr>
          <p:cNvPr id="5" name="圓角矩形 4"/>
          <p:cNvSpPr/>
          <p:nvPr/>
        </p:nvSpPr>
        <p:spPr bwMode="auto">
          <a:xfrm>
            <a:off x="1023901" y="2428868"/>
            <a:ext cx="1071571" cy="500066"/>
          </a:xfrm>
          <a:prstGeom prst="roundRect">
            <a:avLst/>
          </a:prstGeom>
          <a:noFill/>
          <a:ln w="762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smtClean="0">
              <a:ln>
                <a:noFill/>
              </a:ln>
              <a:solidFill>
                <a:schemeClr val="tx1"/>
              </a:solidFill>
              <a:effectLst/>
              <a:latin typeface="Calibri" pitchFamily="34" charset="0"/>
              <a:ea typeface="新細明體" pitchFamily="18" charset="-12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矩形 6">
            <a:extLst>
              <a:ext uri="{FF2B5EF4-FFF2-40B4-BE49-F238E27FC236}">
                <a16:creationId xmlns:a16="http://schemas.microsoft.com/office/drawing/2014/main" xmlns="" id="{6EF926B9-8FE2-4A76-9CB3-AE34EE0346AB}"/>
              </a:ext>
            </a:extLst>
          </p:cNvPr>
          <p:cNvSpPr>
            <a:spLocks noChangeArrowheads="1"/>
          </p:cNvSpPr>
          <p:nvPr/>
        </p:nvSpPr>
        <p:spPr bwMode="auto">
          <a:xfrm>
            <a:off x="3071664" y="21764"/>
            <a:ext cx="4032448"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grpSp>
        <p:nvGrpSpPr>
          <p:cNvPr id="2" name="Group 15">
            <a:extLst>
              <a:ext uri="{FF2B5EF4-FFF2-40B4-BE49-F238E27FC236}">
                <a16:creationId xmlns:a16="http://schemas.microsoft.com/office/drawing/2014/main" xmlns="" id="{39199872-ECDB-4A94-B030-DB8A47922AD2}"/>
              </a:ext>
            </a:extLst>
          </p:cNvPr>
          <p:cNvGrpSpPr>
            <a:grpSpLocks/>
          </p:cNvGrpSpPr>
          <p:nvPr/>
        </p:nvGrpSpPr>
        <p:grpSpPr bwMode="auto">
          <a:xfrm>
            <a:off x="1524000" y="785049"/>
            <a:ext cx="8726488" cy="771747"/>
            <a:chOff x="720" y="-712"/>
            <a:chExt cx="2256" cy="4457"/>
          </a:xfrm>
        </p:grpSpPr>
        <p:sp>
          <p:nvSpPr>
            <p:cNvPr id="104455" name="AutoShape 16">
              <a:extLst>
                <a:ext uri="{FF2B5EF4-FFF2-40B4-BE49-F238E27FC236}">
                  <a16:creationId xmlns:a16="http://schemas.microsoft.com/office/drawing/2014/main" xmlns="" id="{574F9F27-FD01-4675-BCBA-E91B8ECAD2BD}"/>
                </a:ext>
              </a:extLst>
            </p:cNvPr>
            <p:cNvSpPr>
              <a:spLocks noChangeArrowheads="1"/>
            </p:cNvSpPr>
            <p:nvPr/>
          </p:nvSpPr>
          <p:spPr bwMode="gray">
            <a:xfrm>
              <a:off x="720" y="-712"/>
              <a:ext cx="2256" cy="4457"/>
            </a:xfrm>
            <a:prstGeom prst="roundRect">
              <a:avLst>
                <a:gd name="adj" fmla="val 17509"/>
              </a:avLst>
            </a:prstGeom>
            <a:gradFill rotWithShape="1">
              <a:gsLst>
                <a:gs pos="0">
                  <a:srgbClr val="FFCC99"/>
                </a:gs>
                <a:gs pos="100000">
                  <a:srgbClr val="FF99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sp>
          <p:nvSpPr>
            <p:cNvPr id="104456" name="AutoShape 17">
              <a:extLst>
                <a:ext uri="{FF2B5EF4-FFF2-40B4-BE49-F238E27FC236}">
                  <a16:creationId xmlns:a16="http://schemas.microsoft.com/office/drawing/2014/main" xmlns="" id="{C182142D-1B8A-4837-B521-EE2627EF220A}"/>
                </a:ext>
              </a:extLst>
            </p:cNvPr>
            <p:cNvSpPr>
              <a:spLocks noChangeArrowheads="1"/>
            </p:cNvSpPr>
            <p:nvPr/>
          </p:nvSpPr>
          <p:spPr bwMode="gray">
            <a:xfrm>
              <a:off x="767" y="-334"/>
              <a:ext cx="2188" cy="3700"/>
            </a:xfrm>
            <a:prstGeom prst="roundRect">
              <a:avLst>
                <a:gd name="adj" fmla="val 16667"/>
              </a:avLst>
            </a:prstGeom>
            <a:gradFill rotWithShape="1">
              <a:gsLst>
                <a:gs pos="0">
                  <a:srgbClr val="FFFFFF"/>
                </a:gs>
                <a:gs pos="100000">
                  <a:srgbClr val="FFF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400" b="1" dirty="0">
                  <a:solidFill>
                    <a:srgbClr val="000000"/>
                  </a:solidFill>
                  <a:latin typeface="Cataneo BT" pitchFamily="66" charset="0"/>
                  <a:ea typeface="標楷體" panose="03000509000000000000" pitchFamily="65" charset="-120"/>
                </a:rPr>
                <a:t>桃園市政府教育局十二年國教資訊網 </a:t>
              </a:r>
              <a:r>
                <a:rPr lang="en-US" altLang="zh-TW" sz="2400" dirty="0">
                  <a:solidFill>
                    <a:srgbClr val="000000"/>
                  </a:solidFill>
                  <a:latin typeface="Cataneo BT" pitchFamily="66" charset="0"/>
                  <a:ea typeface="標楷體" panose="03000509000000000000" pitchFamily="65" charset="-120"/>
                </a:rPr>
                <a:t>http://12basic.tyc.edu.tw/</a:t>
              </a:r>
              <a:endParaRPr lang="zh-TW" altLang="en-US" sz="2400" dirty="0">
                <a:solidFill>
                  <a:srgbClr val="000000"/>
                </a:solidFill>
                <a:latin typeface="Cataneo BT" pitchFamily="66" charset="0"/>
                <a:ea typeface="標楷體" panose="03000509000000000000" pitchFamily="65" charset="-120"/>
              </a:endParaRPr>
            </a:p>
          </p:txBody>
        </p:sp>
        <p:sp>
          <p:nvSpPr>
            <p:cNvPr id="104457" name="AutoShape 19">
              <a:extLst>
                <a:ext uri="{FF2B5EF4-FFF2-40B4-BE49-F238E27FC236}">
                  <a16:creationId xmlns:a16="http://schemas.microsoft.com/office/drawing/2014/main" xmlns="" id="{C9842ACC-358E-467C-A0F1-7A34AA9C7FFE}"/>
                </a:ext>
              </a:extLst>
            </p:cNvPr>
            <p:cNvSpPr>
              <a:spLocks noChangeArrowheads="1"/>
            </p:cNvSpPr>
            <p:nvPr/>
          </p:nvSpPr>
          <p:spPr bwMode="gray">
            <a:xfrm>
              <a:off x="773" y="393"/>
              <a:ext cx="2158" cy="631"/>
            </a:xfrm>
            <a:prstGeom prst="roundRect">
              <a:avLst>
                <a:gd name="adj" fmla="val 50000"/>
              </a:avLst>
            </a:prstGeom>
            <a:gradFill rotWithShape="1">
              <a:gsLst>
                <a:gs pos="0">
                  <a:srgbClr val="D5F1FB"/>
                </a:gs>
                <a:gs pos="100000">
                  <a:srgbClr val="80D4F2">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grpSp>
      <p:pic>
        <p:nvPicPr>
          <p:cNvPr id="104452" name="圖片 1">
            <a:extLst>
              <a:ext uri="{FF2B5EF4-FFF2-40B4-BE49-F238E27FC236}">
                <a16:creationId xmlns:a16="http://schemas.microsoft.com/office/drawing/2014/main" xmlns="" id="{50A9DA1A-D8BF-4AA7-948B-72E5777CB3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83563" y="5105400"/>
            <a:ext cx="13208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圖片 2">
            <a:extLst>
              <a:ext uri="{FF2B5EF4-FFF2-40B4-BE49-F238E27FC236}">
                <a16:creationId xmlns:a16="http://schemas.microsoft.com/office/drawing/2014/main" xmlns="" id="{ECEF0A6C-FCB0-480B-B27A-2E607CEC36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62264" y="5157793"/>
            <a:ext cx="1289051"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a:extLst>
              <a:ext uri="{FF2B5EF4-FFF2-40B4-BE49-F238E27FC236}">
                <a16:creationId xmlns:a16="http://schemas.microsoft.com/office/drawing/2014/main" xmlns="" id="{67452DF9-F83A-457E-9549-29CFC089F1A8}"/>
              </a:ext>
            </a:extLst>
          </p:cNvPr>
          <p:cNvPicPr>
            <a:picLocks noChangeAspect="1"/>
          </p:cNvPicPr>
          <p:nvPr/>
        </p:nvPicPr>
        <p:blipFill>
          <a:blip r:embed="rId8"/>
          <a:stretch>
            <a:fillRect/>
          </a:stretch>
        </p:blipFill>
        <p:spPr>
          <a:xfrm>
            <a:off x="1202301" y="691992"/>
            <a:ext cx="9478699" cy="616600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idx="4294967295"/>
          </p:nvPr>
        </p:nvSpPr>
        <p:spPr>
          <a:xfrm>
            <a:off x="2783632" y="252865"/>
            <a:ext cx="7543800" cy="1143000"/>
          </a:xfrm>
        </p:spPr>
        <p:txBody>
          <a:bodyPr anchor="b">
            <a:normAutofit fontScale="90000"/>
          </a:bodyPr>
          <a:lstStyle/>
          <a:p>
            <a:pPr>
              <a:defRPr/>
            </a:pPr>
            <a:r>
              <a:rPr lang="zh-TW" altLang="en-US" b="1" dirty="0">
                <a:solidFill>
                  <a:srgbClr val="244583"/>
                </a:solidFill>
                <a:latin typeface="標楷體" pitchFamily="65" charset="-120"/>
                <a:ea typeface="標楷體" pitchFamily="65" charset="-120"/>
              </a:rPr>
              <a:t>進路分析</a:t>
            </a:r>
            <a:r>
              <a:rPr lang="zh-TW" altLang="en-US" sz="7500" b="1" dirty="0">
                <a:solidFill>
                  <a:srgbClr val="244583"/>
                </a:solidFill>
                <a:latin typeface="標楷體" pitchFamily="65" charset="-120"/>
                <a:ea typeface="標楷體" pitchFamily="65" charset="-120"/>
              </a:rPr>
              <a:t>大</a:t>
            </a:r>
            <a:r>
              <a:rPr lang="zh-TW" altLang="en-US" b="1" dirty="0">
                <a:solidFill>
                  <a:srgbClr val="244583"/>
                </a:solidFill>
                <a:latin typeface="標楷體" pitchFamily="65" charset="-120"/>
                <a:ea typeface="標楷體" pitchFamily="65" charset="-120"/>
              </a:rPr>
              <a:t>不同</a:t>
            </a:r>
          </a:p>
        </p:txBody>
      </p:sp>
      <p:sp>
        <p:nvSpPr>
          <p:cNvPr id="5" name="文字版面配置區 4"/>
          <p:cNvSpPr>
            <a:spLocks noGrp="1" noChangeArrowheads="1"/>
          </p:cNvSpPr>
          <p:nvPr>
            <p:ph type="body" idx="4294967295"/>
          </p:nvPr>
        </p:nvSpPr>
        <p:spPr>
          <a:xfrm>
            <a:off x="1524000" y="1557338"/>
            <a:ext cx="3657600" cy="658812"/>
          </a:xfrm>
          <a:prstGeom prst="roundRect">
            <a:avLst>
              <a:gd name="adj" fmla="val 16667"/>
            </a:avLst>
          </a:prstGeom>
          <a:solidFill>
            <a:srgbClr val="FFC000"/>
          </a:solidFill>
        </p:spPr>
        <p:txBody>
          <a:bodyPr anchor="ctr"/>
          <a:lstStyle/>
          <a:p>
            <a:pPr marL="0" indent="0" algn="ctr">
              <a:spcBef>
                <a:spcPts val="575"/>
              </a:spcBef>
              <a:buNone/>
            </a:pPr>
            <a:r>
              <a:rPr lang="zh-TW" altLang="en-US" sz="2800" b="1">
                <a:solidFill>
                  <a:srgbClr val="3668C4"/>
                </a:solidFill>
                <a:latin typeface="標楷體" pitchFamily="65" charset="-120"/>
                <a:ea typeface="標楷體" pitchFamily="65" charset="-120"/>
              </a:rPr>
              <a:t>過去我們的進路分析</a:t>
            </a:r>
          </a:p>
        </p:txBody>
      </p:sp>
      <p:sp>
        <p:nvSpPr>
          <p:cNvPr id="6" name="文字版面配置區 5"/>
          <p:cNvSpPr>
            <a:spLocks noGrp="1" noChangeArrowheads="1"/>
          </p:cNvSpPr>
          <p:nvPr>
            <p:ph type="body" sz="half" idx="4294967295"/>
          </p:nvPr>
        </p:nvSpPr>
        <p:spPr>
          <a:xfrm>
            <a:off x="6707190" y="1557338"/>
            <a:ext cx="3960812" cy="658812"/>
          </a:xfrm>
          <a:prstGeom prst="roundRect">
            <a:avLst>
              <a:gd name="adj" fmla="val 16667"/>
            </a:avLst>
          </a:prstGeom>
          <a:solidFill>
            <a:srgbClr val="FFC000"/>
          </a:solidFill>
        </p:spPr>
        <p:txBody>
          <a:bodyPr anchor="ctr"/>
          <a:lstStyle/>
          <a:p>
            <a:pPr marL="0" indent="0" algn="ctr">
              <a:spcBef>
                <a:spcPts val="575"/>
              </a:spcBef>
              <a:buNone/>
            </a:pPr>
            <a:r>
              <a:rPr lang="en-US" altLang="zh-TW" sz="2800" b="1">
                <a:solidFill>
                  <a:srgbClr val="3668C4"/>
                </a:solidFill>
                <a:latin typeface="標楷體" pitchFamily="65" charset="-120"/>
                <a:ea typeface="標楷體" pitchFamily="65" charset="-120"/>
              </a:rPr>
              <a:t>12</a:t>
            </a:r>
            <a:r>
              <a:rPr lang="zh-TW" altLang="en-US" sz="2800" b="1">
                <a:solidFill>
                  <a:srgbClr val="3668C4"/>
                </a:solidFill>
                <a:latin typeface="標楷體" pitchFamily="65" charset="-120"/>
                <a:ea typeface="標楷體" pitchFamily="65" charset="-120"/>
              </a:rPr>
              <a:t>年國教後的</a:t>
            </a:r>
            <a:r>
              <a:rPr lang="zh-TW" altLang="en-US" sz="2800" b="1">
                <a:latin typeface="標楷體" pitchFamily="65" charset="-120"/>
                <a:ea typeface="標楷體" pitchFamily="65" charset="-120"/>
              </a:rPr>
              <a:t>進路分析</a:t>
            </a:r>
          </a:p>
        </p:txBody>
      </p:sp>
      <p:sp>
        <p:nvSpPr>
          <p:cNvPr id="14339" name="內容版面配置區 2"/>
          <p:cNvSpPr>
            <a:spLocks noGrp="1"/>
          </p:cNvSpPr>
          <p:nvPr>
            <p:ph sz="half" idx="4294967295"/>
          </p:nvPr>
        </p:nvSpPr>
        <p:spPr>
          <a:xfrm>
            <a:off x="1524003" y="2228855"/>
            <a:ext cx="4030663" cy="2595563"/>
          </a:xfrm>
        </p:spPr>
        <p:txBody>
          <a:bodyPr>
            <a:normAutofit lnSpcReduction="10000"/>
          </a:bodyPr>
          <a:lstStyle/>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國中的生活就是</a:t>
            </a:r>
            <a:r>
              <a:rPr lang="zh-TW" altLang="en-US" sz="2400" b="1">
                <a:solidFill>
                  <a:srgbClr val="FF0000"/>
                </a:solidFill>
                <a:latin typeface="標楷體" pitchFamily="65" charset="-120"/>
                <a:ea typeface="標楷體" pitchFamily="65" charset="-120"/>
              </a:rPr>
              <a:t>不斷念書</a:t>
            </a:r>
            <a:r>
              <a:rPr lang="zh-TW" altLang="en-US" sz="2400">
                <a:latin typeface="標楷體" pitchFamily="65" charset="-120"/>
                <a:ea typeface="標楷體" pitchFamily="65" charset="-120"/>
              </a:rPr>
              <a:t>，考上理想的高中。</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五專、高職、軍校都是</a:t>
            </a:r>
            <a:r>
              <a:rPr lang="zh-TW" altLang="en-US" sz="2400" b="1">
                <a:solidFill>
                  <a:srgbClr val="FF0000"/>
                </a:solidFill>
                <a:latin typeface="標楷體" pitchFamily="65" charset="-120"/>
                <a:ea typeface="標楷體" pitchFamily="65" charset="-120"/>
              </a:rPr>
              <a:t>不會念書</a:t>
            </a:r>
            <a:r>
              <a:rPr lang="zh-TW" altLang="en-US" sz="2400">
                <a:latin typeface="標楷體" pitchFamily="65" charset="-120"/>
                <a:ea typeface="標楷體" pitchFamily="65" charset="-120"/>
              </a:rPr>
              <a:t>的人去讀的。</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志願序就是按照</a:t>
            </a:r>
            <a:r>
              <a:rPr lang="zh-TW" altLang="en-US" sz="2400" b="1">
                <a:solidFill>
                  <a:srgbClr val="FF0000"/>
                </a:solidFill>
                <a:latin typeface="標楷體" pitchFamily="65" charset="-120"/>
                <a:ea typeface="標楷體" pitchFamily="65" charset="-120"/>
              </a:rPr>
              <a:t>學校排名</a:t>
            </a:r>
            <a:r>
              <a:rPr lang="zh-TW" altLang="en-US" sz="2400">
                <a:latin typeface="標楷體" pitchFamily="65" charset="-120"/>
                <a:ea typeface="標楷體" pitchFamily="65" charset="-120"/>
              </a:rPr>
              <a:t>來填寫。</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作成績的</a:t>
            </a:r>
            <a:r>
              <a:rPr lang="zh-TW" altLang="en-US" sz="2400" b="1">
                <a:solidFill>
                  <a:srgbClr val="FF0000"/>
                </a:solidFill>
                <a:latin typeface="標楷體" pitchFamily="65" charset="-120"/>
                <a:ea typeface="標楷體" pitchFamily="65" charset="-120"/>
              </a:rPr>
              <a:t>落點分析</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endParaRPr lang="en-US" altLang="zh-TW" sz="2400">
              <a:latin typeface="標楷體" pitchFamily="65" charset="-120"/>
              <a:ea typeface="標楷體" pitchFamily="65" charset="-120"/>
            </a:endParaRPr>
          </a:p>
        </p:txBody>
      </p:sp>
      <p:sp>
        <p:nvSpPr>
          <p:cNvPr id="14340" name="內容版面配置區 6"/>
          <p:cNvSpPr>
            <a:spLocks noGrp="1"/>
          </p:cNvSpPr>
          <p:nvPr>
            <p:ph sz="half" idx="4294967295"/>
          </p:nvPr>
        </p:nvSpPr>
        <p:spPr>
          <a:xfrm>
            <a:off x="5895978" y="2276475"/>
            <a:ext cx="4772025" cy="3024188"/>
          </a:xfrm>
        </p:spPr>
        <p:txBody>
          <a:bodyPr/>
          <a:lstStyle/>
          <a:p>
            <a:pPr marL="273050" indent="-273050">
              <a:spcBef>
                <a:spcPts val="575"/>
              </a:spcBef>
              <a:buFont typeface="Wingdings 2" pitchFamily="18" charset="2"/>
              <a:buChar char=""/>
            </a:pPr>
            <a:r>
              <a:rPr lang="zh-TW" altLang="en-US" sz="2400">
                <a:latin typeface="標楷體" pitchFamily="65" charset="-120"/>
                <a:ea typeface="標楷體" pitchFamily="65" charset="-120"/>
              </a:rPr>
              <a:t>生涯不只升學而是生活整體樣貌的規劃，也包含了</a:t>
            </a:r>
            <a:r>
              <a:rPr lang="zh-TW" altLang="en-US" sz="2400" b="1">
                <a:solidFill>
                  <a:srgbClr val="FF0000"/>
                </a:solidFill>
                <a:latin typeface="標楷體" pitchFamily="65" charset="-120"/>
                <a:ea typeface="標楷體" pitchFamily="65" charset="-120"/>
              </a:rPr>
              <a:t>自我認識</a:t>
            </a:r>
            <a:r>
              <a:rPr lang="zh-TW" altLang="en-US" sz="2400">
                <a:latin typeface="標楷體" pitchFamily="65" charset="-120"/>
                <a:ea typeface="標楷體" pitchFamily="65" charset="-120"/>
              </a:rPr>
              <a:t>及</a:t>
            </a:r>
            <a:r>
              <a:rPr lang="en-US" altLang="zh-TW" sz="2400">
                <a:latin typeface="標楷體" pitchFamily="65" charset="-120"/>
                <a:ea typeface="標楷體" pitchFamily="65" charset="-120"/>
              </a:rPr>
              <a:t>『</a:t>
            </a:r>
            <a:r>
              <a:rPr lang="zh-TW" altLang="en-US" sz="2400" b="1">
                <a:solidFill>
                  <a:srgbClr val="FF0000"/>
                </a:solidFill>
                <a:latin typeface="標楷體" pitchFamily="65" charset="-120"/>
                <a:ea typeface="標楷體" pitchFamily="65" charset="-120"/>
              </a:rPr>
              <a:t>想過怎麼樣的生活</a:t>
            </a:r>
            <a:r>
              <a:rPr lang="en-US" altLang="zh-TW" sz="2400">
                <a:latin typeface="標楷體" pitchFamily="65" charset="-120"/>
                <a:ea typeface="標楷體" pitchFamily="65" charset="-120"/>
              </a:rPr>
              <a:t>』</a:t>
            </a:r>
          </a:p>
          <a:p>
            <a:pPr marL="273050" indent="-273050">
              <a:spcBef>
                <a:spcPts val="575"/>
              </a:spcBef>
              <a:buFont typeface="Wingdings 2" pitchFamily="18" charset="2"/>
              <a:buChar char=""/>
            </a:pPr>
            <a:r>
              <a:rPr lang="zh-TW" altLang="en-US" sz="2400">
                <a:latin typeface="標楷體" pitchFamily="65" charset="-120"/>
                <a:ea typeface="標楷體" pitchFamily="65" charset="-120"/>
              </a:rPr>
              <a:t>不再是分數分流，而是</a:t>
            </a:r>
            <a:r>
              <a:rPr lang="zh-TW" altLang="en-US" sz="2400" b="1">
                <a:solidFill>
                  <a:srgbClr val="FF0000"/>
                </a:solidFill>
                <a:latin typeface="標楷體" pitchFamily="65" charset="-120"/>
                <a:ea typeface="標楷體" pitchFamily="65" charset="-120"/>
              </a:rPr>
              <a:t>自主分流</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志願只有「</a:t>
            </a:r>
            <a:r>
              <a:rPr lang="zh-TW" altLang="en-US" sz="2400" b="1">
                <a:solidFill>
                  <a:srgbClr val="FF0000"/>
                </a:solidFill>
                <a:latin typeface="標楷體" pitchFamily="65" charset="-120"/>
                <a:ea typeface="標楷體" pitchFamily="65" charset="-120"/>
              </a:rPr>
              <a:t>最適合</a:t>
            </a:r>
            <a:r>
              <a:rPr lang="zh-TW" altLang="en-US" sz="2400">
                <a:latin typeface="標楷體" pitchFamily="65" charset="-120"/>
                <a:ea typeface="標楷體" pitchFamily="65" charset="-120"/>
              </a:rPr>
              <a:t>」，沒有「最好」。</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從被動落點分析，到</a:t>
            </a:r>
            <a:r>
              <a:rPr lang="zh-TW" altLang="en-US" sz="2400" b="1">
                <a:solidFill>
                  <a:srgbClr val="FF0000"/>
                </a:solidFill>
                <a:latin typeface="標楷體" pitchFamily="65" charset="-120"/>
                <a:ea typeface="標楷體" pitchFamily="65" charset="-120"/>
              </a:rPr>
              <a:t>主動選擇</a:t>
            </a:r>
            <a:r>
              <a:rPr lang="zh-TW" altLang="en-US" sz="2400">
                <a:latin typeface="標楷體" pitchFamily="65" charset="-120"/>
                <a:ea typeface="標楷體" pitchFamily="65" charset="-120"/>
              </a:rPr>
              <a:t>。</a:t>
            </a:r>
            <a:endParaRPr lang="zh-TW" altLang="en-US" sz="2400"/>
          </a:p>
        </p:txBody>
      </p:sp>
      <p:grpSp>
        <p:nvGrpSpPr>
          <p:cNvPr id="2" name="向上箭號圖說文字 6"/>
          <p:cNvGrpSpPr>
            <a:grpSpLocks/>
          </p:cNvGrpSpPr>
          <p:nvPr/>
        </p:nvGrpSpPr>
        <p:grpSpPr bwMode="auto">
          <a:xfrm>
            <a:off x="1524002" y="5065718"/>
            <a:ext cx="8718551" cy="1792287"/>
            <a:chOff x="61" y="3130"/>
            <a:chExt cx="5492" cy="1129"/>
          </a:xfrm>
        </p:grpSpPr>
        <p:pic>
          <p:nvPicPr>
            <p:cNvPr id="190472" name="向上箭號圖說文字 6"/>
            <p:cNvPicPr>
              <a:picLocks noChangeArrowheads="1"/>
            </p:cNvPicPr>
            <p:nvPr/>
          </p:nvPicPr>
          <p:blipFill>
            <a:blip r:embed="rId3"/>
            <a:srcRect/>
            <a:stretch>
              <a:fillRect/>
            </a:stretch>
          </p:blipFill>
          <p:spPr bwMode="auto">
            <a:xfrm>
              <a:off x="61" y="3130"/>
              <a:ext cx="5492" cy="1129"/>
            </a:xfrm>
            <a:prstGeom prst="rect">
              <a:avLst/>
            </a:prstGeom>
            <a:noFill/>
            <a:ln w="9525">
              <a:noFill/>
              <a:miter lim="800000"/>
              <a:headEnd/>
              <a:tailEnd/>
            </a:ln>
          </p:spPr>
        </p:pic>
        <p:sp>
          <p:nvSpPr>
            <p:cNvPr id="190473" name="Text Box 9"/>
            <p:cNvSpPr txBox="1">
              <a:spLocks noChangeArrowheads="1"/>
            </p:cNvSpPr>
            <p:nvPr/>
          </p:nvSpPr>
          <p:spPr bwMode="auto">
            <a:xfrm>
              <a:off x="158" y="3495"/>
              <a:ext cx="5262" cy="706"/>
            </a:xfrm>
            <a:prstGeom prst="rect">
              <a:avLst/>
            </a:prstGeom>
            <a:noFill/>
            <a:ln w="9525">
              <a:noFill/>
              <a:miter lim="800000"/>
              <a:headEnd/>
              <a:tailEnd/>
            </a:ln>
          </p:spPr>
          <p:txBody>
            <a:bodyPr anchor="ctr"/>
            <a:lstStyle/>
            <a:p>
              <a:pPr eaLnBrk="1" hangingPunct="1"/>
              <a:r>
                <a:rPr kumimoji="0" lang="zh-TW" altLang="en-US" sz="2400" b="1">
                  <a:solidFill>
                    <a:srgbClr val="FF0000"/>
                  </a:solidFill>
                  <a:latin typeface="標楷體" panose="03000509000000000000" pitchFamily="65" charset="-120"/>
                  <a:ea typeface="標楷體" panose="03000509000000000000" pitchFamily="65" charset="-120"/>
                </a:rPr>
                <a:t>適性輔導：</a:t>
              </a:r>
              <a:endParaRPr kumimoji="0" lang="en-US" altLang="zh-TW" sz="2400" b="1">
                <a:solidFill>
                  <a:srgbClr val="FF0000"/>
                </a:solidFill>
                <a:latin typeface="標楷體" panose="03000509000000000000" pitchFamily="65" charset="-120"/>
                <a:ea typeface="標楷體" panose="03000509000000000000" pitchFamily="65" charset="-120"/>
              </a:endParaRPr>
            </a:p>
            <a:p>
              <a:pPr eaLnBrk="1" hangingPunct="1"/>
              <a:r>
                <a:rPr kumimoji="0" lang="zh-TW" altLang="en-US" sz="2400" b="1">
                  <a:latin typeface="標楷體" panose="03000509000000000000" pitchFamily="65" charset="-120"/>
                  <a:ea typeface="標楷體" panose="03000509000000000000" pitchFamily="65" charset="-120"/>
                </a:rPr>
                <a:t>了解自己的</a:t>
              </a:r>
              <a:r>
                <a:rPr kumimoji="0" lang="zh-TW" altLang="en-US" sz="2400" b="1" u="sng">
                  <a:solidFill>
                    <a:srgbClr val="0070C0"/>
                  </a:solidFill>
                  <a:latin typeface="標楷體" panose="03000509000000000000" pitchFamily="65" charset="-120"/>
                  <a:ea typeface="標楷體" panose="03000509000000000000" pitchFamily="65" charset="-120"/>
                </a:rPr>
                <a:t>特質</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價值觀</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能力</a:t>
              </a:r>
              <a:r>
                <a:rPr kumimoji="0" lang="zh-TW" altLang="en-US" sz="2400" b="1">
                  <a:latin typeface="標楷體" panose="03000509000000000000" pitchFamily="65" charset="-120"/>
                  <a:ea typeface="標楷體" panose="03000509000000000000" pitchFamily="65" charset="-120"/>
                </a:rPr>
                <a:t>，經過</a:t>
              </a:r>
              <a:r>
                <a:rPr kumimoji="0" lang="zh-TW" altLang="en-US" sz="2400" b="1" u="sng">
                  <a:solidFill>
                    <a:srgbClr val="0070C0"/>
                  </a:solidFill>
                  <a:latin typeface="標楷體" panose="03000509000000000000" pitchFamily="65" charset="-120"/>
                  <a:ea typeface="標楷體" panose="03000509000000000000" pitchFamily="65" charset="-120"/>
                </a:rPr>
                <a:t>經驗探索</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資訊收集</a:t>
              </a:r>
              <a:r>
                <a:rPr kumimoji="0" lang="zh-TW" altLang="en-US" sz="2400" b="1">
                  <a:latin typeface="標楷體" panose="03000509000000000000" pitchFamily="65" charset="-120"/>
                  <a:ea typeface="標楷體" panose="03000509000000000000" pitchFamily="65" charset="-120"/>
                </a:rPr>
                <a:t>，做出適切的生涯決定。</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4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4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40">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340">
                                            <p:txEl>
                                              <p:pRg st="3" end="3"/>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標題 1"/>
          <p:cNvSpPr>
            <a:spLocks noGrp="1"/>
          </p:cNvSpPr>
          <p:nvPr>
            <p:ph type="title" idx="4294967295"/>
          </p:nvPr>
        </p:nvSpPr>
        <p:spPr>
          <a:xfrm>
            <a:off x="1524000" y="274638"/>
            <a:ext cx="8229600" cy="1143000"/>
          </a:xfrm>
        </p:spPr>
        <p:txBody>
          <a:bodyPr>
            <a:normAutofit/>
          </a:bodyPr>
          <a:lstStyle/>
          <a:p>
            <a:pPr eaLnBrk="1" hangingPunct="1">
              <a:defRPr/>
            </a:pPr>
            <a:r>
              <a:rPr lang="zh-TW" altLang="en-US" sz="4800" b="1" dirty="0">
                <a:solidFill>
                  <a:srgbClr val="0000FF"/>
                </a:solidFill>
                <a:effectLst>
                  <a:outerShdw blurRad="38100" dist="38100" dir="2700000" algn="tl">
                    <a:srgbClr val="C0C0C0"/>
                  </a:outerShdw>
                </a:effectLst>
                <a:latin typeface="標楷體" pitchFamily="65" charset="-120"/>
                <a:ea typeface="標楷體" pitchFamily="65" charset="-120"/>
              </a:rPr>
              <a:t>諮詢專線</a:t>
            </a:r>
          </a:p>
        </p:txBody>
      </p:sp>
      <p:sp>
        <p:nvSpPr>
          <p:cNvPr id="4" name="內容版面配置區 3"/>
          <p:cNvSpPr>
            <a:spLocks noGrp="1"/>
          </p:cNvSpPr>
          <p:nvPr>
            <p:ph idx="4294967295"/>
          </p:nvPr>
        </p:nvSpPr>
        <p:spPr>
          <a:xfrm>
            <a:off x="1954216" y="1760538"/>
            <a:ext cx="8713787" cy="3097212"/>
          </a:xfrm>
        </p:spPr>
        <p:txBody>
          <a:bodyPr>
            <a:normAutofit/>
          </a:bodyPr>
          <a:lstStyle/>
          <a:p>
            <a:pPr marL="514350" indent="-457200" eaLnBrk="1" hangingPunct="1">
              <a:lnSpc>
                <a:spcPct val="90000"/>
              </a:lnSpc>
              <a:buBlip>
                <a:blip r:embed="rId3"/>
              </a:buBlip>
              <a:defRPr/>
            </a:pPr>
            <a:r>
              <a:rPr lang="zh-TW" altLang="en-US" sz="3600" b="1" dirty="0">
                <a:solidFill>
                  <a:srgbClr val="FF0000"/>
                </a:solidFill>
                <a:effectLst>
                  <a:outerShdw blurRad="38100" dist="38100" dir="2700000" algn="tl">
                    <a:srgbClr val="C0C0C0"/>
                  </a:outerShdw>
                </a:effectLst>
                <a:latin typeface="標楷體" pitchFamily="65" charset="-120"/>
                <a:ea typeface="標楷體" pitchFamily="65" charset="-120"/>
              </a:rPr>
              <a:t>諮詢專線：</a:t>
            </a:r>
            <a:endParaRPr lang="en-US" altLang="zh-TW" sz="3600" b="1" dirty="0">
              <a:solidFill>
                <a:srgbClr val="FF0000"/>
              </a:solidFill>
              <a:effectLst>
                <a:outerShdw blurRad="38100" dist="38100" dir="2700000" algn="tl">
                  <a:srgbClr val="C0C0C0"/>
                </a:outerShdw>
              </a:effectLst>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solidFill>
                  <a:srgbClr val="FF0000"/>
                </a:solidFill>
                <a:latin typeface="標楷體" pitchFamily="65" charset="-120"/>
                <a:ea typeface="標楷體" pitchFamily="65" charset="-120"/>
              </a:rPr>
              <a:t>各校教務主任、輔導主任</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地方宣導團責任區講師</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桃園市政府教育局</a:t>
            </a:r>
          </a:p>
          <a:p>
            <a:pPr marL="914400" lvl="1" indent="-457200" eaLnBrk="1" hangingPunct="1">
              <a:lnSpc>
                <a:spcPct val="90000"/>
              </a:lnSpc>
              <a:buNone/>
              <a:defRPr/>
            </a:pPr>
            <a:r>
              <a:rPr kumimoji="1" lang="en-US" altLang="zh-TW" sz="3600" dirty="0">
                <a:latin typeface="標楷體" pitchFamily="65" charset="-120"/>
                <a:ea typeface="標楷體" pitchFamily="65" charset="-120"/>
              </a:rPr>
              <a:t>   </a:t>
            </a:r>
            <a:endParaRPr lang="en-US" altLang="zh-TW" sz="3600" b="1" dirty="0">
              <a:latin typeface="標楷體" pitchFamily="65" charset="-120"/>
              <a:ea typeface="標楷體" pitchFamily="65" charset="-12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387574" y="1477070"/>
            <a:ext cx="7516292" cy="253402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fontAlgn="auto">
              <a:lnSpc>
                <a:spcPts val="3800"/>
              </a:lnSpc>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面對入學方式的變革，鼓勵孩子做好準備，把握機會，讓學生適性發展、揮灑屬於自己的天空。期待十二年國民基本教育培育出更多不同領域的菁英</a:t>
            </a:r>
            <a:r>
              <a:rPr kumimoji="0" lang="en-US" altLang="zh-TW" b="1" dirty="0">
                <a:solidFill>
                  <a:srgbClr val="10253F"/>
                </a:solidFill>
                <a:latin typeface="標楷體" pitchFamily="65" charset="-120"/>
                <a:ea typeface="標楷體" pitchFamily="65" charset="-120"/>
                <a:cs typeface="Times New Roman" pitchFamily="18" charset="0"/>
              </a:rPr>
              <a:t>!</a:t>
            </a:r>
          </a:p>
          <a:p>
            <a:pPr fontAlgn="auto">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 </a:t>
            </a:r>
          </a:p>
        </p:txBody>
      </p:sp>
      <p:sp>
        <p:nvSpPr>
          <p:cNvPr id="7" name="文字方塊 1"/>
          <p:cNvSpPr txBox="1"/>
          <p:nvPr/>
        </p:nvSpPr>
        <p:spPr>
          <a:xfrm>
            <a:off x="1936609" y="4113920"/>
            <a:ext cx="8302795" cy="1569660"/>
          </a:xfrm>
          <a:prstGeom prst="rect">
            <a:avLst/>
          </a:prstGeom>
          <a:noFill/>
          <a:ln>
            <a:noFill/>
          </a:ln>
          <a:effectLst/>
        </p:spPr>
        <p:txBody>
          <a:bodyPr>
            <a:spAutoFit/>
          </a:bodyPr>
          <a:lstStyle/>
          <a:p>
            <a:pPr algn="ctr" eaLnBrk="1" fontAlgn="auto" hangingPunct="1">
              <a:spcBef>
                <a:spcPts val="0"/>
              </a:spcBef>
              <a:spcAft>
                <a:spcPts val="0"/>
              </a:spcAft>
              <a:defRPr/>
            </a:pPr>
            <a:r>
              <a:rPr kumimoji="0" lang="zh-TW" altLang="en-US" sz="4800" b="1" kern="100" dirty="0">
                <a:ln w="9525" cap="flat" cmpd="sng" algn="ctr">
                  <a:solidFill>
                    <a:srgbClr val="FFFFFF"/>
                  </a:solidFill>
                  <a:prstDash val="solid"/>
                  <a:round/>
                </a:ln>
                <a:solidFill>
                  <a:srgbClr val="FF0000"/>
                </a:solidFill>
                <a:latin typeface="標楷體" panose="03000509000000000000" pitchFamily="65" charset="-120"/>
                <a:ea typeface="標楷體" panose="03000509000000000000" pitchFamily="65" charset="-120"/>
                <a:cs typeface="Times New Roman" panose="02020603050405020304" pitchFamily="18" charset="0"/>
              </a:rPr>
              <a:t>是魚就讓他在大海遙遊，是鳥就讓他在天空展翅飛翔</a:t>
            </a:r>
            <a:endParaRPr kumimoji="0" lang="zh-TW" altLang="en-US" sz="4800" b="1"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2" name="圖片 1">
            <a:hlinkClick r:id="rId2" action="ppaction://hlinkfile"/>
            <a:extLst>
              <a:ext uri="{FF2B5EF4-FFF2-40B4-BE49-F238E27FC236}">
                <a16:creationId xmlns:a16="http://schemas.microsoft.com/office/drawing/2014/main" xmlns="" id="{CD81AB7D-F0B1-4C3E-8FD9-A37D56E8A9A0}"/>
              </a:ext>
            </a:extLst>
          </p:cNvPr>
          <p:cNvPicPr>
            <a:picLocks noChangeAspect="1"/>
          </p:cNvPicPr>
          <p:nvPr/>
        </p:nvPicPr>
        <p:blipFill>
          <a:blip r:embed="rId3" cstate="print"/>
          <a:stretch>
            <a:fillRect/>
          </a:stretch>
        </p:blipFill>
        <p:spPr>
          <a:xfrm rot="715883">
            <a:off x="8031935" y="1448586"/>
            <a:ext cx="3886439" cy="2295056"/>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9DB87676-1871-4596-8714-4BD7A7FC9237}"/>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xmlns="" id="{6C7CA7D5-D7EA-44B8-926B-431F22ED43B8}"/>
              </a:ext>
            </a:extLst>
          </p:cNvPr>
          <p:cNvPicPr>
            <a:picLocks noGrp="1" noChangeAspect="1"/>
          </p:cNvPicPr>
          <p:nvPr>
            <p:ph idx="1"/>
          </p:nvPr>
        </p:nvPicPr>
        <p:blipFill rotWithShape="1">
          <a:blip r:embed="rId3"/>
          <a:srcRect l="15992" t="14950" r="34787" b="11863"/>
          <a:stretch/>
        </p:blipFill>
        <p:spPr>
          <a:xfrm>
            <a:off x="1703513" y="44624"/>
            <a:ext cx="8132339" cy="6801594"/>
          </a:xfrm>
          <a:prstGeom prst="rect">
            <a:avLst/>
          </a:prstGeom>
        </p:spPr>
      </p:pic>
    </p:spTree>
    <p:custDataLst>
      <p:tags r:id="rId1"/>
    </p:custDataLst>
    <p:extLst>
      <p:ext uri="{BB962C8B-B14F-4D97-AF65-F5344CB8AC3E}">
        <p14:creationId xmlns:p14="http://schemas.microsoft.com/office/powerpoint/2010/main" val="16317802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5"/>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16</a:t>
            </a:fld>
            <a:endParaRPr kumimoji="0" lang="en-US" altLang="ko-KR" sz="900">
              <a:solidFill>
                <a:srgbClr val="898989"/>
              </a:solidFill>
              <a:latin typeface="Verdana" pitchFamily="34" charset="0"/>
              <a:ea typeface="Gulim" pitchFamily="34" charset="-127"/>
            </a:endParaRPr>
          </a:p>
        </p:txBody>
      </p:sp>
      <p:pic>
        <p:nvPicPr>
          <p:cNvPr id="2" name="圖片 1">
            <a:extLst>
              <a:ext uri="{FF2B5EF4-FFF2-40B4-BE49-F238E27FC236}">
                <a16:creationId xmlns:a16="http://schemas.microsoft.com/office/drawing/2014/main" xmlns="" id="{ED5B200B-3675-4106-AAB7-73A999341690}"/>
              </a:ext>
            </a:extLst>
          </p:cNvPr>
          <p:cNvPicPr>
            <a:picLocks noChangeAspect="1"/>
          </p:cNvPicPr>
          <p:nvPr/>
        </p:nvPicPr>
        <p:blipFill>
          <a:blip r:embed="rId3"/>
          <a:stretch>
            <a:fillRect/>
          </a:stretch>
        </p:blipFill>
        <p:spPr>
          <a:xfrm>
            <a:off x="551384" y="643302"/>
            <a:ext cx="5310445" cy="6079765"/>
          </a:xfrm>
          <a:prstGeom prst="rect">
            <a:avLst/>
          </a:prstGeom>
        </p:spPr>
      </p:pic>
      <p:pic>
        <p:nvPicPr>
          <p:cNvPr id="3" name="圖片 2">
            <a:extLst>
              <a:ext uri="{FF2B5EF4-FFF2-40B4-BE49-F238E27FC236}">
                <a16:creationId xmlns:a16="http://schemas.microsoft.com/office/drawing/2014/main" xmlns="" id="{E65211F9-6F85-4309-9CF3-3376A69A86F1}"/>
              </a:ext>
            </a:extLst>
          </p:cNvPr>
          <p:cNvPicPr>
            <a:picLocks noChangeAspect="1"/>
          </p:cNvPicPr>
          <p:nvPr/>
        </p:nvPicPr>
        <p:blipFill>
          <a:blip r:embed="rId4"/>
          <a:stretch>
            <a:fillRect/>
          </a:stretch>
        </p:blipFill>
        <p:spPr>
          <a:xfrm>
            <a:off x="6130676" y="2060852"/>
            <a:ext cx="6003752" cy="3733619"/>
          </a:xfrm>
          <a:prstGeom prst="rect">
            <a:avLst/>
          </a:prstGeom>
        </p:spPr>
      </p:pic>
      <p:sp>
        <p:nvSpPr>
          <p:cNvPr id="4" name="矩形: 圓角 3">
            <a:extLst>
              <a:ext uri="{FF2B5EF4-FFF2-40B4-BE49-F238E27FC236}">
                <a16:creationId xmlns:a16="http://schemas.microsoft.com/office/drawing/2014/main" xmlns="" id="{6461E2F4-AD35-4D7A-B72E-F0C7445254EB}"/>
              </a:ext>
            </a:extLst>
          </p:cNvPr>
          <p:cNvSpPr/>
          <p:nvPr/>
        </p:nvSpPr>
        <p:spPr bwMode="auto">
          <a:xfrm>
            <a:off x="10416480" y="2636912"/>
            <a:ext cx="1440160" cy="936104"/>
          </a:xfrm>
          <a:prstGeom prst="roundRect">
            <a:avLst/>
          </a:prstGeom>
          <a:noFill/>
          <a:ln w="5715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spTree>
    <p:custDataLst>
      <p:tags r:id="rId1"/>
    </p:custDataLst>
    <p:extLst>
      <p:ext uri="{BB962C8B-B14F-4D97-AF65-F5344CB8AC3E}">
        <p14:creationId xmlns:p14="http://schemas.microsoft.com/office/powerpoint/2010/main" val="3370963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文字方塊 1"/>
          <p:cNvSpPr txBox="1">
            <a:spLocks noChangeArrowheads="1"/>
          </p:cNvSpPr>
          <p:nvPr/>
        </p:nvSpPr>
        <p:spPr bwMode="auto">
          <a:xfrm>
            <a:off x="191346" y="6381328"/>
            <a:ext cx="8418513"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資料來源：聯合新聞網。</a:t>
            </a:r>
            <a:r>
              <a:rPr lang="en-US" altLang="en-US" sz="1600" dirty="0">
                <a:ea typeface="微軟正黑體" pitchFamily="34" charset="-120"/>
                <a:cs typeface="Times New Roman" pitchFamily="18" charset="0"/>
              </a:rPr>
              <a:t>http://udn.com/news/story/7314/1175233</a:t>
            </a:r>
            <a:endParaRPr lang="zh-TW" altLang="en-US" sz="1600" dirty="0">
              <a:ea typeface="微軟正黑體" pitchFamily="34" charset="-120"/>
              <a:cs typeface="Times New Roman" pitchFamily="18" charset="0"/>
            </a:endParaRPr>
          </a:p>
        </p:txBody>
      </p:sp>
      <p:pic>
        <p:nvPicPr>
          <p:cNvPr id="25603" name="Picture 10" descr="Capture_2015_09_13_20_41_38_218"/>
          <p:cNvPicPr>
            <a:picLocks noChangeAspect="1" noChangeArrowheads="1"/>
          </p:cNvPicPr>
          <p:nvPr/>
        </p:nvPicPr>
        <p:blipFill>
          <a:blip r:embed="rId3"/>
          <a:srcRect/>
          <a:stretch>
            <a:fillRect/>
          </a:stretch>
        </p:blipFill>
        <p:spPr bwMode="auto">
          <a:xfrm>
            <a:off x="3215680" y="50168"/>
            <a:ext cx="8418512" cy="6324281"/>
          </a:xfrm>
          <a:prstGeom prst="rect">
            <a:avLst/>
          </a:prstGeom>
          <a:noFill/>
          <a:ln w="9525">
            <a:noFill/>
            <a:miter lim="800000"/>
            <a:headEnd/>
            <a:tailEnd/>
          </a:ln>
        </p:spPr>
      </p:pic>
      <p:sp>
        <p:nvSpPr>
          <p:cNvPr id="25604" name="Rectangle 11"/>
          <p:cNvSpPr>
            <a:spLocks noChangeArrowheads="1"/>
          </p:cNvSpPr>
          <p:nvPr/>
        </p:nvSpPr>
        <p:spPr bwMode="auto">
          <a:xfrm>
            <a:off x="3392539" y="1484784"/>
            <a:ext cx="2919487" cy="1008112"/>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文字方塊 1"/>
          <p:cNvSpPr txBox="1">
            <a:spLocks noChangeArrowheads="1"/>
          </p:cNvSpPr>
          <p:nvPr/>
        </p:nvSpPr>
        <p:spPr bwMode="auto">
          <a:xfrm>
            <a:off x="122240" y="6381328"/>
            <a:ext cx="8418513" cy="336550"/>
          </a:xfrm>
          <a:prstGeom prst="rect">
            <a:avLst/>
          </a:prstGeom>
          <a:noFill/>
          <a:ln w="9525">
            <a:noFill/>
            <a:miter lim="800000"/>
            <a:headEnd/>
            <a:tailEnd/>
          </a:ln>
        </p:spPr>
        <p:txBody>
          <a:bodyPr>
            <a:spAutoFit/>
          </a:bodyPr>
          <a:lstStyle/>
          <a:p>
            <a:pPr eaLnBrk="1" hangingPunct="1"/>
            <a:r>
              <a:rPr lang="zh-TW" altLang="en-US" sz="1600">
                <a:latin typeface="微軟正黑體" pitchFamily="34" charset="-120"/>
                <a:ea typeface="微軟正黑體" pitchFamily="34" charset="-120"/>
                <a:cs typeface="Times New Roman" pitchFamily="18" charset="0"/>
              </a:rPr>
              <a:t>資料來源：聯合新聞網。</a:t>
            </a:r>
            <a:r>
              <a:rPr lang="en-US" altLang="en-US" sz="1600">
                <a:ea typeface="微軟正黑體" pitchFamily="34" charset="-120"/>
                <a:cs typeface="Times New Roman" pitchFamily="18" charset="0"/>
              </a:rPr>
              <a:t>http://udn.com/news/story/7314/1175233</a:t>
            </a:r>
            <a:endParaRPr lang="zh-TW" altLang="en-US" sz="1600">
              <a:ea typeface="微軟正黑體" pitchFamily="34" charset="-120"/>
              <a:cs typeface="Times New Roman" pitchFamily="18" charset="0"/>
            </a:endParaRPr>
          </a:p>
        </p:txBody>
      </p:sp>
      <p:pic>
        <p:nvPicPr>
          <p:cNvPr id="27651" name="Picture 4" descr="Capture_2015_09_13_20_42_26_640"/>
          <p:cNvPicPr>
            <a:picLocks noChangeAspect="1" noChangeArrowheads="1"/>
          </p:cNvPicPr>
          <p:nvPr/>
        </p:nvPicPr>
        <p:blipFill>
          <a:blip r:embed="rId3"/>
          <a:srcRect/>
          <a:stretch>
            <a:fillRect/>
          </a:stretch>
        </p:blipFill>
        <p:spPr bwMode="auto">
          <a:xfrm>
            <a:off x="2711625" y="692696"/>
            <a:ext cx="8635075" cy="5904656"/>
          </a:xfrm>
          <a:prstGeom prst="rect">
            <a:avLst/>
          </a:prstGeom>
          <a:noFill/>
          <a:ln w="9525">
            <a:noFill/>
            <a:miter lim="800000"/>
            <a:headEnd/>
            <a:tailEnd/>
          </a:ln>
        </p:spPr>
      </p:pic>
      <p:sp>
        <p:nvSpPr>
          <p:cNvPr id="27652" name="Rectangle 5"/>
          <p:cNvSpPr>
            <a:spLocks noChangeArrowheads="1"/>
          </p:cNvSpPr>
          <p:nvPr/>
        </p:nvSpPr>
        <p:spPr bwMode="auto">
          <a:xfrm>
            <a:off x="2999658" y="644947"/>
            <a:ext cx="2735983" cy="1224136"/>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
        <p:nvSpPr>
          <p:cNvPr id="27653" name="Rectangle 6"/>
          <p:cNvSpPr>
            <a:spLocks noChangeArrowheads="1"/>
          </p:cNvSpPr>
          <p:nvPr/>
        </p:nvSpPr>
        <p:spPr bwMode="auto">
          <a:xfrm>
            <a:off x="3143672" y="4869160"/>
            <a:ext cx="3240360" cy="503238"/>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descr="Capture_2015_12_04_18_27_11_968"/>
          <p:cNvPicPr>
            <a:picLocks noChangeAspect="1" noChangeArrowheads="1"/>
          </p:cNvPicPr>
          <p:nvPr/>
        </p:nvPicPr>
        <p:blipFill>
          <a:blip r:embed="rId3"/>
          <a:srcRect/>
          <a:stretch>
            <a:fillRect/>
          </a:stretch>
        </p:blipFill>
        <p:spPr bwMode="auto">
          <a:xfrm>
            <a:off x="695401" y="14068"/>
            <a:ext cx="10154843" cy="6799485"/>
          </a:xfrm>
          <a:prstGeom prst="rect">
            <a:avLst/>
          </a:prstGeom>
          <a:noFill/>
          <a:ln w="9525">
            <a:noFill/>
            <a:miter lim="800000"/>
            <a:headEnd/>
            <a:tailEnd/>
          </a:ln>
        </p:spPr>
      </p:pic>
      <p:sp>
        <p:nvSpPr>
          <p:cNvPr id="104449" name="文字方塊 1"/>
          <p:cNvSpPr txBox="1">
            <a:spLocks noChangeArrowheads="1"/>
          </p:cNvSpPr>
          <p:nvPr/>
        </p:nvSpPr>
        <p:spPr bwMode="auto">
          <a:xfrm>
            <a:off x="8616282" y="6476999"/>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資料來源：聯合報。</a:t>
            </a:r>
            <a:r>
              <a:rPr lang="en-US" altLang="zh-TW" sz="1600" dirty="0">
                <a:latin typeface="微軟正黑體" pitchFamily="34" charset="-120"/>
                <a:ea typeface="微軟正黑體" pitchFamily="34" charset="-120"/>
                <a:cs typeface="Times New Roman" pitchFamily="18" charset="0"/>
              </a:rPr>
              <a:t>104</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12</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02</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idx="4294967295"/>
          </p:nvPr>
        </p:nvSpPr>
        <p:spPr>
          <a:xfrm>
            <a:off x="2279576" y="71423"/>
            <a:ext cx="8229600" cy="1143000"/>
          </a:xfrm>
        </p:spPr>
        <p:txBody>
          <a:bodyPr/>
          <a:lstStyle/>
          <a:p>
            <a:pPr algn="l" eaLnBrk="1" hangingPunct="1"/>
            <a:r>
              <a:rPr lang="zh-TW" altLang="en-US" dirty="0">
                <a:latin typeface="標楷體" pitchFamily="65" charset="-120"/>
                <a:ea typeface="標楷體" pitchFamily="65" charset="-120"/>
              </a:rPr>
              <a:t>          目次</a:t>
            </a:r>
          </a:p>
        </p:txBody>
      </p:sp>
      <p:sp>
        <p:nvSpPr>
          <p:cNvPr id="3" name="內容版面配置區 2"/>
          <p:cNvSpPr>
            <a:spLocks noGrp="1"/>
          </p:cNvSpPr>
          <p:nvPr>
            <p:ph idx="4294967295"/>
          </p:nvPr>
        </p:nvSpPr>
        <p:spPr>
          <a:xfrm>
            <a:off x="2279576" y="980728"/>
            <a:ext cx="8229600" cy="5400600"/>
          </a:xfrm>
        </p:spPr>
        <p:txBody>
          <a:bodyPr>
            <a:noAutofit/>
          </a:bodyPr>
          <a:lstStyle/>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一</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5" action="ppaction://hlinksldjump"/>
              </a:rPr>
              <a:t>適性入學的成果</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二</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6" action="ppaction://hlinksldjump"/>
              </a:rPr>
              <a:t>學費補助</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三</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7" action="ppaction://hlinksldjump"/>
              </a:rPr>
              <a:t>適性輔導</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四</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8" action="ppaction://hlinksldjump"/>
              </a:rPr>
              <a:t>國中</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8" action="ppaction://hlinksldjump"/>
              </a:rPr>
              <a:t>教育會考</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五</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9" action="ppaction://hlinksldjump"/>
              </a:rPr>
              <a:t>桃連區主要入學管道</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重要期程</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六</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0" action="ppaction://hlinksldjump"/>
              </a:rPr>
              <a:t>桃連區免試入學</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七</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11" action="ppaction://hlinksldjump"/>
              </a:rPr>
              <a:t>五專入學簡介</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八</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2" action="ppaction://hlinksldjump"/>
              </a:rPr>
              <a:t>適性入學宣導網的說明</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九</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3" action="ppaction://hlinksldjump"/>
              </a:rPr>
              <a:t>結語</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
        <p:nvSpPr>
          <p:cNvPr id="2" name="爆炸 1 1"/>
          <p:cNvSpPr/>
          <p:nvPr/>
        </p:nvSpPr>
        <p:spPr bwMode="auto">
          <a:xfrm>
            <a:off x="1703512" y="2348880"/>
            <a:ext cx="576064" cy="504056"/>
          </a:xfrm>
          <a:prstGeom prst="irregularSeal1">
            <a:avLst/>
          </a:prstGeom>
          <a:solidFill>
            <a:srgbClr val="FF0000"/>
          </a:solidFill>
          <a:ln w="952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6" name="爆炸 1 5"/>
          <p:cNvSpPr/>
          <p:nvPr/>
        </p:nvSpPr>
        <p:spPr bwMode="auto">
          <a:xfrm>
            <a:off x="1703512" y="4365104"/>
            <a:ext cx="576064" cy="504056"/>
          </a:xfrm>
          <a:prstGeom prst="irregularSeal1">
            <a:avLst/>
          </a:prstGeom>
          <a:solidFill>
            <a:srgbClr val="FF0000"/>
          </a:solidFill>
          <a:ln w="952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7" name="爆炸 1 6"/>
          <p:cNvSpPr/>
          <p:nvPr/>
        </p:nvSpPr>
        <p:spPr bwMode="auto">
          <a:xfrm>
            <a:off x="1703512" y="5015959"/>
            <a:ext cx="576064" cy="504056"/>
          </a:xfrm>
          <a:prstGeom prst="irregularSeal1">
            <a:avLst/>
          </a:prstGeom>
          <a:solidFill>
            <a:srgbClr val="FF0000"/>
          </a:solidFill>
          <a:ln w="952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Tree>
    <p:custDataLst>
      <p:tags r:id="rId1"/>
    </p:custDataLst>
    <p:extLst>
      <p:ext uri="{BB962C8B-B14F-4D97-AF65-F5344CB8AC3E}">
        <p14:creationId xmlns:p14="http://schemas.microsoft.com/office/powerpoint/2010/main" val="23208155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文字方塊 1"/>
          <p:cNvSpPr txBox="1">
            <a:spLocks noChangeArrowheads="1"/>
          </p:cNvSpPr>
          <p:nvPr/>
        </p:nvSpPr>
        <p:spPr bwMode="auto">
          <a:xfrm>
            <a:off x="1703514" y="6501978"/>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資料來源：天下雜誌。</a:t>
            </a:r>
            <a:r>
              <a:rPr lang="en-US" altLang="zh-TW" sz="1600" dirty="0">
                <a:latin typeface="微軟正黑體" pitchFamily="34" charset="-120"/>
                <a:ea typeface="微軟正黑體" pitchFamily="34" charset="-120"/>
                <a:cs typeface="Times New Roman" pitchFamily="18" charset="0"/>
              </a:rPr>
              <a:t>2022</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26</a:t>
            </a:r>
            <a:r>
              <a:rPr lang="zh-TW" altLang="en-US" sz="1600" dirty="0">
                <a:latin typeface="微軟正黑體" pitchFamily="34" charset="-120"/>
                <a:ea typeface="微軟正黑體" pitchFamily="34" charset="-120"/>
                <a:cs typeface="Times New Roman" pitchFamily="18" charset="0"/>
              </a:rPr>
              <a:t>日</a:t>
            </a:r>
            <a:endParaRPr lang="zh-TW" altLang="en-US" sz="1600" dirty="0">
              <a:latin typeface="Calibri" pitchFamily="34" charset="0"/>
              <a:ea typeface="微軟正黑體" pitchFamily="34" charset="-120"/>
              <a:cs typeface="Times New Roman" pitchFamily="18" charset="0"/>
            </a:endParaRPr>
          </a:p>
        </p:txBody>
      </p:sp>
      <p:pic>
        <p:nvPicPr>
          <p:cNvPr id="2" name="圖片 1">
            <a:hlinkClick r:id="rId4"/>
            <a:extLst>
              <a:ext uri="{FF2B5EF4-FFF2-40B4-BE49-F238E27FC236}">
                <a16:creationId xmlns:a16="http://schemas.microsoft.com/office/drawing/2014/main" xmlns="" id="{4DB1F077-FD2F-4511-8A64-AB430D1D9144}"/>
              </a:ext>
            </a:extLst>
          </p:cNvPr>
          <p:cNvPicPr>
            <a:picLocks noChangeAspect="1"/>
          </p:cNvPicPr>
          <p:nvPr/>
        </p:nvPicPr>
        <p:blipFill>
          <a:blip r:embed="rId5"/>
          <a:stretch>
            <a:fillRect/>
          </a:stretch>
        </p:blipFill>
        <p:spPr>
          <a:xfrm>
            <a:off x="1226400" y="669330"/>
            <a:ext cx="9739203" cy="5832648"/>
          </a:xfrm>
          <a:prstGeom prst="rect">
            <a:avLst/>
          </a:prstGeom>
        </p:spPr>
      </p:pic>
    </p:spTree>
    <p:custDataLst>
      <p:tags r:id="rId1"/>
    </p:custDataLst>
    <p:extLst>
      <p:ext uri="{BB962C8B-B14F-4D97-AF65-F5344CB8AC3E}">
        <p14:creationId xmlns:p14="http://schemas.microsoft.com/office/powerpoint/2010/main" val="7747167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文字方塊 1"/>
          <p:cNvSpPr txBox="1">
            <a:spLocks noChangeArrowheads="1"/>
          </p:cNvSpPr>
          <p:nvPr/>
        </p:nvSpPr>
        <p:spPr bwMode="auto">
          <a:xfrm>
            <a:off x="47328" y="6453411"/>
            <a:ext cx="8418512"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資料來源：自由時報。</a:t>
            </a:r>
            <a:r>
              <a:rPr lang="en-US" altLang="zh-TW" sz="1600" dirty="0">
                <a:latin typeface="微軟正黑體" pitchFamily="34" charset="-120"/>
                <a:ea typeface="微軟正黑體" pitchFamily="34" charset="-120"/>
                <a:cs typeface="Times New Roman" pitchFamily="18" charset="0"/>
              </a:rPr>
              <a:t>105</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7</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5</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pic>
        <p:nvPicPr>
          <p:cNvPr id="29699" name="Picture 4" descr="Capture_2016_09_10_00_10_51_609">
            <a:hlinkClick r:id="rId3" action="ppaction://hlinkfile"/>
          </p:cNvPr>
          <p:cNvPicPr>
            <a:picLocks noChangeAspect="1" noChangeArrowheads="1"/>
          </p:cNvPicPr>
          <p:nvPr/>
        </p:nvPicPr>
        <p:blipFill>
          <a:blip r:embed="rId4"/>
          <a:srcRect/>
          <a:stretch>
            <a:fillRect/>
          </a:stretch>
        </p:blipFill>
        <p:spPr bwMode="auto">
          <a:xfrm>
            <a:off x="3719736" y="-32652"/>
            <a:ext cx="8064896" cy="6789960"/>
          </a:xfrm>
          <a:prstGeom prst="rect">
            <a:avLst/>
          </a:prstGeom>
          <a:noFill/>
          <a:ln w="9525">
            <a:noFill/>
            <a:miter lim="800000"/>
            <a:headEnd/>
            <a:tailEnd/>
          </a:ln>
        </p:spPr>
      </p:pic>
      <p:sp>
        <p:nvSpPr>
          <p:cNvPr id="459780" name="Text Box 4"/>
          <p:cNvSpPr txBox="1">
            <a:spLocks noChangeArrowheads="1"/>
          </p:cNvSpPr>
          <p:nvPr/>
        </p:nvSpPr>
        <p:spPr bwMode="auto">
          <a:xfrm>
            <a:off x="191344" y="3573016"/>
            <a:ext cx="3456384" cy="1569660"/>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a:spAutoFit/>
          </a:bodyPr>
          <a:lstStyle/>
          <a:p>
            <a:pPr eaLnBrk="1" hangingPunct="1">
              <a:spcBef>
                <a:spcPct val="50000"/>
              </a:spcBef>
              <a:defRPr/>
            </a:pPr>
            <a:r>
              <a:rPr lang="zh-TW" altLang="en-US" sz="2400" dirty="0">
                <a:ea typeface="標楷體" pitchFamily="65" charset="-120"/>
              </a:rPr>
              <a:t>不要害怕學習新的知識或能力，經過努力與克服，會有新發現與有趣之處</a:t>
            </a:r>
          </a:p>
        </p:txBody>
      </p:sp>
      <p:sp>
        <p:nvSpPr>
          <p:cNvPr id="2" name="矩形 1"/>
          <p:cNvSpPr/>
          <p:nvPr/>
        </p:nvSpPr>
        <p:spPr bwMode="auto">
          <a:xfrm>
            <a:off x="8112224" y="1125543"/>
            <a:ext cx="3528392" cy="503261"/>
          </a:xfrm>
          <a:prstGeom prst="rect">
            <a:avLst/>
          </a:prstGeom>
          <a:noFill/>
          <a:ln w="2857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598168" y="836649"/>
            <a:ext cx="5328592" cy="646212"/>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lIns="91322" tIns="45661" rIns="91322" bIns="45661">
            <a:spAutoFit/>
          </a:bodyPr>
          <a:lstStyle/>
          <a:p>
            <a:pPr>
              <a:spcBef>
                <a:spcPct val="50000"/>
              </a:spcBef>
              <a:defRPr/>
            </a:pPr>
            <a:r>
              <a:rPr lang="en-US" altLang="zh-TW" sz="3600" b="1" dirty="0">
                <a:solidFill>
                  <a:srgbClr val="C00000"/>
                </a:solidFill>
                <a:latin typeface="微軟正黑體" panose="020B0604030504040204" pitchFamily="34" charset="-120"/>
                <a:ea typeface="微軟正黑體" panose="020B0604030504040204" pitchFamily="34" charset="-120"/>
              </a:rPr>
              <a:t>108</a:t>
            </a:r>
            <a:r>
              <a:rPr lang="zh-TW" altLang="en-US" sz="3600" b="1" dirty="0">
                <a:solidFill>
                  <a:srgbClr val="C00000"/>
                </a:solidFill>
                <a:latin typeface="微軟正黑體" panose="020B0604030504040204" pitchFamily="34" charset="-120"/>
                <a:ea typeface="微軟正黑體" panose="020B0604030504040204" pitchFamily="34" charset="-120"/>
              </a:rPr>
              <a:t>年度畢業生升學榜單 </a:t>
            </a:r>
          </a:p>
        </p:txBody>
      </p:sp>
      <p:graphicFrame>
        <p:nvGraphicFramePr>
          <p:cNvPr id="5" name="表格 4"/>
          <p:cNvGraphicFramePr>
            <a:graphicFrameLocks noGrp="1"/>
          </p:cNvGraphicFramePr>
          <p:nvPr/>
        </p:nvGraphicFramePr>
        <p:xfrm>
          <a:off x="1676400" y="1600197"/>
          <a:ext cx="9172130" cy="4648202"/>
        </p:xfrm>
        <a:graphic>
          <a:graphicData uri="http://schemas.openxmlformats.org/drawingml/2006/table">
            <a:tbl>
              <a:tblPr firstRow="1" bandRow="1">
                <a:tableStyleId>{5C22544A-7EE6-4342-B048-85BDC9FD1C3A}</a:tableStyleId>
              </a:tblPr>
              <a:tblGrid>
                <a:gridCol w="1392199">
                  <a:extLst>
                    <a:ext uri="{9D8B030D-6E8A-4147-A177-3AD203B41FA5}">
                      <a16:colId xmlns:a16="http://schemas.microsoft.com/office/drawing/2014/main" xmlns="" val="20000"/>
                    </a:ext>
                  </a:extLst>
                </a:gridCol>
                <a:gridCol w="1474092">
                  <a:extLst>
                    <a:ext uri="{9D8B030D-6E8A-4147-A177-3AD203B41FA5}">
                      <a16:colId xmlns:a16="http://schemas.microsoft.com/office/drawing/2014/main" xmlns="" val="20001"/>
                    </a:ext>
                  </a:extLst>
                </a:gridCol>
                <a:gridCol w="3193867">
                  <a:extLst>
                    <a:ext uri="{9D8B030D-6E8A-4147-A177-3AD203B41FA5}">
                      <a16:colId xmlns:a16="http://schemas.microsoft.com/office/drawing/2014/main" xmlns="" val="20002"/>
                    </a:ext>
                  </a:extLst>
                </a:gridCol>
                <a:gridCol w="1743820">
                  <a:extLst>
                    <a:ext uri="{9D8B030D-6E8A-4147-A177-3AD203B41FA5}">
                      <a16:colId xmlns:a16="http://schemas.microsoft.com/office/drawing/2014/main" xmlns="" val="20003"/>
                    </a:ext>
                  </a:extLst>
                </a:gridCol>
                <a:gridCol w="1368152">
                  <a:extLst>
                    <a:ext uri="{9D8B030D-6E8A-4147-A177-3AD203B41FA5}">
                      <a16:colId xmlns:a16="http://schemas.microsoft.com/office/drawing/2014/main" xmlns="" val="20004"/>
                    </a:ext>
                  </a:extLst>
                </a:gridCol>
              </a:tblGrid>
              <a:tr h="776724">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班級</a:t>
                      </a:r>
                    </a:p>
                  </a:txBody>
                  <a:tcPr marL="285751" marR="6351"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考生</a:t>
                      </a:r>
                    </a:p>
                  </a:txBody>
                  <a:tcPr marL="6351" marR="6351"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錄取學校</a:t>
                      </a:r>
                    </a:p>
                  </a:txBody>
                  <a:tcPr marL="571500" marR="6351"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錄取系科</a:t>
                      </a:r>
                    </a:p>
                  </a:txBody>
                  <a:tcPr marL="476251" marR="6351"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入學管道</a:t>
                      </a:r>
                    </a:p>
                  </a:txBody>
                  <a:tcPr marL="6351" marR="6351" marT="6350" marB="0" anchor="ctr"/>
                </a:tc>
                <a:extLst>
                  <a:ext uri="{0D108BD9-81ED-4DB2-BD59-A6C34878D82A}">
                    <a16:rowId xmlns:a16="http://schemas.microsoft.com/office/drawing/2014/main" xmlns="" val="10000"/>
                  </a:ext>
                </a:extLst>
              </a:tr>
              <a:tr h="540206">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畜保三</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廖筱君</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繁星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extLst>
                  <a:ext uri="{0D108BD9-81ED-4DB2-BD59-A6C34878D82A}">
                    <a16:rowId xmlns:a16="http://schemas.microsoft.com/office/drawing/2014/main" xmlns="" val="10001"/>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康家瑜</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技優</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extLst>
                  <a:ext uri="{0D108BD9-81ED-4DB2-BD59-A6C34878D82A}">
                    <a16:rowId xmlns:a16="http://schemas.microsoft.com/office/drawing/2014/main" xmlns="" val="10002"/>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陳彥君</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extLst>
                  <a:ext uri="{0D108BD9-81ED-4DB2-BD59-A6C34878D82A}">
                    <a16:rowId xmlns:a16="http://schemas.microsoft.com/office/drawing/2014/main" xmlns="" val="10003"/>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陳惠齡</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extLst>
                  <a:ext uri="{0D108BD9-81ED-4DB2-BD59-A6C34878D82A}">
                    <a16:rowId xmlns:a16="http://schemas.microsoft.com/office/drawing/2014/main" xmlns="" val="10004"/>
                  </a:ext>
                </a:extLst>
              </a:tr>
              <a:tr h="630242">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詹榞峻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extLst>
                  <a:ext uri="{0D108BD9-81ED-4DB2-BD59-A6C34878D82A}">
                    <a16:rowId xmlns:a16="http://schemas.microsoft.com/office/drawing/2014/main" xmlns="" val="10005"/>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陳易廷</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extLst>
                  <a:ext uri="{0D108BD9-81ED-4DB2-BD59-A6C34878D82A}">
                    <a16:rowId xmlns:a16="http://schemas.microsoft.com/office/drawing/2014/main" xmlns="" val="10006"/>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陳宣伯</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1" marR="6351" marT="6350" marB="0" anchor="ctr"/>
                </a:tc>
                <a:extLst>
                  <a:ext uri="{0D108BD9-81ED-4DB2-BD59-A6C34878D82A}">
                    <a16:rowId xmlns:a16="http://schemas.microsoft.com/office/drawing/2014/main" xmlns="" val="10007"/>
                  </a:ext>
                </a:extLst>
              </a:tr>
            </a:tbl>
          </a:graphicData>
        </a:graphic>
      </p:graphicFrame>
      <p:sp>
        <p:nvSpPr>
          <p:cNvPr id="6" name="矩形 5"/>
          <p:cNvSpPr/>
          <p:nvPr/>
        </p:nvSpPr>
        <p:spPr bwMode="auto">
          <a:xfrm>
            <a:off x="1722475" y="2895600"/>
            <a:ext cx="9054047" cy="609600"/>
          </a:xfrm>
          <a:prstGeom prst="rect">
            <a:avLst/>
          </a:prstGeom>
          <a:noFill/>
          <a:ln w="3810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322" tIns="45661" rIns="91322" bIns="45661" numCol="1" rtlCol="0" anchor="t" anchorCtr="0" compatLnSpc="1">
            <a:prstTxWarp prst="textNoShape">
              <a:avLst/>
            </a:prstTxWarp>
          </a:bodyPr>
          <a:lstStyle/>
          <a:p>
            <a:pPr defTabSz="913214"/>
            <a:endParaRPr lang="zh-TW" altLang="en-US" sz="3200">
              <a:latin typeface="Calibri" pitchFamily="34" charset="0"/>
            </a:endParaRPr>
          </a:p>
        </p:txBody>
      </p:sp>
    </p:spTree>
    <p:custDataLst>
      <p:tags r:id="rId1"/>
    </p:custDataLst>
    <p:extLst>
      <p:ext uri="{BB962C8B-B14F-4D97-AF65-F5344CB8AC3E}">
        <p14:creationId xmlns:p14="http://schemas.microsoft.com/office/powerpoint/2010/main" val="24166887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endParaRPr lang="zh-TW" altLang="en-US">
              <a:solidFill>
                <a:srgbClr val="000000"/>
              </a:solidFill>
            </a:endParaRPr>
          </a:p>
        </p:txBody>
      </p:sp>
      <p:pic>
        <p:nvPicPr>
          <p:cNvPr id="4" name="圖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04112" y="3704579"/>
            <a:ext cx="5087888" cy="3153477"/>
          </a:xfrm>
          <a:prstGeom prst="rect">
            <a:avLst/>
          </a:prstGeom>
        </p:spPr>
      </p:pic>
      <p:sp>
        <p:nvSpPr>
          <p:cNvPr id="5" name="文字方塊 4"/>
          <p:cNvSpPr txBox="1"/>
          <p:nvPr/>
        </p:nvSpPr>
        <p:spPr>
          <a:xfrm>
            <a:off x="0" y="674107"/>
            <a:ext cx="6744072" cy="5509200"/>
          </a:xfrm>
          <a:prstGeom prst="rect">
            <a:avLst/>
          </a:prstGeom>
          <a:noFill/>
        </p:spPr>
        <p:txBody>
          <a:bodyPr wrap="square" lIns="91430" tIns="45720" rIns="91430" bIns="45720" rtlCol="0">
            <a:spAutoFit/>
          </a:bodyPr>
          <a:lstStyle/>
          <a:p>
            <a:pPr defTabSz="913840"/>
            <a:r>
              <a:rPr lang="zh-TW" altLang="en-US" b="1" dirty="0">
                <a:solidFill>
                  <a:srgbClr val="0000FF"/>
                </a:solidFill>
                <a:latin typeface="文鼎中圓" panose="020B0609010101010101" pitchFamily="49" charset="-120"/>
                <a:ea typeface="文鼎中圓" panose="020B0609010101010101" pitchFamily="49" charset="-120"/>
              </a:rPr>
              <a:t>顏睿誼是桃園市會稽國中應屆畢業生，</a:t>
            </a:r>
            <a:r>
              <a:rPr lang="en-US" altLang="zh-TW" b="1" dirty="0">
                <a:solidFill>
                  <a:srgbClr val="0000FF"/>
                </a:solidFill>
                <a:latin typeface="文鼎中圓" panose="020B0609010101010101" pitchFamily="49" charset="-120"/>
                <a:ea typeface="文鼎中圓" panose="020B0609010101010101" pitchFamily="49" charset="-120"/>
              </a:rPr>
              <a:t>15</a:t>
            </a:r>
            <a:r>
              <a:rPr lang="zh-TW" altLang="en-US" b="1" dirty="0">
                <a:solidFill>
                  <a:srgbClr val="0000FF"/>
                </a:solidFill>
                <a:latin typeface="文鼎中圓" panose="020B0609010101010101" pitchFamily="49" charset="-120"/>
                <a:ea typeface="文鼎中圓" panose="020B0609010101010101" pitchFamily="49" charset="-120"/>
              </a:rPr>
              <a:t>歲年紀，體重不到</a:t>
            </a:r>
            <a:r>
              <a:rPr lang="en-US" altLang="zh-TW" b="1" dirty="0">
                <a:solidFill>
                  <a:srgbClr val="0000FF"/>
                </a:solidFill>
                <a:latin typeface="文鼎中圓" panose="020B0609010101010101" pitchFamily="49" charset="-120"/>
                <a:ea typeface="文鼎中圓" panose="020B0609010101010101" pitchFamily="49" charset="-120"/>
              </a:rPr>
              <a:t>50</a:t>
            </a:r>
            <a:r>
              <a:rPr lang="zh-TW" altLang="en-US" b="1" dirty="0">
                <a:solidFill>
                  <a:srgbClr val="0000FF"/>
                </a:solidFill>
                <a:latin typeface="文鼎中圓" panose="020B0609010101010101" pitchFamily="49" charset="-120"/>
                <a:ea typeface="文鼎中圓" panose="020B0609010101010101" pitchFamily="49" charset="-120"/>
              </a:rPr>
              <a:t>公斤，</a:t>
            </a:r>
            <a:r>
              <a:rPr lang="en-US" altLang="zh-TW" b="1" dirty="0">
                <a:solidFill>
                  <a:srgbClr val="0000FF"/>
                </a:solidFill>
                <a:latin typeface="文鼎中圓" panose="020B0609010101010101" pitchFamily="49" charset="-120"/>
                <a:ea typeface="文鼎中圓" panose="020B0609010101010101" pitchFamily="49" charset="-120"/>
              </a:rPr>
              <a:t>111</a:t>
            </a:r>
            <a:r>
              <a:rPr lang="zh-TW" altLang="en-US" b="1" dirty="0">
                <a:solidFill>
                  <a:srgbClr val="0000FF"/>
                </a:solidFill>
                <a:latin typeface="文鼎中圓" panose="020B0609010101010101" pitchFamily="49" charset="-120"/>
                <a:ea typeface="文鼎中圓" panose="020B0609010101010101" pitchFamily="49" charset="-120"/>
              </a:rPr>
              <a:t>年</a:t>
            </a:r>
            <a:r>
              <a:rPr lang="en-US" altLang="zh-TW" b="1" dirty="0">
                <a:solidFill>
                  <a:srgbClr val="0000FF"/>
                </a:solidFill>
                <a:latin typeface="文鼎中圓" panose="020B0609010101010101" pitchFamily="49" charset="-120"/>
                <a:ea typeface="文鼎中圓" panose="020B0609010101010101" pitchFamily="49" charset="-120"/>
              </a:rPr>
              <a:t>4</a:t>
            </a:r>
            <a:r>
              <a:rPr lang="zh-TW" altLang="en-US" b="1" dirty="0">
                <a:solidFill>
                  <a:srgbClr val="0000FF"/>
                </a:solidFill>
                <a:latin typeface="文鼎中圓" panose="020B0609010101010101" pitchFamily="49" charset="-120"/>
                <a:ea typeface="文鼎中圓" panose="020B0609010101010101" pitchFamily="49" charset="-120"/>
              </a:rPr>
              <a:t>月參加「桃園市國中技藝教育競賽」，流利拆卸重達</a:t>
            </a:r>
            <a:r>
              <a:rPr lang="en-US" altLang="zh-TW" b="1" dirty="0">
                <a:solidFill>
                  <a:srgbClr val="0000FF"/>
                </a:solidFill>
                <a:latin typeface="文鼎中圓" panose="020B0609010101010101" pitchFamily="49" charset="-120"/>
                <a:ea typeface="文鼎中圓" panose="020B0609010101010101" pitchFamily="49" charset="-120"/>
              </a:rPr>
              <a:t>10</a:t>
            </a:r>
            <a:r>
              <a:rPr lang="zh-TW" altLang="en-US" b="1" dirty="0">
                <a:solidFill>
                  <a:srgbClr val="0000FF"/>
                </a:solidFill>
                <a:latin typeface="文鼎中圓" panose="020B0609010101010101" pitchFamily="49" charset="-120"/>
                <a:ea typeface="文鼎中圓" panose="020B0609010101010101" pitchFamily="49" charset="-120"/>
              </a:rPr>
              <a:t>公斤的汽車輪胎、更換汽車經常磨損的來令片，在近</a:t>
            </a:r>
            <a:r>
              <a:rPr lang="en-US" altLang="zh-TW" b="1" dirty="0">
                <a:solidFill>
                  <a:srgbClr val="0000FF"/>
                </a:solidFill>
                <a:latin typeface="文鼎中圓" panose="020B0609010101010101" pitchFamily="49" charset="-120"/>
                <a:ea typeface="文鼎中圓" panose="020B0609010101010101" pitchFamily="49" charset="-120"/>
              </a:rPr>
              <a:t>70</a:t>
            </a:r>
            <a:r>
              <a:rPr lang="zh-TW" altLang="en-US" b="1" dirty="0">
                <a:solidFill>
                  <a:srgbClr val="0000FF"/>
                </a:solidFill>
                <a:latin typeface="文鼎中圓" panose="020B0609010101010101" pitchFamily="49" charset="-120"/>
                <a:ea typeface="文鼎中圓" panose="020B0609010101010101" pitchFamily="49" charset="-120"/>
              </a:rPr>
              <a:t>人輪番上陣參賽、限時</a:t>
            </a:r>
            <a:r>
              <a:rPr lang="en-US" altLang="zh-TW" b="1" dirty="0">
                <a:solidFill>
                  <a:srgbClr val="0000FF"/>
                </a:solidFill>
                <a:latin typeface="文鼎中圓" panose="020B0609010101010101" pitchFamily="49" charset="-120"/>
                <a:ea typeface="文鼎中圓" panose="020B0609010101010101" pitchFamily="49" charset="-120"/>
              </a:rPr>
              <a:t>9</a:t>
            </a:r>
            <a:r>
              <a:rPr lang="zh-TW" altLang="en-US" b="1" dirty="0">
                <a:solidFill>
                  <a:srgbClr val="0000FF"/>
                </a:solidFill>
                <a:latin typeface="文鼎中圓" panose="020B0609010101010101" pitchFamily="49" charset="-120"/>
                <a:ea typeface="文鼎中圓" panose="020B0609010101010101" pitchFamily="49" charset="-120"/>
              </a:rPr>
              <a:t>分鐘完成動作的高壓氛圍下，以</a:t>
            </a:r>
            <a:r>
              <a:rPr lang="en-US" altLang="zh-TW" b="1" dirty="0">
                <a:solidFill>
                  <a:srgbClr val="0000FF"/>
                </a:solidFill>
                <a:latin typeface="文鼎中圓" panose="020B0609010101010101" pitchFamily="49" charset="-120"/>
                <a:ea typeface="文鼎中圓" panose="020B0609010101010101" pitchFamily="49" charset="-120"/>
              </a:rPr>
              <a:t>6</a:t>
            </a:r>
            <a:r>
              <a:rPr lang="zh-TW" altLang="en-US" b="1" dirty="0">
                <a:solidFill>
                  <a:srgbClr val="0000FF"/>
                </a:solidFill>
                <a:latin typeface="文鼎中圓" panose="020B0609010101010101" pitchFamily="49" charset="-120"/>
                <a:ea typeface="文鼎中圓" panose="020B0609010101010101" pitchFamily="49" charset="-120"/>
              </a:rPr>
              <a:t>分</a:t>
            </a:r>
            <a:r>
              <a:rPr lang="en-US" altLang="zh-TW" b="1" dirty="0">
                <a:solidFill>
                  <a:srgbClr val="0000FF"/>
                </a:solidFill>
                <a:latin typeface="文鼎中圓" panose="020B0609010101010101" pitchFamily="49" charset="-120"/>
                <a:ea typeface="文鼎中圓" panose="020B0609010101010101" pitchFamily="49" charset="-120"/>
              </a:rPr>
              <a:t>57</a:t>
            </a:r>
            <a:r>
              <a:rPr lang="zh-TW" altLang="en-US" b="1" dirty="0">
                <a:solidFill>
                  <a:srgbClr val="0000FF"/>
                </a:solidFill>
                <a:latin typeface="文鼎中圓" panose="020B0609010101010101" pitchFamily="49" charset="-120"/>
                <a:ea typeface="文鼎中圓" panose="020B0609010101010101" pitchFamily="49" charset="-120"/>
              </a:rPr>
              <a:t>秒成績完賽，優雅出場。她獲</a:t>
            </a:r>
            <a:r>
              <a:rPr lang="zh-TW" altLang="en-US" b="1" dirty="0">
                <a:solidFill>
                  <a:srgbClr val="FF0000"/>
                </a:solidFill>
                <a:latin typeface="文鼎中圓" panose="020B0609010101010101" pitchFamily="49" charset="-120"/>
                <a:ea typeface="文鼎中圓" panose="020B0609010101010101" pitchFamily="49" charset="-120"/>
              </a:rPr>
              <a:t>動力機械職群汽車組第一名</a:t>
            </a:r>
            <a:r>
              <a:rPr lang="zh-TW" altLang="en-US" b="1" dirty="0">
                <a:solidFill>
                  <a:srgbClr val="0000FF"/>
                </a:solidFill>
                <a:latin typeface="文鼎中圓" panose="020B0609010101010101" pitchFamily="49" charset="-120"/>
                <a:ea typeface="文鼎中圓" panose="020B0609010101010101" pitchFamily="49" charset="-120"/>
              </a:rPr>
              <a:t>，並以此成績保送國立台北科技大學附屬桃園農工</a:t>
            </a:r>
            <a:r>
              <a:rPr lang="en-US" altLang="zh-TW" b="1" dirty="0">
                <a:solidFill>
                  <a:srgbClr val="0000FF"/>
                </a:solidFill>
                <a:latin typeface="文鼎中圓" panose="020B0609010101010101" pitchFamily="49" charset="-120"/>
                <a:ea typeface="文鼎中圓" panose="020B0609010101010101" pitchFamily="49" charset="-120"/>
              </a:rPr>
              <a:t>(</a:t>
            </a:r>
            <a:r>
              <a:rPr lang="zh-TW" altLang="en-US" b="1" dirty="0">
                <a:solidFill>
                  <a:srgbClr val="0000FF"/>
                </a:solidFill>
                <a:latin typeface="文鼎中圓" panose="020B0609010101010101" pitchFamily="49" charset="-120"/>
                <a:ea typeface="文鼎中圓" panose="020B0609010101010101" pitchFamily="49" charset="-120"/>
              </a:rPr>
              <a:t>國中會考成績</a:t>
            </a:r>
            <a:r>
              <a:rPr lang="zh-TW" altLang="en-US" b="1" dirty="0">
                <a:solidFill>
                  <a:srgbClr val="0000FF"/>
                </a:solidFill>
                <a:latin typeface="新細明體"/>
                <a:ea typeface="新細明體"/>
              </a:rPr>
              <a:t>：</a:t>
            </a:r>
            <a:r>
              <a:rPr lang="en-US" altLang="zh-TW" b="1" dirty="0">
                <a:solidFill>
                  <a:srgbClr val="0000FF"/>
                </a:solidFill>
                <a:latin typeface="文鼎中圓" panose="020B0609010101010101" pitchFamily="49" charset="-120"/>
                <a:ea typeface="文鼎中圓" panose="020B0609010101010101" pitchFamily="49" charset="-120"/>
              </a:rPr>
              <a:t>2B3C)</a:t>
            </a:r>
            <a:endParaRPr lang="zh-TW" altLang="en-US" b="1" dirty="0">
              <a:solidFill>
                <a:srgbClr val="0000FF"/>
              </a:solidFill>
              <a:latin typeface="文鼎中圓" panose="020B0609010101010101" pitchFamily="49" charset="-120"/>
              <a:ea typeface="文鼎中圓" panose="020B0609010101010101" pitchFamily="49" charset="-120"/>
            </a:endParaRPr>
          </a:p>
        </p:txBody>
      </p:sp>
      <p:pic>
        <p:nvPicPr>
          <p:cNvPr id="3" name="圖片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04112" y="463085"/>
            <a:ext cx="5112568" cy="3361868"/>
          </a:xfrm>
          <a:prstGeom prst="rect">
            <a:avLst/>
          </a:prstGeom>
        </p:spPr>
      </p:pic>
      <p:sp>
        <p:nvSpPr>
          <p:cNvPr id="7" name="文字方塊 1"/>
          <p:cNvSpPr txBox="1">
            <a:spLocks noChangeArrowheads="1"/>
          </p:cNvSpPr>
          <p:nvPr/>
        </p:nvSpPr>
        <p:spPr bwMode="auto">
          <a:xfrm>
            <a:off x="7010400" y="45696"/>
            <a:ext cx="5213368" cy="400110"/>
          </a:xfrm>
          <a:prstGeom prst="rect">
            <a:avLst/>
          </a:prstGeom>
          <a:solidFill>
            <a:srgbClr val="FFFF00"/>
          </a:solidFill>
          <a:ln w="9525">
            <a:noFill/>
            <a:miter lim="800000"/>
            <a:headEnd/>
            <a:tailEnd/>
          </a:ln>
        </p:spPr>
        <p:txBody>
          <a:bodyPr wrap="square" lIns="91430" tIns="45720" rIns="91430" bIns="45720">
            <a:spAutoFit/>
          </a:bodyPr>
          <a:lstStyle/>
          <a:p>
            <a:pPr defTabSz="913840" eaLnBrk="1" hangingPunct="1"/>
            <a:r>
              <a:rPr lang="zh-TW" altLang="en-US" sz="2000" dirty="0">
                <a:solidFill>
                  <a:srgbClr val="000000"/>
                </a:solidFill>
                <a:latin typeface="文鼎中圓" panose="020B0609010101010101" pitchFamily="49" charset="-120"/>
                <a:ea typeface="文鼎中圓" panose="020B0609010101010101" pitchFamily="49" charset="-120"/>
                <a:cs typeface="Times New Roman" pitchFamily="18" charset="0"/>
              </a:rPr>
              <a:t>資料來源：</a:t>
            </a:r>
            <a:r>
              <a:rPr lang="zh-TW" altLang="zh-TW" sz="2000" dirty="0">
                <a:solidFill>
                  <a:srgbClr val="000000"/>
                </a:solidFill>
                <a:latin typeface="文鼎中圓" panose="020B0609010101010101" pitchFamily="49" charset="-120"/>
                <a:ea typeface="文鼎中圓" panose="020B0609010101010101" pitchFamily="49" charset="-120"/>
              </a:rPr>
              <a:t>親子天下</a:t>
            </a:r>
            <a:r>
              <a:rPr lang="en-US" altLang="zh-TW" sz="2000" dirty="0">
                <a:solidFill>
                  <a:srgbClr val="000000"/>
                </a:solidFill>
                <a:latin typeface="文鼎中圓" panose="020B0609010101010101" pitchFamily="49" charset="-120"/>
                <a:ea typeface="文鼎中圓" panose="020B0609010101010101" pitchFamily="49" charset="-120"/>
              </a:rPr>
              <a:t>2022-09-14</a:t>
            </a:r>
            <a:endParaRPr lang="zh-TW" altLang="en-US" sz="2000" dirty="0">
              <a:solidFill>
                <a:srgbClr val="000000"/>
              </a:solidFill>
              <a:latin typeface="文鼎中圓" panose="020B0609010101010101" pitchFamily="49" charset="-120"/>
              <a:ea typeface="文鼎中圓" panose="020B0609010101010101" pitchFamily="49" charset="-120"/>
              <a:cs typeface="Times New Roman" pitchFamily="18" charset="0"/>
            </a:endParaRPr>
          </a:p>
        </p:txBody>
      </p:sp>
    </p:spTree>
    <p:extLst>
      <p:ext uri="{BB962C8B-B14F-4D97-AF65-F5344CB8AC3E}">
        <p14:creationId xmlns:p14="http://schemas.microsoft.com/office/powerpoint/2010/main" val="13819415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3"/>
          <p:cNvGraphicFramePr>
            <a:graphicFrameLocks/>
          </p:cNvGraphicFramePr>
          <p:nvPr/>
        </p:nvGraphicFramePr>
        <p:xfrm>
          <a:off x="1055440" y="1700808"/>
          <a:ext cx="5184576" cy="486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橢圓形圖說文字 10"/>
          <p:cNvSpPr/>
          <p:nvPr/>
        </p:nvSpPr>
        <p:spPr bwMode="auto">
          <a:xfrm>
            <a:off x="5664201" y="912815"/>
            <a:ext cx="4641851" cy="3635454"/>
          </a:xfrm>
          <a:prstGeom prst="wedgeEllipseCallout">
            <a:avLst>
              <a:gd name="adj1" fmla="val 22854"/>
              <a:gd name="adj2" fmla="val 5824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0" tIns="0" rIns="0" bIns="0">
            <a:spAutoFit/>
          </a:bodyPr>
          <a:lstStyle/>
          <a:p>
            <a:pPr eaLnBrk="1" hangingPunct="1">
              <a:defRPr/>
            </a:pPr>
            <a:r>
              <a:rPr lang="zh-TW" altLang="en-US" sz="2400">
                <a:latin typeface="微軟正黑體" pitchFamily="34" charset="-120"/>
                <a:ea typeface="微軟正黑體" pitchFamily="34" charset="-120"/>
              </a:rPr>
              <a:t>家長可以幫助孩子多元試探並瞭解自己的性向、興趣和能力，再參考學校老師的建議、收集相關資訊，並與孩子深入討論，較能規劃適合孩子的生涯進路。</a:t>
            </a:r>
          </a:p>
        </p:txBody>
      </p:sp>
      <p:pic>
        <p:nvPicPr>
          <p:cNvPr id="3" name="圖片 2"/>
          <p:cNvPicPr>
            <a:picLocks noChangeAspect="1"/>
          </p:cNvPicPr>
          <p:nvPr/>
        </p:nvPicPr>
        <p:blipFill>
          <a:blip r:embed="rId8"/>
          <a:srcRect/>
          <a:stretch>
            <a:fillRect/>
          </a:stretch>
        </p:blipFill>
        <p:spPr bwMode="auto">
          <a:xfrm>
            <a:off x="9145591" y="4556125"/>
            <a:ext cx="1508125" cy="2135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nodeType="afterGroup">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5"/>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25</a:t>
            </a:fld>
            <a:endParaRPr kumimoji="0" lang="en-US" altLang="ko-KR" sz="900">
              <a:solidFill>
                <a:srgbClr val="898989"/>
              </a:solidFill>
              <a:latin typeface="Verdana" pitchFamily="34" charset="0"/>
              <a:ea typeface="Gulim" pitchFamily="34" charset="-127"/>
            </a:endParaRPr>
          </a:p>
        </p:txBody>
      </p:sp>
      <p:pic>
        <p:nvPicPr>
          <p:cNvPr id="37891" name="圖片 2"/>
          <p:cNvPicPr>
            <a:picLocks noChangeAspect="1"/>
          </p:cNvPicPr>
          <p:nvPr/>
        </p:nvPicPr>
        <p:blipFill>
          <a:blip r:embed="rId2"/>
          <a:srcRect/>
          <a:stretch>
            <a:fillRect/>
          </a:stretch>
        </p:blipFill>
        <p:spPr bwMode="auto">
          <a:xfrm rot="-60000">
            <a:off x="3222137" y="-53004"/>
            <a:ext cx="6133951" cy="6858000"/>
          </a:xfrm>
          <a:prstGeom prst="rect">
            <a:avLst/>
          </a:prstGeom>
          <a:noFill/>
          <a:ln w="9525">
            <a:noFill/>
            <a:miter lim="800000"/>
            <a:headEnd/>
            <a:tailEnd/>
          </a:ln>
        </p:spPr>
      </p:pic>
      <p:sp>
        <p:nvSpPr>
          <p:cNvPr id="37892" name="投影片編號版面配置區 15"/>
          <p:cNvSpPr txBox="1">
            <a:spLocks noGrp="1"/>
          </p:cNvSpPr>
          <p:nvPr/>
        </p:nvSpPr>
        <p:spPr bwMode="auto">
          <a:xfrm>
            <a:off x="2776539" y="6210300"/>
            <a:ext cx="342900" cy="457200"/>
          </a:xfrm>
          <a:prstGeom prst="rect">
            <a:avLst/>
          </a:prstGeom>
          <a:noFill/>
          <a:ln w="9525">
            <a:noFill/>
            <a:miter lim="800000"/>
            <a:headEnd/>
            <a:tailEnd/>
          </a:ln>
        </p:spPr>
        <p:txBody>
          <a:bodyPr anchor="b"/>
          <a:lstStyle/>
          <a:p>
            <a:pPr algn="ctr" eaLnBrk="1" hangingPunct="1"/>
            <a:fld id="{D87EC73E-C9E9-4C51-AE6F-ADA63591261B}" type="slidenum">
              <a:rPr kumimoji="0" lang="zh-TW" altLang="en-US" sz="900">
                <a:solidFill>
                  <a:srgbClr val="0C3226"/>
                </a:solidFill>
                <a:latin typeface="Verdana" pitchFamily="34" charset="0"/>
                <a:ea typeface="微軟正黑體" pitchFamily="34" charset="-120"/>
              </a:rPr>
              <a:pPr algn="ctr" eaLnBrk="1" hangingPunct="1"/>
              <a:t>25</a:t>
            </a:fld>
            <a:endParaRPr kumimoji="0" lang="en-US" altLang="zh-TW" sz="900">
              <a:solidFill>
                <a:srgbClr val="0C3226"/>
              </a:solidFill>
              <a:latin typeface="Verdana" pitchFamily="34" charset="0"/>
              <a:ea typeface="微軟正黑體" pitchFamily="34" charset="-120"/>
            </a:endParaRPr>
          </a:p>
        </p:txBody>
      </p:sp>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05"/>
          <p:cNvSpPr>
            <a:spLocks noChangeArrowheads="1"/>
          </p:cNvSpPr>
          <p:nvPr/>
        </p:nvSpPr>
        <p:spPr bwMode="gray">
          <a:xfrm>
            <a:off x="5519739" y="1053505"/>
            <a:ext cx="5148263" cy="5962938"/>
          </a:xfrm>
          <a:prstGeom prst="roundRect">
            <a:avLst>
              <a:gd name="adj" fmla="val 3037"/>
            </a:avLst>
          </a:prstGeom>
          <a:solidFill>
            <a:srgbClr val="FFFFCC"/>
          </a:solidFill>
          <a:ln w="9525">
            <a:noFill/>
            <a:round/>
            <a:headEnd/>
            <a:tailEnd/>
          </a:ln>
        </p:spPr>
        <p:txBody>
          <a:bodyPr lIns="46800" rIns="46800" anchor="ctr"/>
          <a:lstStyle/>
          <a:p>
            <a:pPr marL="342900" indent="-342900" eaLnBrk="1" hangingPunct="1">
              <a:buClr>
                <a:srgbClr val="C00000"/>
              </a:buClr>
              <a:buFont typeface="Wingdings" pitchFamily="2" charset="2"/>
              <a:buChar char="Ø"/>
            </a:pPr>
            <a:r>
              <a:rPr kumimoji="0" lang="en-US" altLang="zh-TW" dirty="0">
                <a:solidFill>
                  <a:srgbClr val="080808"/>
                </a:solidFill>
                <a:latin typeface="微軟正黑體" pitchFamily="34" charset="-120"/>
                <a:ea typeface="微軟正黑體" pitchFamily="34" charset="-120"/>
              </a:rPr>
              <a:t>100</a:t>
            </a:r>
            <a:r>
              <a:rPr kumimoji="0" lang="zh-TW" altLang="en-US" dirty="0">
                <a:solidFill>
                  <a:srgbClr val="080808"/>
                </a:solidFill>
                <a:latin typeface="微軟正黑體" pitchFamily="34" charset="-120"/>
                <a:ea typeface="微軟正黑體" pitchFamily="34" charset="-120"/>
              </a:rPr>
              <a:t>學年度起，新生每人一冊</a:t>
            </a:r>
            <a:endParaRPr kumimoji="0" lang="en-US" altLang="zh-TW" dirty="0">
              <a:solidFill>
                <a:srgbClr val="080808"/>
              </a:solidFill>
              <a:latin typeface="微軟正黑體" pitchFamily="34" charset="-120"/>
              <a:ea typeface="微軟正黑體" pitchFamily="34" charset="-120"/>
            </a:endParaRPr>
          </a:p>
          <a:p>
            <a:pPr marL="342900" indent="-342900" eaLnBrk="1" hangingPunct="1">
              <a:buClr>
                <a:srgbClr val="C00000"/>
              </a:buClr>
              <a:buFont typeface="Wingdings" pitchFamily="2" charset="2"/>
              <a:buChar char="Ø"/>
            </a:pPr>
            <a:r>
              <a:rPr kumimoji="0" lang="zh-TW" altLang="en-US" b="1" dirty="0">
                <a:solidFill>
                  <a:schemeClr val="hlink"/>
                </a:solidFill>
                <a:latin typeface="微軟正黑體" pitchFamily="34" charset="-120"/>
                <a:ea typeface="微軟正黑體" pitchFamily="34" charset="-120"/>
              </a:rPr>
              <a:t>手冊可幫助學生</a:t>
            </a:r>
            <a:r>
              <a:rPr kumimoji="0" lang="zh-TW" altLang="zh-TW" b="1" dirty="0">
                <a:solidFill>
                  <a:schemeClr val="hlink"/>
                </a:solidFill>
                <a:latin typeface="微軟正黑體" pitchFamily="34" charset="-120"/>
                <a:ea typeface="微軟正黑體" pitchFamily="34" charset="-120"/>
              </a:rPr>
              <a:t>澄清</a:t>
            </a:r>
            <a:r>
              <a:rPr kumimoji="0" lang="zh-TW" altLang="en-US" b="1" dirty="0">
                <a:solidFill>
                  <a:schemeClr val="hlink"/>
                </a:solidFill>
                <a:latin typeface="微軟正黑體" pitchFamily="34" charset="-120"/>
                <a:ea typeface="微軟正黑體" pitchFamily="34" charset="-120"/>
              </a:rPr>
              <a:t>個人</a:t>
            </a:r>
            <a:r>
              <a:rPr kumimoji="0" lang="zh-TW" altLang="zh-TW" b="1" dirty="0">
                <a:solidFill>
                  <a:schemeClr val="hlink"/>
                </a:solidFill>
                <a:latin typeface="微軟正黑體" pitchFamily="34" charset="-120"/>
                <a:ea typeface="微軟正黑體" pitchFamily="34" charset="-120"/>
              </a:rPr>
              <a:t>的</a:t>
            </a:r>
            <a:r>
              <a:rPr kumimoji="0" lang="zh-TW" altLang="en-US" b="1" dirty="0">
                <a:solidFill>
                  <a:schemeClr val="hlink"/>
                </a:solidFill>
                <a:latin typeface="微軟正黑體" pitchFamily="34" charset="-120"/>
                <a:ea typeface="微軟正黑體" pitchFamily="34" charset="-120"/>
              </a:rPr>
              <a:t>性向、興趣、價值觀，瞭</a:t>
            </a:r>
            <a:r>
              <a:rPr kumimoji="0" lang="zh-TW" altLang="zh-TW" b="1" dirty="0">
                <a:solidFill>
                  <a:schemeClr val="hlink"/>
                </a:solidFill>
                <a:latin typeface="微軟正黑體" pitchFamily="34" charset="-120"/>
                <a:ea typeface="微軟正黑體" pitchFamily="34" charset="-120"/>
              </a:rPr>
              <a:t>解</a:t>
            </a:r>
            <a:r>
              <a:rPr kumimoji="0" lang="zh-TW" altLang="en-US" b="1" dirty="0">
                <a:solidFill>
                  <a:schemeClr val="hlink"/>
                </a:solidFill>
                <a:latin typeface="微軟正黑體" pitchFamily="34" charset="-120"/>
                <a:ea typeface="微軟正黑體" pitchFamily="34" charset="-120"/>
              </a:rPr>
              <a:t>家人的期待，及自己的學習表現（會考、學習成就、社團幹部、獎懲、職業試探結果等）比較適合哪一類學校及科別，做為升學選校參考</a:t>
            </a:r>
            <a:endParaRPr kumimoji="0" lang="en-US" altLang="zh-TW" dirty="0">
              <a:solidFill>
                <a:schemeClr val="hlink"/>
              </a:solidFill>
              <a:latin typeface="微軟正黑體" pitchFamily="34" charset="-120"/>
              <a:ea typeface="微軟正黑體" pitchFamily="34" charset="-120"/>
            </a:endParaRPr>
          </a:p>
        </p:txBody>
      </p:sp>
      <p:sp>
        <p:nvSpPr>
          <p:cNvPr id="38915" name="矩形 5"/>
          <p:cNvSpPr>
            <a:spLocks noChangeArrowheads="1"/>
          </p:cNvSpPr>
          <p:nvPr/>
        </p:nvSpPr>
        <p:spPr bwMode="auto">
          <a:xfrm>
            <a:off x="1415480" y="548684"/>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pic>
        <p:nvPicPr>
          <p:cNvPr id="5" name="圖片 4">
            <a:extLst>
              <a:ext uri="{FF2B5EF4-FFF2-40B4-BE49-F238E27FC236}">
                <a16:creationId xmlns:a16="http://schemas.microsoft.com/office/drawing/2014/main" xmlns="" id="{64087252-A5BB-475C-B407-9DC85D05A447}"/>
              </a:ext>
            </a:extLst>
          </p:cNvPr>
          <p:cNvPicPr>
            <a:picLocks noChangeAspect="1"/>
          </p:cNvPicPr>
          <p:nvPr/>
        </p:nvPicPr>
        <p:blipFill rotWithShape="1">
          <a:blip r:embed="rId3"/>
          <a:srcRect t="1239"/>
          <a:stretch/>
        </p:blipFill>
        <p:spPr>
          <a:xfrm>
            <a:off x="1415481" y="1080921"/>
            <a:ext cx="4104259" cy="5842288"/>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88" name="Group 60"/>
          <p:cNvGraphicFramePr>
            <a:graphicFrameLocks noGrp="1"/>
          </p:cNvGraphicFramePr>
          <p:nvPr>
            <p:extLst>
              <p:ext uri="{D42A27DB-BD31-4B8C-83A1-F6EECF244321}">
                <p14:modId xmlns:p14="http://schemas.microsoft.com/office/powerpoint/2010/main" val="1300520138"/>
              </p:ext>
            </p:extLst>
          </p:nvPr>
        </p:nvGraphicFramePr>
        <p:xfrm>
          <a:off x="1307692" y="968379"/>
          <a:ext cx="9576620" cy="5818189"/>
        </p:xfrm>
        <a:graphic>
          <a:graphicData uri="http://schemas.openxmlformats.org/drawingml/2006/table">
            <a:tbl>
              <a:tblPr/>
              <a:tblGrid>
                <a:gridCol w="1621079">
                  <a:extLst>
                    <a:ext uri="{9D8B030D-6E8A-4147-A177-3AD203B41FA5}">
                      <a16:colId xmlns:a16="http://schemas.microsoft.com/office/drawing/2014/main" xmlns="" val="20000"/>
                    </a:ext>
                  </a:extLst>
                </a:gridCol>
                <a:gridCol w="3243859">
                  <a:extLst>
                    <a:ext uri="{9D8B030D-6E8A-4147-A177-3AD203B41FA5}">
                      <a16:colId xmlns:a16="http://schemas.microsoft.com/office/drawing/2014/main" xmlns="" val="20001"/>
                    </a:ext>
                  </a:extLst>
                </a:gridCol>
                <a:gridCol w="1004659">
                  <a:extLst>
                    <a:ext uri="{9D8B030D-6E8A-4147-A177-3AD203B41FA5}">
                      <a16:colId xmlns:a16="http://schemas.microsoft.com/office/drawing/2014/main" xmlns="" val="20002"/>
                    </a:ext>
                  </a:extLst>
                </a:gridCol>
                <a:gridCol w="3707023">
                  <a:extLst>
                    <a:ext uri="{9D8B030D-6E8A-4147-A177-3AD203B41FA5}">
                      <a16:colId xmlns:a16="http://schemas.microsoft.com/office/drawing/2014/main" xmlns="" val="20003"/>
                    </a:ext>
                  </a:extLst>
                </a:gridCol>
              </a:tblGrid>
              <a:tr h="430977">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0"/>
                  </a:ext>
                </a:extLst>
              </a:tr>
              <a:tr h="332064">
                <a:tc rowSpan="2">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一、我的成長</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故事</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（一）自我認識</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月，依年級別填寫</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（二）職業與我</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xmlns="" val="10002"/>
                  </a:ext>
                </a:extLst>
              </a:tr>
              <a:tr h="305570">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二、各項心理</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測驗</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（一）性向測驗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（二）興趣測驗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4"/>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（三）其它測驗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5"/>
                  </a:ext>
                </a:extLst>
              </a:tr>
              <a:tr h="1587901">
                <a:tc rowSpan="6">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三、學習成果</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及特殊表</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現</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（一）我的學習表現</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1.</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領域學習成績於每年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月（或可配合成績單發放時間），依學期別填寫</a:t>
                      </a:r>
                    </a:p>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國中教育會考、體適能檢測於實施後浮貼成績證明影本 </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6"/>
                  </a:ext>
                </a:extLst>
              </a:tr>
              <a:tr h="61113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（二）我的經歷</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           （幹部、社團）</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5">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月，依學期別填寫</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7"/>
                  </a:ext>
                </a:extLst>
              </a:tr>
              <a:tr h="475135">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（三）參與各項競賽成果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xmlns="" val="10008"/>
                  </a:ext>
                </a:extLst>
              </a:tr>
              <a:tr h="370923">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（四）行為表現獎懲紀錄 </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xmlns="" val="10009"/>
                  </a:ext>
                </a:extLst>
              </a:tr>
              <a:tr h="381521">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（五）服務學習紀錄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xmlns="" val="10010"/>
                  </a:ext>
                </a:extLst>
              </a:tr>
              <a:tr h="40624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（六）生涯試探活動紀錄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xmlns="" val="10011"/>
                  </a:ext>
                </a:extLst>
              </a:tr>
            </a:tbl>
          </a:graphicData>
        </a:graphic>
      </p:graphicFrame>
      <p:sp>
        <p:nvSpPr>
          <p:cNvPr id="41016" name="矩形 3"/>
          <p:cNvSpPr>
            <a:spLocks noChangeArrowheads="1"/>
          </p:cNvSpPr>
          <p:nvPr/>
        </p:nvSpPr>
        <p:spPr bwMode="auto">
          <a:xfrm>
            <a:off x="1524000" y="463554"/>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41017" name="圖片 4"/>
          <p:cNvPicPr>
            <a:picLocks noChangeAspect="1"/>
          </p:cNvPicPr>
          <p:nvPr/>
        </p:nvPicPr>
        <p:blipFill>
          <a:blip r:embed="rId3"/>
          <a:srcRect/>
          <a:stretch>
            <a:fillRect/>
          </a:stretch>
        </p:blipFill>
        <p:spPr bwMode="auto">
          <a:xfrm>
            <a:off x="10884311" y="4581128"/>
            <a:ext cx="1163639" cy="2030412"/>
          </a:xfrm>
          <a:prstGeom prst="rect">
            <a:avLst/>
          </a:prstGeom>
          <a:noFill/>
          <a:ln w="9525">
            <a:noFill/>
            <a:miter lim="800000"/>
            <a:headEnd/>
            <a:tailEnd/>
          </a:ln>
        </p:spPr>
      </p:pic>
      <p:sp>
        <p:nvSpPr>
          <p:cNvPr id="6" name="橢圓形圖說文字 5"/>
          <p:cNvSpPr/>
          <p:nvPr/>
        </p:nvSpPr>
        <p:spPr bwMode="auto">
          <a:xfrm>
            <a:off x="8112226" y="1272702"/>
            <a:ext cx="3462215" cy="3167221"/>
          </a:xfrm>
          <a:prstGeom prst="wedgeEllipseCallout">
            <a:avLst>
              <a:gd name="adj1" fmla="val 41601"/>
              <a:gd name="adj2" fmla="val 47708"/>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讓我們一起來瞭解家長和學校如何透過生涯輔導紀錄手冊，共同協助孩子進行適性輔導。</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48188"/>
                                        </p:tgtEl>
                                        <p:attrNameLst>
                                          <p:attrName>style.visibility</p:attrName>
                                        </p:attrNameLst>
                                      </p:cBhvr>
                                      <p:to>
                                        <p:strVal val="visible"/>
                                      </p:to>
                                    </p:set>
                                    <p:animEffect transition="in" filter="wipe(down)">
                                      <p:cBhvr>
                                        <p:cTn id="7" dur="500"/>
                                        <p:tgtEl>
                                          <p:spTgt spid="48188"/>
                                        </p:tgtEl>
                                      </p:cBhvr>
                                    </p:animEffect>
                                  </p:childTnLst>
                                </p:cTn>
                              </p:par>
                            </p:childTnLst>
                          </p:cTn>
                        </p:par>
                        <p:par>
                          <p:cTn id="8" fill="hold" nodeType="afterGroup">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25" name="Group 49"/>
          <p:cNvGraphicFramePr>
            <a:graphicFrameLocks noGrp="1"/>
          </p:cNvGraphicFramePr>
          <p:nvPr>
            <p:extLst>
              <p:ext uri="{D42A27DB-BD31-4B8C-83A1-F6EECF244321}">
                <p14:modId xmlns:p14="http://schemas.microsoft.com/office/powerpoint/2010/main" val="3946480217"/>
              </p:ext>
            </p:extLst>
          </p:nvPr>
        </p:nvGraphicFramePr>
        <p:xfrm>
          <a:off x="1271465" y="981497"/>
          <a:ext cx="9504610" cy="5751092"/>
        </p:xfrm>
        <a:graphic>
          <a:graphicData uri="http://schemas.openxmlformats.org/drawingml/2006/table">
            <a:tbl>
              <a:tblPr/>
              <a:tblGrid>
                <a:gridCol w="1992521">
                  <a:extLst>
                    <a:ext uri="{9D8B030D-6E8A-4147-A177-3AD203B41FA5}">
                      <a16:colId xmlns:a16="http://schemas.microsoft.com/office/drawing/2014/main" xmlns="" val="20000"/>
                    </a:ext>
                  </a:extLst>
                </a:gridCol>
                <a:gridCol w="2835835">
                  <a:extLst>
                    <a:ext uri="{9D8B030D-6E8A-4147-A177-3AD203B41FA5}">
                      <a16:colId xmlns:a16="http://schemas.microsoft.com/office/drawing/2014/main" xmlns="" val="20001"/>
                    </a:ext>
                  </a:extLst>
                </a:gridCol>
                <a:gridCol w="1073155">
                  <a:extLst>
                    <a:ext uri="{9D8B030D-6E8A-4147-A177-3AD203B41FA5}">
                      <a16:colId xmlns:a16="http://schemas.microsoft.com/office/drawing/2014/main" xmlns="" val="20002"/>
                    </a:ext>
                  </a:extLst>
                </a:gridCol>
                <a:gridCol w="3603099">
                  <a:extLst>
                    <a:ext uri="{9D8B030D-6E8A-4147-A177-3AD203B41FA5}">
                      <a16:colId xmlns:a16="http://schemas.microsoft.com/office/drawing/2014/main" xmlns="" val="20003"/>
                    </a:ext>
                  </a:extLst>
                </a:gridCol>
              </a:tblGrid>
              <a:tr h="458640">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0"/>
                  </a:ext>
                </a:extLst>
              </a:tr>
              <a:tr h="820260">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四、生涯統整</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面面觀</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學期初（約</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1219372">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五、生涯發展</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規劃書</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導師</a:t>
                      </a: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輔導教師</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（免試入學及特色招生前）</a:t>
                      </a: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612109">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六、其他生涯</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輔導紀錄</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（一）生涯輔導紀錄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導師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輔導教師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進行學生生涯輔導後，適時填寫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r h="61210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（二）生涯諮詢紀錄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月，依學期別填寫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4"/>
                  </a:ext>
                </a:extLst>
              </a:tr>
              <a:tr h="63680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（三）家長的話</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5-6</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月，依年級別填寫。家長參閱簽章後，繳回統一保管</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5"/>
                  </a:ext>
                </a:extLst>
              </a:tr>
              <a:tr h="1391798">
                <a:tc>
                  <a:txBody>
                    <a:bodyPr/>
                    <a:lstStyle/>
                    <a:p>
                      <a:pPr marL="495300" marR="0" lvl="0" indent="-49530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附錄</a:t>
                      </a: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十三職群與相關性向測</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驗、興趣測驗之對應分析</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結果</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extLst>
                  <a:ext uri="{0D108BD9-81ED-4DB2-BD59-A6C34878D82A}">
                    <a16:rowId xmlns:a16="http://schemas.microsoft.com/office/drawing/2014/main" xmlns="" val="10006"/>
                  </a:ext>
                </a:extLst>
              </a:tr>
            </a:tbl>
          </a:graphicData>
        </a:graphic>
      </p:graphicFrame>
      <p:sp>
        <p:nvSpPr>
          <p:cNvPr id="43052" name="矩形 3"/>
          <p:cNvSpPr>
            <a:spLocks noChangeArrowheads="1"/>
          </p:cNvSpPr>
          <p:nvPr/>
        </p:nvSpPr>
        <p:spPr bwMode="auto">
          <a:xfrm>
            <a:off x="1524000" y="476676"/>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-3</a:t>
            </a:r>
            <a:endParaRPr lang="zh-TW" altLang="zh-TW" b="1" dirty="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50225"/>
                                        </p:tgtEl>
                                        <p:attrNameLst>
                                          <p:attrName>style.visibility</p:attrName>
                                        </p:attrNameLst>
                                      </p:cBhvr>
                                      <p:to>
                                        <p:strVal val="visible"/>
                                      </p:to>
                                    </p:set>
                                    <p:animEffect transition="in" filter="wipe(down)">
                                      <p:cBhvr>
                                        <p:cTn id="7" dur="500"/>
                                        <p:tgtEl>
                                          <p:spTgt spid="50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rotWithShape="1">
          <a:blip r:embed="rId3" cstate="print"/>
          <a:srcRect/>
          <a:stretch/>
        </p:blipFill>
        <p:spPr bwMode="auto">
          <a:xfrm>
            <a:off x="3287688" y="1065314"/>
            <a:ext cx="4104456" cy="5792686"/>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sp>
        <p:nvSpPr>
          <p:cNvPr id="45059" name="矩形 3"/>
          <p:cNvSpPr>
            <a:spLocks noChangeArrowheads="1"/>
          </p:cNvSpPr>
          <p:nvPr/>
        </p:nvSpPr>
        <p:spPr bwMode="auto">
          <a:xfrm>
            <a:off x="1518139" y="457977"/>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9" name="橢圓形圖說文字 8"/>
          <p:cNvSpPr/>
          <p:nvPr/>
        </p:nvSpPr>
        <p:spPr bwMode="auto">
          <a:xfrm>
            <a:off x="767410" y="1845393"/>
            <a:ext cx="2806700" cy="3167221"/>
          </a:xfrm>
          <a:prstGeom prst="wedgeEllipseCallout">
            <a:avLst>
              <a:gd name="adj1" fmla="val -9160"/>
              <a:gd name="adj2" fmla="val 58077"/>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性向測驗結果，可以了解語文、數學、機械、空間關係等方面的優勢能力。</a:t>
            </a:r>
          </a:p>
        </p:txBody>
      </p:sp>
      <p:pic>
        <p:nvPicPr>
          <p:cNvPr id="45061" name="圖片 5"/>
          <p:cNvPicPr>
            <a:picLocks noChangeAspect="1"/>
          </p:cNvPicPr>
          <p:nvPr/>
        </p:nvPicPr>
        <p:blipFill>
          <a:blip r:embed="rId4"/>
          <a:srcRect/>
          <a:stretch>
            <a:fillRect/>
          </a:stretch>
        </p:blipFill>
        <p:spPr bwMode="auto">
          <a:xfrm>
            <a:off x="1065201" y="5138486"/>
            <a:ext cx="1060451" cy="1225550"/>
          </a:xfrm>
          <a:prstGeom prst="rect">
            <a:avLst/>
          </a:prstGeom>
          <a:noFill/>
          <a:ln w="9525">
            <a:noFill/>
            <a:miter lim="800000"/>
            <a:headEnd/>
            <a:tailEnd/>
          </a:ln>
        </p:spPr>
      </p:pic>
      <p:pic>
        <p:nvPicPr>
          <p:cNvPr id="45062" name="圖片 6"/>
          <p:cNvPicPr>
            <a:picLocks noChangeAspect="1"/>
          </p:cNvPicPr>
          <p:nvPr/>
        </p:nvPicPr>
        <p:blipFill>
          <a:blip r:embed="rId5"/>
          <a:srcRect/>
          <a:stretch>
            <a:fillRect/>
          </a:stretch>
        </p:blipFill>
        <p:spPr bwMode="auto">
          <a:xfrm>
            <a:off x="10416480" y="1044960"/>
            <a:ext cx="1152525" cy="1422400"/>
          </a:xfrm>
          <a:prstGeom prst="rect">
            <a:avLst/>
          </a:prstGeom>
          <a:noFill/>
          <a:ln w="9525">
            <a:noFill/>
            <a:miter lim="800000"/>
            <a:headEnd/>
            <a:tailEnd/>
          </a:ln>
        </p:spPr>
      </p:pic>
      <p:sp>
        <p:nvSpPr>
          <p:cNvPr id="10" name="橢圓形圖說文字 9"/>
          <p:cNvSpPr/>
          <p:nvPr/>
        </p:nvSpPr>
        <p:spPr bwMode="auto">
          <a:xfrm>
            <a:off x="6940701" y="1585716"/>
            <a:ext cx="3354387" cy="3686572"/>
          </a:xfrm>
          <a:prstGeom prst="wedgeEllipseCallout">
            <a:avLst>
              <a:gd name="adj1" fmla="val 50108"/>
              <a:gd name="adj2" fmla="val -38337"/>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性向測驗測量個人學習潛能，透過測驗可瞭解自己的優勢能力，幫助</a:t>
            </a:r>
            <a:r>
              <a:rPr lang="zh-TW" altLang="en-US" sz="2400" dirty="0">
                <a:latin typeface="微軟正黑體" pitchFamily="34" charset="-120"/>
                <a:ea typeface="微軟正黑體" pitchFamily="34" charset="-120"/>
              </a:rPr>
              <a:t>自己在進路</a:t>
            </a:r>
            <a:r>
              <a:rPr lang="zh-TW" altLang="zh-TW" sz="2400" dirty="0">
                <a:latin typeface="微軟正黑體" pitchFamily="34" charset="-120"/>
                <a:ea typeface="微軟正黑體" pitchFamily="34" charset="-120"/>
              </a:rPr>
              <a:t>選擇時，往優勢能力方向發展。</a:t>
            </a:r>
            <a:endParaRPr lang="en-US" altLang="zh-TW" sz="2400" dirty="0">
              <a:latin typeface="微軟正黑體" pitchFamily="34" charset="-120"/>
              <a:ea typeface="微軟正黑體" pitchFamily="34" charset="-120"/>
            </a:endParaRPr>
          </a:p>
        </p:txBody>
      </p:sp>
      <p:sp>
        <p:nvSpPr>
          <p:cNvPr id="12" name="文字方塊 11"/>
          <p:cNvSpPr txBox="1"/>
          <p:nvPr/>
        </p:nvSpPr>
        <p:spPr>
          <a:xfrm>
            <a:off x="2495602" y="6010279"/>
            <a:ext cx="6307137" cy="830997"/>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191344" y="1600205"/>
            <a:ext cx="11809312" cy="4525963"/>
          </a:xfrm>
        </p:spPr>
        <p:txBody>
          <a:bodyPr>
            <a:normAutofit/>
          </a:bodyPr>
          <a:lstStyle/>
          <a:p>
            <a:pPr algn="ctr" eaLnBrk="1" hangingPunct="1">
              <a:buFont typeface="Arial" pitchFamily="34" charset="0"/>
              <a:buNone/>
              <a:defRPr/>
            </a:pPr>
            <a:r>
              <a:rPr lang="zh-TW" altLang="en-US" sz="4000" b="1" dirty="0">
                <a:effectLst>
                  <a:outerShdw blurRad="38100" dist="38100" dir="2700000" algn="tl">
                    <a:srgbClr val="C0C0C0"/>
                  </a:outerShdw>
                </a:effectLst>
                <a:latin typeface="標楷體" pitchFamily="65" charset="-120"/>
                <a:ea typeface="標楷體" pitchFamily="65" charset="-120"/>
              </a:rPr>
              <a:t>桃連區做好準備  迎向</a:t>
            </a:r>
            <a:r>
              <a:rPr lang="en-US" altLang="zh-TW" sz="4000" b="1" dirty="0">
                <a:effectLst>
                  <a:outerShdw blurRad="38100" dist="38100" dir="2700000" algn="tl">
                    <a:srgbClr val="C0C0C0"/>
                  </a:outerShdw>
                </a:effectLst>
                <a:latin typeface="標楷體" pitchFamily="65" charset="-120"/>
                <a:ea typeface="標楷體" pitchFamily="65" charset="-120"/>
              </a:rPr>
              <a:t>12</a:t>
            </a:r>
            <a:r>
              <a:rPr lang="zh-TW" altLang="en-US" sz="4000" b="1" dirty="0">
                <a:effectLst>
                  <a:outerShdw blurRad="38100" dist="38100" dir="2700000" algn="tl">
                    <a:srgbClr val="C0C0C0"/>
                  </a:outerShdw>
                </a:effectLst>
                <a:latin typeface="標楷體" pitchFamily="65" charset="-120"/>
                <a:ea typeface="標楷體" pitchFamily="65" charset="-120"/>
              </a:rPr>
              <a:t>年國教</a:t>
            </a:r>
          </a:p>
        </p:txBody>
      </p:sp>
      <p:sp>
        <p:nvSpPr>
          <p:cNvPr id="7171" name="投影片編號版面配置區 3"/>
          <p:cNvSpPr txBox="1">
            <a:spLocks noGrp="1"/>
          </p:cNvSpPr>
          <p:nvPr/>
        </p:nvSpPr>
        <p:spPr bwMode="auto">
          <a:xfrm>
            <a:off x="8077200" y="6356355"/>
            <a:ext cx="2133600" cy="365125"/>
          </a:xfrm>
          <a:prstGeom prst="rect">
            <a:avLst/>
          </a:prstGeom>
          <a:noFill/>
          <a:ln w="9525">
            <a:noFill/>
            <a:miter lim="800000"/>
            <a:headEnd/>
            <a:tailEnd/>
          </a:ln>
        </p:spPr>
        <p:txBody>
          <a:bodyPr anchor="ctr"/>
          <a:lstStyle/>
          <a:p>
            <a:pPr algn="r" eaLnBrk="1" hangingPunct="1">
              <a:buFont typeface="Arial" pitchFamily="34" charset="0"/>
              <a:buNone/>
            </a:pPr>
            <a:fld id="{BB9AEDA9-0CD8-412B-8F8D-7218EFFC2964}" type="slidenum">
              <a:rPr kumimoji="0" lang="zh-TW" altLang="en-US" sz="1200">
                <a:solidFill>
                  <a:srgbClr val="898989"/>
                </a:solidFill>
                <a:ea typeface="微軟正黑體" pitchFamily="34" charset="-120"/>
              </a:rPr>
              <a:pPr algn="r" eaLnBrk="1" hangingPunct="1">
                <a:buFont typeface="Arial" pitchFamily="34" charset="0"/>
                <a:buNone/>
              </a:pPr>
              <a:t>3</a:t>
            </a:fld>
            <a:endParaRPr kumimoji="0" lang="en-US" altLang="zh-TW" sz="1200">
              <a:solidFill>
                <a:srgbClr val="898989"/>
              </a:solidFill>
              <a:ea typeface="微軟正黑體" pitchFamily="34" charset="-120"/>
            </a:endParaRPr>
          </a:p>
        </p:txBody>
      </p:sp>
      <p:sp>
        <p:nvSpPr>
          <p:cNvPr id="5" name="內容版面配置區 2"/>
          <p:cNvSpPr>
            <a:spLocks/>
          </p:cNvSpPr>
          <p:nvPr/>
        </p:nvSpPr>
        <p:spPr bwMode="auto">
          <a:xfrm>
            <a:off x="515372" y="2767647"/>
            <a:ext cx="11676629" cy="3528789"/>
          </a:xfrm>
          <a:prstGeom prst="rect">
            <a:avLst/>
          </a:prstGeom>
          <a:noFill/>
          <a:ln>
            <a:noFill/>
          </a:ln>
        </p:spPr>
        <p:txBody>
          <a:bodyPr/>
          <a:lstStyle/>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率全國之先，從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年度起，每年辦理試模擬測驗及分發作業。</a:t>
            </a:r>
          </a:p>
          <a:p>
            <a:pPr marL="342900" indent="-342900" eaLnBrk="1" hangingPunct="1">
              <a:spcBef>
                <a:spcPct val="20000"/>
              </a:spcBef>
              <a:buBlip>
                <a:blip r:embed="rId3"/>
              </a:buBlip>
              <a:defRPr/>
            </a:pP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12</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26-27</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辦理全市模擬測驗，</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114</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6</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進行志願選填、</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2/10</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模擬分發放榜</a:t>
            </a:r>
            <a:r>
              <a:rPr kumimoji="0" lang="zh-TW" altLang="en-US" dirty="0">
                <a:solidFill>
                  <a:srgbClr val="0000CC"/>
                </a:solidFill>
                <a:effectLst>
                  <a:outerShdw blurRad="38100" dist="38100" dir="2700000" algn="tl">
                    <a:srgbClr val="C0C0C0"/>
                  </a:outerShdw>
                </a:effectLst>
              </a:rPr>
              <a:t>。</a:t>
            </a:r>
            <a:endPar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全市高中職博覽會，</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114</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15</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16</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繼續辦理；網路博覽會持續中。</a:t>
            </a:r>
            <a:endParaRPr kumimoji="0" lang="en-US" altLang="zh-TW"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全員進行適性輔導</a:t>
            </a:r>
            <a:r>
              <a:rPr kumimoji="0" lang="zh-TW" altLang="en-US" dirty="0">
                <a:solidFill>
                  <a:srgbClr val="0000CC"/>
                </a:solidFill>
                <a:effectLst>
                  <a:outerShdw blurRad="38100" dist="38100" dir="2700000" algn="tl">
                    <a:srgbClr val="C0C0C0"/>
                  </a:outerShdw>
                </a:effectLst>
                <a:ea typeface="標楷體" pitchFamily="65" charset="-120"/>
              </a:rPr>
              <a:t>。</a:t>
            </a:r>
          </a:p>
        </p:txBody>
      </p:sp>
      <p:sp>
        <p:nvSpPr>
          <p:cNvPr id="7173" name="文字方塊 5"/>
          <p:cNvSpPr txBox="1">
            <a:spLocks noChangeArrowheads="1"/>
          </p:cNvSpPr>
          <p:nvPr/>
        </p:nvSpPr>
        <p:spPr bwMode="auto">
          <a:xfrm>
            <a:off x="2783633" y="586468"/>
            <a:ext cx="6249987" cy="830997"/>
          </a:xfrm>
          <a:prstGeom prst="rect">
            <a:avLst/>
          </a:prstGeom>
          <a:noFill/>
          <a:ln w="9525">
            <a:noFill/>
            <a:miter lim="800000"/>
            <a:headEnd/>
            <a:tailEnd/>
          </a:ln>
        </p:spPr>
        <p:txBody>
          <a:bodyPr wrap="square">
            <a:spAutoFit/>
          </a:bodyPr>
          <a:lstStyle/>
          <a:p>
            <a:pPr algn="ctr" eaLnBrk="1" hangingPunct="1">
              <a:buFont typeface="Arial" pitchFamily="34" charset="0"/>
              <a:buNone/>
            </a:pPr>
            <a:r>
              <a:rPr lang="zh-TW" altLang="en-US" sz="4800" b="1" dirty="0">
                <a:solidFill>
                  <a:srgbClr val="0000CC"/>
                </a:solidFill>
                <a:latin typeface="Arial" pitchFamily="34" charset="0"/>
                <a:ea typeface="標楷體" pitchFamily="65" charset="-120"/>
              </a:rPr>
              <a:t>一</a:t>
            </a:r>
            <a:r>
              <a:rPr lang="zh-TW" altLang="en-US" sz="4800" b="1" dirty="0"/>
              <a:t>、</a:t>
            </a:r>
            <a:r>
              <a:rPr lang="zh-TW" altLang="en-US" sz="4800" b="1" dirty="0">
                <a:solidFill>
                  <a:srgbClr val="0000CC"/>
                </a:solidFill>
                <a:latin typeface="Arial" pitchFamily="34" charset="0"/>
                <a:ea typeface="標楷體" pitchFamily="65" charset="-120"/>
              </a:rPr>
              <a:t>適性入學的成果</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3"/>
          <p:cNvSpPr>
            <a:spLocks noChangeArrowheads="1"/>
          </p:cNvSpPr>
          <p:nvPr/>
        </p:nvSpPr>
        <p:spPr bwMode="auto">
          <a:xfrm>
            <a:off x="1631504" y="548684"/>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1203" name="Picture 2"/>
          <p:cNvPicPr>
            <a:picLocks noChangeAspect="1" noChangeArrowheads="1"/>
          </p:cNvPicPr>
          <p:nvPr/>
        </p:nvPicPr>
        <p:blipFill>
          <a:blip r:embed="rId3"/>
          <a:srcRect/>
          <a:stretch>
            <a:fillRect/>
          </a:stretch>
        </p:blipFill>
        <p:spPr bwMode="auto">
          <a:xfrm>
            <a:off x="1063655" y="1075035"/>
            <a:ext cx="10064695" cy="3888384"/>
          </a:xfrm>
          <a:prstGeom prst="rect">
            <a:avLst/>
          </a:prstGeom>
          <a:noFill/>
          <a:ln w="9525">
            <a:noFill/>
            <a:miter lim="800000"/>
            <a:headEnd/>
            <a:tailEnd/>
          </a:ln>
        </p:spPr>
      </p:pic>
      <p:pic>
        <p:nvPicPr>
          <p:cNvPr id="51204" name="圖片 8"/>
          <p:cNvPicPr>
            <a:picLocks noChangeAspect="1"/>
          </p:cNvPicPr>
          <p:nvPr/>
        </p:nvPicPr>
        <p:blipFill>
          <a:blip r:embed="rId4"/>
          <a:srcRect/>
          <a:stretch>
            <a:fillRect/>
          </a:stretch>
        </p:blipFill>
        <p:spPr bwMode="auto">
          <a:xfrm>
            <a:off x="9191625" y="4829180"/>
            <a:ext cx="1335088" cy="1984375"/>
          </a:xfrm>
          <a:prstGeom prst="rect">
            <a:avLst/>
          </a:prstGeom>
          <a:noFill/>
          <a:ln w="9525">
            <a:noFill/>
            <a:miter lim="800000"/>
            <a:headEnd/>
            <a:tailEnd/>
          </a:ln>
        </p:spPr>
      </p:pic>
      <p:sp>
        <p:nvSpPr>
          <p:cNvPr id="12" name="矩形圖說文字 10"/>
          <p:cNvSpPr>
            <a:spLocks noChangeArrowheads="1"/>
          </p:cNvSpPr>
          <p:nvPr/>
        </p:nvSpPr>
        <p:spPr bwMode="auto">
          <a:xfrm>
            <a:off x="1665289" y="4900945"/>
            <a:ext cx="7153275" cy="1840843"/>
          </a:xfrm>
          <a:prstGeom prst="wedgeRectCallout">
            <a:avLst>
              <a:gd name="adj1" fmla="val 55379"/>
              <a:gd name="adj2" fmla="val 78"/>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0" tIns="180000" rIns="180000" bIns="180000" anchor="ctr">
            <a:spAutoFit/>
          </a:bodyPr>
          <a:lstStyle/>
          <a:p>
            <a:pPr eaLnBrk="1" hangingPunct="1">
              <a:defRPr/>
            </a:pPr>
            <a:r>
              <a:rPr lang="zh-TW" altLang="en-US" sz="2400">
                <a:latin typeface="微軟正黑體" pitchFamily="34" charset="-120"/>
                <a:ea typeface="微軟正黑體" pitchFamily="34" charset="-120"/>
              </a:rPr>
              <a:t>國立臺灣師範大學心理教育與測驗研究發展中心開發完成「電腦化測驗系統</a:t>
            </a:r>
            <a:r>
              <a:rPr lang="en-US"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適性化職涯性向測驗（國中版）」。另外，學校亦可選用各出版社編製之標準化性向測驗，協助孩子瞭解個人優勢能力。</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2">
            <a:extLst>
              <a:ext uri="{FF2B5EF4-FFF2-40B4-BE49-F238E27FC236}">
                <a16:creationId xmlns:a16="http://schemas.microsoft.com/office/drawing/2014/main" xmlns="" id="{23D6BA6D-4829-4CC5-8167-E3C40A013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984" y="24015"/>
            <a:ext cx="64182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圖片 4">
            <a:extLst>
              <a:ext uri="{FF2B5EF4-FFF2-40B4-BE49-F238E27FC236}">
                <a16:creationId xmlns:a16="http://schemas.microsoft.com/office/drawing/2014/main" xmlns="" id="{7120729B-B2FD-456C-9710-D426562B93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54" y="24015"/>
            <a:ext cx="6257924"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xmlns="" id="{B028B5FA-114D-43FE-B50B-CF8836CC010B}"/>
              </a:ext>
            </a:extLst>
          </p:cNvPr>
          <p:cNvSpPr/>
          <p:nvPr/>
        </p:nvSpPr>
        <p:spPr>
          <a:xfrm>
            <a:off x="7535867" y="620690"/>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xmlns="" id="{084E54D4-12EF-408D-9877-8F8201BB991F}"/>
              </a:ext>
            </a:extLst>
          </p:cNvPr>
          <p:cNvSpPr/>
          <p:nvPr/>
        </p:nvSpPr>
        <p:spPr>
          <a:xfrm>
            <a:off x="1127448" y="5877272"/>
            <a:ext cx="792088" cy="6480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xmlns="" id="{4B749006-E8CD-4196-B98E-52D76B5D2B40}"/>
              </a:ext>
            </a:extLst>
          </p:cNvPr>
          <p:cNvSpPr/>
          <p:nvPr/>
        </p:nvSpPr>
        <p:spPr>
          <a:xfrm>
            <a:off x="4589903" y="5805264"/>
            <a:ext cx="792087"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xmlns="" id="{15191015-F559-41CF-925F-0F425383670E}"/>
              </a:ext>
            </a:extLst>
          </p:cNvPr>
          <p:cNvSpPr/>
          <p:nvPr/>
        </p:nvSpPr>
        <p:spPr>
          <a:xfrm>
            <a:off x="2999079" y="5869026"/>
            <a:ext cx="792087"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a:extLst>
              <a:ext uri="{FF2B5EF4-FFF2-40B4-BE49-F238E27FC236}">
                <a16:creationId xmlns:a16="http://schemas.microsoft.com/office/drawing/2014/main" xmlns="" id="{A79B1682-8ECE-45FE-BB21-01657D2152D6}"/>
              </a:ext>
            </a:extLst>
          </p:cNvPr>
          <p:cNvSpPr txBox="1"/>
          <p:nvPr/>
        </p:nvSpPr>
        <p:spPr>
          <a:xfrm>
            <a:off x="4589904" y="1196955"/>
            <a:ext cx="432629" cy="584775"/>
          </a:xfrm>
          <a:prstGeom prst="rect">
            <a:avLst/>
          </a:prstGeom>
          <a:noFill/>
        </p:spPr>
        <p:txBody>
          <a:bodyPr wrap="square" rtlCol="0">
            <a:spAutoFit/>
          </a:bodyPr>
          <a:lstStyle/>
          <a:p>
            <a:r>
              <a:rPr lang="en-US" altLang="zh-TW" dirty="0">
                <a:solidFill>
                  <a:srgbClr val="FF0000"/>
                </a:solidFill>
              </a:rPr>
              <a:t>R</a:t>
            </a:r>
            <a:endParaRPr lang="zh-TW" altLang="en-US" dirty="0">
              <a:solidFill>
                <a:srgbClr val="FF0000"/>
              </a:solidFill>
            </a:endParaRPr>
          </a:p>
        </p:txBody>
      </p:sp>
      <p:sp>
        <p:nvSpPr>
          <p:cNvPr id="9" name="文字方塊 8">
            <a:extLst>
              <a:ext uri="{FF2B5EF4-FFF2-40B4-BE49-F238E27FC236}">
                <a16:creationId xmlns:a16="http://schemas.microsoft.com/office/drawing/2014/main" xmlns="" id="{6EFFEB63-97A0-414C-BBA7-61A1C95EBBEA}"/>
              </a:ext>
            </a:extLst>
          </p:cNvPr>
          <p:cNvSpPr txBox="1"/>
          <p:nvPr/>
        </p:nvSpPr>
        <p:spPr>
          <a:xfrm>
            <a:off x="4590036" y="2088767"/>
            <a:ext cx="432629" cy="584775"/>
          </a:xfrm>
          <a:prstGeom prst="rect">
            <a:avLst/>
          </a:prstGeom>
          <a:noFill/>
        </p:spPr>
        <p:txBody>
          <a:bodyPr wrap="square" rtlCol="0">
            <a:spAutoFit/>
          </a:bodyPr>
          <a:lstStyle/>
          <a:p>
            <a:r>
              <a:rPr lang="en-US" altLang="zh-TW" dirty="0">
                <a:solidFill>
                  <a:srgbClr val="FF0000"/>
                </a:solidFill>
              </a:rPr>
              <a:t>I</a:t>
            </a:r>
            <a:endParaRPr lang="zh-TW" altLang="en-US" dirty="0">
              <a:solidFill>
                <a:srgbClr val="FF0000"/>
              </a:solidFill>
            </a:endParaRPr>
          </a:p>
        </p:txBody>
      </p:sp>
      <p:sp>
        <p:nvSpPr>
          <p:cNvPr id="10" name="文字方塊 9">
            <a:extLst>
              <a:ext uri="{FF2B5EF4-FFF2-40B4-BE49-F238E27FC236}">
                <a16:creationId xmlns:a16="http://schemas.microsoft.com/office/drawing/2014/main" xmlns="" id="{C9FB971E-65A5-4038-A582-3BC3EFC007D3}"/>
              </a:ext>
            </a:extLst>
          </p:cNvPr>
          <p:cNvSpPr txBox="1"/>
          <p:nvPr/>
        </p:nvSpPr>
        <p:spPr>
          <a:xfrm>
            <a:off x="4553316" y="2962604"/>
            <a:ext cx="432629" cy="584775"/>
          </a:xfrm>
          <a:prstGeom prst="rect">
            <a:avLst/>
          </a:prstGeom>
          <a:noFill/>
        </p:spPr>
        <p:txBody>
          <a:bodyPr wrap="square" rtlCol="0">
            <a:spAutoFit/>
          </a:bodyPr>
          <a:lstStyle/>
          <a:p>
            <a:r>
              <a:rPr lang="en-US" altLang="zh-TW" dirty="0">
                <a:solidFill>
                  <a:srgbClr val="FF0000"/>
                </a:solidFill>
              </a:rPr>
              <a:t>A</a:t>
            </a:r>
            <a:endParaRPr lang="zh-TW" altLang="en-US" dirty="0">
              <a:solidFill>
                <a:srgbClr val="FF0000"/>
              </a:solidFill>
            </a:endParaRPr>
          </a:p>
        </p:txBody>
      </p:sp>
      <p:sp>
        <p:nvSpPr>
          <p:cNvPr id="11" name="文字方塊 10">
            <a:extLst>
              <a:ext uri="{FF2B5EF4-FFF2-40B4-BE49-F238E27FC236}">
                <a16:creationId xmlns:a16="http://schemas.microsoft.com/office/drawing/2014/main" xmlns="" id="{E18C50F6-CBB3-4CAE-8459-A1256287CA7F}"/>
              </a:ext>
            </a:extLst>
          </p:cNvPr>
          <p:cNvSpPr txBox="1"/>
          <p:nvPr/>
        </p:nvSpPr>
        <p:spPr>
          <a:xfrm>
            <a:off x="4583235" y="3747231"/>
            <a:ext cx="432629" cy="584775"/>
          </a:xfrm>
          <a:prstGeom prst="rect">
            <a:avLst/>
          </a:prstGeom>
          <a:noFill/>
        </p:spPr>
        <p:txBody>
          <a:bodyPr wrap="square" rtlCol="0">
            <a:spAutoFit/>
          </a:bodyPr>
          <a:lstStyle/>
          <a:p>
            <a:r>
              <a:rPr lang="en-US" altLang="zh-TW" dirty="0">
                <a:solidFill>
                  <a:srgbClr val="FF0000"/>
                </a:solidFill>
              </a:rPr>
              <a:t>S</a:t>
            </a:r>
            <a:endParaRPr lang="zh-TW" altLang="en-US" dirty="0">
              <a:solidFill>
                <a:srgbClr val="FF0000"/>
              </a:solidFill>
            </a:endParaRPr>
          </a:p>
        </p:txBody>
      </p:sp>
      <p:sp>
        <p:nvSpPr>
          <p:cNvPr id="14" name="文字方塊 13">
            <a:extLst>
              <a:ext uri="{FF2B5EF4-FFF2-40B4-BE49-F238E27FC236}">
                <a16:creationId xmlns:a16="http://schemas.microsoft.com/office/drawing/2014/main" xmlns="" id="{7E07DF65-AD40-4F64-BBD1-604FB119DE5B}"/>
              </a:ext>
            </a:extLst>
          </p:cNvPr>
          <p:cNvSpPr txBox="1"/>
          <p:nvPr/>
        </p:nvSpPr>
        <p:spPr>
          <a:xfrm>
            <a:off x="4575948" y="4518035"/>
            <a:ext cx="432629" cy="584775"/>
          </a:xfrm>
          <a:prstGeom prst="rect">
            <a:avLst/>
          </a:prstGeom>
          <a:noFill/>
        </p:spPr>
        <p:txBody>
          <a:bodyPr wrap="square" rtlCol="0">
            <a:spAutoFit/>
          </a:bodyPr>
          <a:lstStyle/>
          <a:p>
            <a:r>
              <a:rPr lang="en-US" altLang="zh-TW" dirty="0">
                <a:solidFill>
                  <a:srgbClr val="FF0000"/>
                </a:solidFill>
              </a:rPr>
              <a:t>E</a:t>
            </a:r>
            <a:endParaRPr lang="zh-TW" altLang="en-US" dirty="0">
              <a:solidFill>
                <a:srgbClr val="FF0000"/>
              </a:solidFill>
            </a:endParaRPr>
          </a:p>
        </p:txBody>
      </p:sp>
      <p:sp>
        <p:nvSpPr>
          <p:cNvPr id="15" name="文字方塊 14">
            <a:extLst>
              <a:ext uri="{FF2B5EF4-FFF2-40B4-BE49-F238E27FC236}">
                <a16:creationId xmlns:a16="http://schemas.microsoft.com/office/drawing/2014/main" xmlns="" id="{73A79C4E-B895-4A88-BAA4-229E79756104}"/>
              </a:ext>
            </a:extLst>
          </p:cNvPr>
          <p:cNvSpPr txBox="1"/>
          <p:nvPr/>
        </p:nvSpPr>
        <p:spPr>
          <a:xfrm>
            <a:off x="4574072" y="5248885"/>
            <a:ext cx="432629" cy="584775"/>
          </a:xfrm>
          <a:prstGeom prst="rect">
            <a:avLst/>
          </a:prstGeom>
          <a:noFill/>
        </p:spPr>
        <p:txBody>
          <a:bodyPr wrap="square" rtlCol="0">
            <a:spAutoFit/>
          </a:bodyPr>
          <a:lstStyle/>
          <a:p>
            <a:r>
              <a:rPr lang="en-US" altLang="zh-TW" dirty="0">
                <a:solidFill>
                  <a:srgbClr val="FF0000"/>
                </a:solidFill>
              </a:rPr>
              <a:t>C</a:t>
            </a:r>
            <a:endParaRPr lang="zh-TW" altLang="en-US" dirty="0">
              <a:solidFill>
                <a:srgbClr val="FF0000"/>
              </a:solidFill>
            </a:endParaRPr>
          </a:p>
        </p:txBody>
      </p:sp>
    </p:spTree>
    <p:custDataLst>
      <p:tags r:id="rId1"/>
    </p:custDataLst>
    <p:extLst>
      <p:ext uri="{BB962C8B-B14F-4D97-AF65-F5344CB8AC3E}">
        <p14:creationId xmlns:p14="http://schemas.microsoft.com/office/powerpoint/2010/main" val="16038304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idx="4294967295"/>
          </p:nvPr>
        </p:nvSpPr>
        <p:spPr>
          <a:xfrm>
            <a:off x="1524000" y="692150"/>
            <a:ext cx="8229600" cy="725488"/>
          </a:xfrm>
        </p:spPr>
        <p:txBody>
          <a:bodyPr/>
          <a:lstStyle/>
          <a:p>
            <a:r>
              <a:rPr lang="zh-TW" altLang="en-US" sz="4800" dirty="0">
                <a:latin typeface="標楷體" pitchFamily="65" charset="-120"/>
                <a:ea typeface="標楷體" pitchFamily="65" charset="-120"/>
              </a:rPr>
              <a:t>性向測驗  </a:t>
            </a:r>
            <a:r>
              <a:rPr lang="zh-TW" altLang="en-US" sz="4800" dirty="0">
                <a:latin typeface="標楷體" pitchFamily="65" charset="-120"/>
                <a:ea typeface="標楷體" pitchFamily="65" charset="-120"/>
                <a:hlinkClick r:id="rId3" action="ppaction://hlinkfile"/>
              </a:rPr>
              <a:t>攻其不備</a:t>
            </a:r>
            <a:endParaRPr lang="zh-TW" altLang="en-US" sz="4800" dirty="0">
              <a:latin typeface="標楷體" pitchFamily="65" charset="-120"/>
              <a:ea typeface="標楷體" pitchFamily="65" charset="-120"/>
            </a:endParaRPr>
          </a:p>
        </p:txBody>
      </p:sp>
      <p:pic>
        <p:nvPicPr>
          <p:cNvPr id="49155" name="Picture 2">
            <a:hlinkClick r:id="rId3" action="ppaction://hlinkfile"/>
          </p:cNvPr>
          <p:cNvPicPr>
            <a:picLocks noGrp="1" noChangeAspect="1" noChangeArrowheads="1"/>
          </p:cNvPicPr>
          <p:nvPr>
            <p:ph idx="4294967295"/>
          </p:nvPr>
        </p:nvPicPr>
        <p:blipFill>
          <a:blip r:embed="rId4"/>
          <a:srcRect/>
          <a:stretch>
            <a:fillRect/>
          </a:stretch>
        </p:blipFill>
        <p:spPr>
          <a:xfrm>
            <a:off x="767408" y="1631717"/>
            <a:ext cx="4176464" cy="5089763"/>
          </a:xfrm>
        </p:spPr>
      </p:pic>
      <p:sp>
        <p:nvSpPr>
          <p:cNvPr id="49156" name="投影片編號版面配置區 3"/>
          <p:cNvSpPr txBox="1">
            <a:spLocks noGrp="1"/>
          </p:cNvSpPr>
          <p:nvPr/>
        </p:nvSpPr>
        <p:spPr bwMode="auto">
          <a:xfrm>
            <a:off x="8077200" y="6356355"/>
            <a:ext cx="2133600" cy="365125"/>
          </a:xfrm>
          <a:prstGeom prst="rect">
            <a:avLst/>
          </a:prstGeom>
          <a:noFill/>
          <a:ln w="9525">
            <a:noFill/>
            <a:miter lim="800000"/>
            <a:headEnd/>
            <a:tailEnd/>
          </a:ln>
        </p:spPr>
        <p:txBody>
          <a:bodyPr anchor="ctr"/>
          <a:lstStyle/>
          <a:p>
            <a:pPr algn="r" eaLnBrk="1" hangingPunct="1"/>
            <a:endParaRPr lang="zh-TW" altLang="en-US" sz="1400" b="1">
              <a:latin typeface="Arial" pitchFamily="34" charset="0"/>
            </a:endParaRPr>
          </a:p>
        </p:txBody>
      </p:sp>
      <p:sp>
        <p:nvSpPr>
          <p:cNvPr id="5" name="文字方塊 4"/>
          <p:cNvSpPr txBox="1"/>
          <p:nvPr/>
        </p:nvSpPr>
        <p:spPr>
          <a:xfrm>
            <a:off x="5087888" y="1628776"/>
            <a:ext cx="6768752" cy="44627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342900" indent="-342900" eaLnBrk="1" hangingPunct="1">
              <a:spcBef>
                <a:spcPts val="600"/>
              </a:spcBef>
              <a:spcAft>
                <a:spcPts val="600"/>
              </a:spcAft>
              <a:buFont typeface="Arial" pitchFamily="34" charset="0"/>
              <a:buChar char="•"/>
              <a:defRPr/>
            </a:pPr>
            <a:r>
              <a:rPr lang="zh-TW" altLang="en-US" sz="2400" dirty="0">
                <a:latin typeface="標楷體" pitchFamily="65" charset="-120"/>
                <a:ea typeface="標楷體" pitchFamily="65" charset="-120"/>
              </a:rPr>
              <a:t>真實故事，被人戲謔的稱為</a:t>
            </a:r>
            <a:r>
              <a:rPr lang="en-US" altLang="zh-TW" sz="2400" dirty="0">
                <a:latin typeface="標楷體" pitchFamily="65" charset="-120"/>
                <a:ea typeface="標楷體" pitchFamily="65" charset="-120"/>
              </a:rPr>
              <a:t>Big Mike</a:t>
            </a:r>
            <a:r>
              <a:rPr lang="zh-TW" altLang="en-US" sz="2400" dirty="0">
                <a:latin typeface="標楷體" pitchFamily="65" charset="-120"/>
                <a:ea typeface="標楷體" pitchFamily="65" charset="-120"/>
              </a:rPr>
              <a:t>的大傢伙，外型巨大、成績低落，在性向測驗時，居然在</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保護本能</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的部分拿到</a:t>
            </a:r>
            <a:r>
              <a:rPr lang="en-US" altLang="zh-TW" sz="2400" dirty="0">
                <a:latin typeface="標楷體" pitchFamily="65" charset="-120"/>
                <a:ea typeface="標楷體" pitchFamily="65" charset="-120"/>
              </a:rPr>
              <a:t>98</a:t>
            </a:r>
            <a:r>
              <a:rPr lang="zh-TW" altLang="en-US" sz="2400" dirty="0">
                <a:latin typeface="標楷體" pitchFamily="65" charset="-120"/>
                <a:ea typeface="標楷體" pitchFamily="65" charset="-120"/>
              </a:rPr>
              <a:t>分的高分</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特別是相對其他只有個位數的性向機能方面。</a:t>
            </a:r>
            <a:endParaRPr lang="en-US" altLang="zh-TW" sz="2400" dirty="0">
              <a:latin typeface="標楷體" pitchFamily="65" charset="-120"/>
              <a:ea typeface="標楷體" pitchFamily="65" charset="-120"/>
            </a:endParaRPr>
          </a:p>
          <a:p>
            <a:pPr marL="342900" indent="-342900" eaLnBrk="1" hangingPunct="1">
              <a:spcBef>
                <a:spcPts val="600"/>
              </a:spcBef>
              <a:spcAft>
                <a:spcPts val="600"/>
              </a:spcAft>
              <a:buFont typeface="Arial" pitchFamily="34" charset="0"/>
              <a:buChar char="•"/>
              <a:defRPr/>
            </a:pPr>
            <a:r>
              <a:rPr lang="zh-TW" altLang="en-US" sz="2400" dirty="0">
                <a:latin typeface="標楷體" pitchFamily="65" charset="-120"/>
                <a:ea typeface="標楷體" pitchFamily="65" charset="-120"/>
              </a:rPr>
              <a:t>所以</a:t>
            </a:r>
            <a:r>
              <a:rPr lang="en-US" altLang="zh-TW" sz="2400" dirty="0">
                <a:latin typeface="標楷體" pitchFamily="65" charset="-120"/>
                <a:ea typeface="標楷體" pitchFamily="65" charset="-120"/>
              </a:rPr>
              <a:t>Mike</a:t>
            </a:r>
            <a:r>
              <a:rPr lang="zh-TW" altLang="en-US" sz="2400" dirty="0">
                <a:latin typeface="標楷體" pitchFamily="65" charset="-120"/>
                <a:ea typeface="標楷體" pitchFamily="65" charset="-120"/>
              </a:rPr>
              <a:t>就像是璞玉，他的低成就是因為沒有機會被開發。當老師能夠仔細去探索，找到方法去對待他，他的成績就能從</a:t>
            </a:r>
            <a:r>
              <a:rPr lang="en-US" altLang="zh-TW" sz="2400" dirty="0">
                <a:latin typeface="標楷體" pitchFamily="65" charset="-120"/>
                <a:ea typeface="標楷體" pitchFamily="65" charset="-120"/>
              </a:rPr>
              <a:t>0</a:t>
            </a:r>
            <a:r>
              <a:rPr lang="zh-TW" altLang="en-US" sz="2400" dirty="0">
                <a:latin typeface="標楷體" pitchFamily="65" charset="-120"/>
                <a:ea typeface="標楷體" pitchFamily="65" charset="-120"/>
              </a:rPr>
              <a:t>分→</a:t>
            </a:r>
            <a:r>
              <a:rPr lang="en-US" altLang="zh-TW" sz="2400" dirty="0">
                <a:latin typeface="標楷體" pitchFamily="65" charset="-120"/>
                <a:ea typeface="標楷體" pitchFamily="65" charset="-120"/>
              </a:rPr>
              <a:t>C→A</a:t>
            </a:r>
            <a:r>
              <a:rPr lang="zh-TW" altLang="en-US" sz="2400" dirty="0">
                <a:latin typeface="標楷體" pitchFamily="65" charset="-120"/>
                <a:ea typeface="標楷體" pitchFamily="65" charset="-120"/>
              </a:rPr>
              <a:t>。</a:t>
            </a:r>
            <a:endParaRPr lang="en-US" altLang="zh-TW" sz="2400" dirty="0">
              <a:latin typeface="標楷體" pitchFamily="65" charset="-120"/>
              <a:ea typeface="標楷體" pitchFamily="65" charset="-120"/>
            </a:endParaRPr>
          </a:p>
          <a:p>
            <a:pPr marL="342900" indent="-342900" eaLnBrk="1" hangingPunct="1">
              <a:spcBef>
                <a:spcPts val="600"/>
              </a:spcBef>
              <a:spcAft>
                <a:spcPts val="600"/>
              </a:spcAft>
              <a:buFont typeface="Arial" pitchFamily="34" charset="0"/>
              <a:buChar char="•"/>
              <a:defRPr/>
            </a:pPr>
            <a:r>
              <a:rPr lang="en-US" altLang="zh-TW" sz="2400" dirty="0">
                <a:latin typeface="標楷體" pitchFamily="65" charset="-120"/>
                <a:ea typeface="標楷體" pitchFamily="65" charset="-120"/>
              </a:rPr>
              <a:t>Mike</a:t>
            </a:r>
            <a:r>
              <a:rPr lang="zh-TW" altLang="en-US" sz="2400" dirty="0">
                <a:latin typeface="標楷體" pitchFamily="65" charset="-120"/>
                <a:ea typeface="標楷體" pitchFamily="65" charset="-120"/>
              </a:rPr>
              <a:t>找到自信心，學業逐步成長，同時發揮天賦，最終在美式足球賽中成為知名明星選手，並開始一帆風順的人生，最後還加入</a:t>
            </a:r>
            <a:r>
              <a:rPr lang="en-US" altLang="zh-TW" sz="2400" dirty="0">
                <a:latin typeface="標楷體" pitchFamily="65" charset="-120"/>
                <a:ea typeface="標楷體" pitchFamily="65" charset="-120"/>
              </a:rPr>
              <a:t>NFL</a:t>
            </a:r>
            <a:r>
              <a:rPr lang="zh-TW" altLang="en-US" sz="2400" dirty="0">
                <a:latin typeface="標楷體" pitchFamily="65" charset="-120"/>
                <a:ea typeface="標楷體" pitchFamily="65" charset="-120"/>
              </a:rPr>
              <a:t>巴爾地摩烏鴉隊。</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a:stretch>
            <a:fillRect/>
          </a:stretch>
        </p:blipFill>
        <p:spPr bwMode="auto">
          <a:xfrm>
            <a:off x="4007768" y="756601"/>
            <a:ext cx="4539333" cy="6266503"/>
          </a:xfrm>
          <a:prstGeom prst="rect">
            <a:avLst/>
          </a:prstGeom>
          <a:noFill/>
          <a:ln w="9525">
            <a:noFill/>
            <a:miter lim="800000"/>
            <a:headEnd/>
            <a:tailEnd/>
          </a:ln>
        </p:spPr>
      </p:pic>
      <p:pic>
        <p:nvPicPr>
          <p:cNvPr id="53251" name="圖片 1"/>
          <p:cNvPicPr>
            <a:picLocks noChangeAspect="1"/>
          </p:cNvPicPr>
          <p:nvPr/>
        </p:nvPicPr>
        <p:blipFill>
          <a:blip r:embed="rId4"/>
          <a:srcRect/>
          <a:stretch>
            <a:fillRect/>
          </a:stretch>
        </p:blipFill>
        <p:spPr bwMode="auto">
          <a:xfrm>
            <a:off x="9546859" y="5077936"/>
            <a:ext cx="1320800" cy="1670050"/>
          </a:xfrm>
          <a:prstGeom prst="rect">
            <a:avLst/>
          </a:prstGeom>
          <a:noFill/>
          <a:ln w="9525">
            <a:noFill/>
            <a:miter lim="800000"/>
            <a:headEnd/>
            <a:tailEnd/>
          </a:ln>
        </p:spPr>
      </p:pic>
      <p:pic>
        <p:nvPicPr>
          <p:cNvPr id="53252" name="圖片 2"/>
          <p:cNvPicPr>
            <a:picLocks noChangeAspect="1"/>
          </p:cNvPicPr>
          <p:nvPr/>
        </p:nvPicPr>
        <p:blipFill>
          <a:blip r:embed="rId5"/>
          <a:srcRect/>
          <a:stretch>
            <a:fillRect/>
          </a:stretch>
        </p:blipFill>
        <p:spPr bwMode="auto">
          <a:xfrm>
            <a:off x="725489" y="5077940"/>
            <a:ext cx="1289051" cy="1552575"/>
          </a:xfrm>
          <a:prstGeom prst="rect">
            <a:avLst/>
          </a:prstGeom>
          <a:noFill/>
          <a:ln w="9525">
            <a:noFill/>
            <a:miter lim="800000"/>
            <a:headEnd/>
            <a:tailEnd/>
          </a:ln>
        </p:spPr>
      </p:pic>
      <p:sp>
        <p:nvSpPr>
          <p:cNvPr id="9" name="橢圓形圖說文字 8"/>
          <p:cNvSpPr/>
          <p:nvPr/>
        </p:nvSpPr>
        <p:spPr bwMode="auto">
          <a:xfrm>
            <a:off x="7752187" y="1190319"/>
            <a:ext cx="4281487" cy="3686572"/>
          </a:xfrm>
          <a:prstGeom prst="wedgeEllipseCallout">
            <a:avLst>
              <a:gd name="adj1" fmla="val 18431"/>
              <a:gd name="adj2" fmla="val 5461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心理測驗結果並非進路選擇的唯一指標，要併同其他因素一起來看（如學習表現）才有參考價值。對測驗有不清楚的地方，可以詢問輔導教師。</a:t>
            </a:r>
          </a:p>
        </p:txBody>
      </p:sp>
      <p:sp>
        <p:nvSpPr>
          <p:cNvPr id="53254" name="矩形 9"/>
          <p:cNvSpPr>
            <a:spLocks noChangeArrowheads="1"/>
          </p:cNvSpPr>
          <p:nvPr/>
        </p:nvSpPr>
        <p:spPr bwMode="auto">
          <a:xfrm>
            <a:off x="1418823" y="482605"/>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10" name="橢圓形圖說文字 9"/>
          <p:cNvSpPr/>
          <p:nvPr/>
        </p:nvSpPr>
        <p:spPr bwMode="auto">
          <a:xfrm>
            <a:off x="407370" y="1316302"/>
            <a:ext cx="4381500" cy="3686572"/>
          </a:xfrm>
          <a:prstGeom prst="wedgeEllipseCallout">
            <a:avLst>
              <a:gd name="adj1" fmla="val -19279"/>
              <a:gd name="adj2" fmla="val 52753"/>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興趣指個人</a:t>
            </a:r>
            <a:r>
              <a:rPr lang="zh-TW" altLang="en-US" sz="2400" dirty="0">
                <a:latin typeface="微軟正黑體" pitchFamily="34" charset="-120"/>
                <a:ea typeface="微軟正黑體" pitchFamily="34" charset="-120"/>
              </a:rPr>
              <a:t>對</a:t>
            </a:r>
            <a:r>
              <a:rPr lang="zh-TW" altLang="zh-TW" sz="2400" dirty="0">
                <a:latin typeface="微軟正黑體" pitchFamily="34" charset="-120"/>
                <a:ea typeface="微軟正黑體" pitchFamily="34" charset="-120"/>
              </a:rPr>
              <a:t>人事物的喜愛程度，當課程、活動、職業等產生興趣時，會較投入並</a:t>
            </a:r>
            <a:r>
              <a:rPr lang="zh-TW" altLang="en-US" sz="2400" dirty="0">
                <a:latin typeface="微軟正黑體" pitchFamily="34" charset="-120"/>
                <a:ea typeface="微軟正黑體" pitchFamily="34" charset="-120"/>
              </a:rPr>
              <a:t>得到</a:t>
            </a:r>
            <a:r>
              <a:rPr lang="zh-TW" altLang="zh-TW" sz="2400" dirty="0">
                <a:latin typeface="微軟正黑體" pitchFamily="34" charset="-120"/>
                <a:ea typeface="微軟正黑體" pitchFamily="34" charset="-120"/>
              </a:rPr>
              <a:t>滿足。興趣測驗即在測量對某種事務或活動喜歡或不喜歡的程度。</a:t>
            </a:r>
          </a:p>
        </p:txBody>
      </p:sp>
      <p:sp>
        <p:nvSpPr>
          <p:cNvPr id="12" name="文字方塊 11"/>
          <p:cNvSpPr txBox="1"/>
          <p:nvPr/>
        </p:nvSpPr>
        <p:spPr>
          <a:xfrm>
            <a:off x="2981328" y="6054730"/>
            <a:ext cx="6308725" cy="830997"/>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矩形 9"/>
          <p:cNvSpPr>
            <a:spLocks noChangeArrowheads="1"/>
          </p:cNvSpPr>
          <p:nvPr/>
        </p:nvSpPr>
        <p:spPr bwMode="auto">
          <a:xfrm>
            <a:off x="1524000" y="476676"/>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5299" name="Picture 2"/>
          <p:cNvPicPr>
            <a:picLocks noChangeAspect="1" noChangeArrowheads="1"/>
          </p:cNvPicPr>
          <p:nvPr/>
        </p:nvPicPr>
        <p:blipFill>
          <a:blip r:embed="rId3"/>
          <a:srcRect/>
          <a:stretch>
            <a:fillRect/>
          </a:stretch>
        </p:blipFill>
        <p:spPr bwMode="auto">
          <a:xfrm>
            <a:off x="1271466" y="981501"/>
            <a:ext cx="9825292" cy="4257253"/>
          </a:xfrm>
          <a:prstGeom prst="rect">
            <a:avLst/>
          </a:prstGeom>
          <a:noFill/>
          <a:ln w="9525">
            <a:noFill/>
            <a:miter lim="800000"/>
            <a:headEnd/>
            <a:tailEnd/>
          </a:ln>
        </p:spPr>
      </p:pic>
      <p:pic>
        <p:nvPicPr>
          <p:cNvPr id="55300" name="圖片 4"/>
          <p:cNvPicPr>
            <a:picLocks noChangeAspect="1"/>
          </p:cNvPicPr>
          <p:nvPr/>
        </p:nvPicPr>
        <p:blipFill>
          <a:blip r:embed="rId4"/>
          <a:srcRect/>
          <a:stretch>
            <a:fillRect/>
          </a:stretch>
        </p:blipFill>
        <p:spPr bwMode="auto">
          <a:xfrm>
            <a:off x="1703512" y="4837809"/>
            <a:ext cx="1163637" cy="2011363"/>
          </a:xfrm>
          <a:prstGeom prst="rect">
            <a:avLst/>
          </a:prstGeom>
          <a:noFill/>
          <a:ln w="9525">
            <a:noFill/>
            <a:miter lim="800000"/>
            <a:headEnd/>
            <a:tailEnd/>
          </a:ln>
        </p:spPr>
      </p:pic>
      <p:sp>
        <p:nvSpPr>
          <p:cNvPr id="12" name="矩形圖說文字 10"/>
          <p:cNvSpPr>
            <a:spLocks noChangeArrowheads="1"/>
          </p:cNvSpPr>
          <p:nvPr/>
        </p:nvSpPr>
        <p:spPr bwMode="auto">
          <a:xfrm>
            <a:off x="3299197" y="4616825"/>
            <a:ext cx="7368307" cy="2210175"/>
          </a:xfrm>
          <a:prstGeom prst="wedgeRectCallout">
            <a:avLst>
              <a:gd name="adj1" fmla="val -53824"/>
              <a:gd name="adj2" fmla="val 3625"/>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0" tIns="180000" rIns="180000" bIns="180000" anchor="ctr">
            <a:spAutoFit/>
          </a:bodyPr>
          <a:lstStyle/>
          <a:p>
            <a:pPr eaLnBrk="1" hangingPunct="1">
              <a:defRPr/>
            </a:pPr>
            <a:r>
              <a:rPr lang="zh-TW" altLang="en-US" sz="2400" dirty="0">
                <a:latin typeface="微軟正黑體" pitchFamily="34" charset="-120"/>
                <a:ea typeface="微軟正黑體" pitchFamily="34" charset="-120"/>
              </a:rPr>
              <a:t>國立臺灣師範大學心理教育與測驗研究發展中心開發完成「電腦化測驗系統</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情境式職涯興趣測驗（國中版）」。另外，學校亦可選用各出版社編製之標準化興趣測驗，協助孩子瞭解個人對某種</a:t>
            </a:r>
            <a:r>
              <a:rPr lang="zh-TW" altLang="zh-TW" sz="2400" dirty="0">
                <a:latin typeface="微軟正黑體" pitchFamily="34" charset="-120"/>
                <a:ea typeface="微軟正黑體" pitchFamily="34" charset="-120"/>
              </a:rPr>
              <a:t>事務或活動喜歡或不喜歡的程度</a:t>
            </a:r>
            <a:r>
              <a:rPr lang="zh-TW" altLang="en-US" sz="2400" dirty="0">
                <a:latin typeface="微軟正黑體" pitchFamily="34" charset="-120"/>
                <a:ea typeface="微軟正黑體" pitchFamily="34" charset="-12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ext Box 2"/>
          <p:cNvSpPr txBox="1">
            <a:spLocks noChangeArrowheads="1"/>
          </p:cNvSpPr>
          <p:nvPr/>
        </p:nvSpPr>
        <p:spPr bwMode="auto">
          <a:xfrm>
            <a:off x="7391404" y="549278"/>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7347" name="Picture 3" descr="擷取_2015_03_12_21_58_50_891"/>
          <p:cNvPicPr>
            <a:picLocks noChangeAspect="1" noChangeArrowheads="1"/>
          </p:cNvPicPr>
          <p:nvPr/>
        </p:nvPicPr>
        <p:blipFill>
          <a:blip r:embed="rId3"/>
          <a:srcRect/>
          <a:stretch>
            <a:fillRect/>
          </a:stretch>
        </p:blipFill>
        <p:spPr bwMode="auto">
          <a:xfrm>
            <a:off x="1620839" y="1336675"/>
            <a:ext cx="8928100" cy="5441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ext Box 2"/>
          <p:cNvSpPr txBox="1">
            <a:spLocks noChangeArrowheads="1"/>
          </p:cNvSpPr>
          <p:nvPr/>
        </p:nvSpPr>
        <p:spPr bwMode="auto">
          <a:xfrm>
            <a:off x="7319966" y="549278"/>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9395" name="Picture 3" descr="擷取_2015_03_12_21_59_05_460"/>
          <p:cNvPicPr>
            <a:picLocks noChangeAspect="1" noChangeArrowheads="1"/>
          </p:cNvPicPr>
          <p:nvPr/>
        </p:nvPicPr>
        <p:blipFill>
          <a:blip r:embed="rId3"/>
          <a:srcRect/>
          <a:stretch>
            <a:fillRect/>
          </a:stretch>
        </p:blipFill>
        <p:spPr bwMode="auto">
          <a:xfrm>
            <a:off x="1524000" y="1268413"/>
            <a:ext cx="9144000" cy="5573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2"/>
          <p:cNvSpPr txBox="1">
            <a:spLocks noChangeArrowheads="1"/>
          </p:cNvSpPr>
          <p:nvPr/>
        </p:nvSpPr>
        <p:spPr bwMode="auto">
          <a:xfrm>
            <a:off x="7319966" y="476253"/>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1443" name="Picture 3" descr="擷取_2015_03_12_21_59_23_956"/>
          <p:cNvPicPr>
            <a:picLocks noChangeAspect="1" noChangeArrowheads="1"/>
          </p:cNvPicPr>
          <p:nvPr/>
        </p:nvPicPr>
        <p:blipFill>
          <a:blip r:embed="rId3"/>
          <a:srcRect/>
          <a:stretch>
            <a:fillRect/>
          </a:stretch>
        </p:blipFill>
        <p:spPr bwMode="auto">
          <a:xfrm>
            <a:off x="1524000" y="1125538"/>
            <a:ext cx="9144000" cy="5573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2"/>
          <p:cNvSpPr txBox="1">
            <a:spLocks noChangeArrowheads="1"/>
          </p:cNvSpPr>
          <p:nvPr/>
        </p:nvSpPr>
        <p:spPr bwMode="auto">
          <a:xfrm>
            <a:off x="7248529" y="549278"/>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3491" name="Picture 3" descr="擷取_2015_03_12_21_59_57_301"/>
          <p:cNvPicPr>
            <a:picLocks noChangeAspect="1" noChangeArrowheads="1"/>
          </p:cNvPicPr>
          <p:nvPr/>
        </p:nvPicPr>
        <p:blipFill>
          <a:blip r:embed="rId3"/>
          <a:srcRect/>
          <a:stretch>
            <a:fillRect/>
          </a:stretch>
        </p:blipFill>
        <p:spPr bwMode="auto">
          <a:xfrm>
            <a:off x="1524000" y="1557343"/>
            <a:ext cx="9144000" cy="418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矩形 3"/>
          <p:cNvSpPr>
            <a:spLocks noChangeArrowheads="1"/>
          </p:cNvSpPr>
          <p:nvPr/>
        </p:nvSpPr>
        <p:spPr bwMode="auto">
          <a:xfrm>
            <a:off x="1524000" y="513563"/>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三、學習成果及特殊表現</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我的學習表現</a:t>
            </a:r>
            <a:endParaRPr lang="zh-TW" altLang="zh-TW" b="1" dirty="0">
              <a:latin typeface="微軟正黑體" pitchFamily="34" charset="-120"/>
              <a:ea typeface="微軟正黑體" pitchFamily="34" charset="-120"/>
            </a:endParaRPr>
          </a:p>
        </p:txBody>
      </p:sp>
      <p:pic>
        <p:nvPicPr>
          <p:cNvPr id="71683" name="Picture 2"/>
          <p:cNvPicPr>
            <a:picLocks noChangeAspect="1" noChangeArrowheads="1"/>
          </p:cNvPicPr>
          <p:nvPr/>
        </p:nvPicPr>
        <p:blipFill>
          <a:blip r:embed="rId4"/>
          <a:srcRect/>
          <a:stretch>
            <a:fillRect/>
          </a:stretch>
        </p:blipFill>
        <p:spPr bwMode="auto">
          <a:xfrm>
            <a:off x="1581945" y="977902"/>
            <a:ext cx="4054475" cy="5619750"/>
          </a:xfrm>
          <a:prstGeom prst="rect">
            <a:avLst/>
          </a:prstGeom>
          <a:noFill/>
          <a:ln w="9525">
            <a:noFill/>
            <a:miter lim="800000"/>
            <a:headEnd/>
            <a:tailEnd/>
          </a:ln>
        </p:spPr>
      </p:pic>
      <p:pic>
        <p:nvPicPr>
          <p:cNvPr id="71684" name="Picture 3"/>
          <p:cNvPicPr>
            <a:picLocks noChangeAspect="1" noChangeArrowheads="1"/>
          </p:cNvPicPr>
          <p:nvPr/>
        </p:nvPicPr>
        <p:blipFill>
          <a:blip r:embed="rId5"/>
          <a:srcRect/>
          <a:stretch>
            <a:fillRect/>
          </a:stretch>
        </p:blipFill>
        <p:spPr bwMode="auto">
          <a:xfrm>
            <a:off x="4307683" y="966043"/>
            <a:ext cx="3932239" cy="5449887"/>
          </a:xfrm>
          <a:prstGeom prst="rect">
            <a:avLst/>
          </a:prstGeom>
          <a:noFill/>
          <a:ln w="9525">
            <a:noFill/>
            <a:miter lim="800000"/>
            <a:headEnd/>
            <a:tailEnd/>
          </a:ln>
        </p:spPr>
      </p:pic>
      <p:pic>
        <p:nvPicPr>
          <p:cNvPr id="71685" name="Picture 4"/>
          <p:cNvPicPr>
            <a:picLocks noChangeAspect="1" noChangeArrowheads="1"/>
          </p:cNvPicPr>
          <p:nvPr/>
        </p:nvPicPr>
        <p:blipFill>
          <a:blip r:embed="rId6"/>
          <a:srcRect/>
          <a:stretch>
            <a:fillRect/>
          </a:stretch>
        </p:blipFill>
        <p:spPr bwMode="auto">
          <a:xfrm>
            <a:off x="7542212" y="937604"/>
            <a:ext cx="3932237" cy="5478322"/>
          </a:xfrm>
          <a:prstGeom prst="rect">
            <a:avLst/>
          </a:prstGeom>
          <a:noFill/>
          <a:ln w="9525">
            <a:noFill/>
            <a:miter lim="800000"/>
            <a:headEnd/>
            <a:tailEnd/>
          </a:ln>
        </p:spPr>
      </p:pic>
      <p:sp>
        <p:nvSpPr>
          <p:cNvPr id="9" name="橢圓形圖說文字 8"/>
          <p:cNvSpPr/>
          <p:nvPr/>
        </p:nvSpPr>
        <p:spPr bwMode="auto">
          <a:xfrm>
            <a:off x="4610103" y="1703306"/>
            <a:ext cx="3051175" cy="3167221"/>
          </a:xfrm>
          <a:prstGeom prst="wedgeEllipseCallout">
            <a:avLst>
              <a:gd name="adj1" fmla="val -40035"/>
              <a:gd name="adj2" fmla="val 4246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不要忙著跟別人比較，要在意孩子自己的優勢表現。別忘記給孩子適時的鼓勵！</a:t>
            </a:r>
            <a:endParaRPr lang="en-US" altLang="zh-TW" sz="2400">
              <a:latin typeface="微軟正黑體" pitchFamily="34" charset="-120"/>
              <a:ea typeface="微軟正黑體" pitchFamily="34" charset="-120"/>
            </a:endParaRPr>
          </a:p>
        </p:txBody>
      </p:sp>
      <p:pic>
        <p:nvPicPr>
          <p:cNvPr id="71687" name="圖片 5"/>
          <p:cNvPicPr>
            <a:picLocks noChangeAspect="1"/>
          </p:cNvPicPr>
          <p:nvPr/>
        </p:nvPicPr>
        <p:blipFill>
          <a:blip r:embed="rId7"/>
          <a:srcRect/>
          <a:stretch>
            <a:fillRect/>
          </a:stretch>
        </p:blipFill>
        <p:spPr bwMode="auto">
          <a:xfrm>
            <a:off x="4223793" y="4643603"/>
            <a:ext cx="1060451" cy="1225550"/>
          </a:xfrm>
          <a:prstGeom prst="rect">
            <a:avLst/>
          </a:prstGeom>
          <a:noFill/>
          <a:ln w="9525">
            <a:noFill/>
            <a:miter lim="800000"/>
            <a:headEnd/>
            <a:tailEnd/>
          </a:ln>
        </p:spPr>
      </p:pic>
      <p:sp>
        <p:nvSpPr>
          <p:cNvPr id="8" name="橢圓形圖說文字 7"/>
          <p:cNvSpPr/>
          <p:nvPr/>
        </p:nvSpPr>
        <p:spPr bwMode="auto">
          <a:xfrm>
            <a:off x="7358859" y="1061616"/>
            <a:ext cx="3384551" cy="2128520"/>
          </a:xfrm>
          <a:prstGeom prst="wedgeEllipseCallout">
            <a:avLst>
              <a:gd name="adj1" fmla="val 57072"/>
              <a:gd name="adj2" fmla="val -1402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這裡記錄學生在學校各領域的學習成績及體適能檢測結果。</a:t>
            </a:r>
            <a:endParaRPr lang="en-US" altLang="zh-TW" sz="2400">
              <a:latin typeface="微軟正黑體" pitchFamily="34" charset="-120"/>
              <a:ea typeface="微軟正黑體" pitchFamily="34" charset="-120"/>
            </a:endParaRPr>
          </a:p>
        </p:txBody>
      </p:sp>
      <p:pic>
        <p:nvPicPr>
          <p:cNvPr id="71689" name="圖片 6"/>
          <p:cNvPicPr>
            <a:picLocks noChangeAspect="1"/>
          </p:cNvPicPr>
          <p:nvPr/>
        </p:nvPicPr>
        <p:blipFill>
          <a:blip r:embed="rId8"/>
          <a:srcRect/>
          <a:stretch>
            <a:fillRect/>
          </a:stretch>
        </p:blipFill>
        <p:spPr bwMode="auto">
          <a:xfrm>
            <a:off x="10946146" y="620692"/>
            <a:ext cx="1093788" cy="1350963"/>
          </a:xfrm>
          <a:prstGeom prst="rect">
            <a:avLst/>
          </a:prstGeom>
          <a:noFill/>
          <a:ln w="9525">
            <a:noFill/>
            <a:miter lim="800000"/>
            <a:headEnd/>
            <a:tailEnd/>
          </a:ln>
        </p:spPr>
      </p:pic>
      <p:sp>
        <p:nvSpPr>
          <p:cNvPr id="12" name="文字方塊 11"/>
          <p:cNvSpPr txBox="1"/>
          <p:nvPr/>
        </p:nvSpPr>
        <p:spPr>
          <a:xfrm>
            <a:off x="2981328" y="6021393"/>
            <a:ext cx="6308725" cy="830997"/>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ustDataLst>
      <p:tags r:id="rId1"/>
    </p:custDataLst>
    <p:extLst>
      <p:ext uri="{BB962C8B-B14F-4D97-AF65-F5344CB8AC3E}">
        <p14:creationId xmlns:p14="http://schemas.microsoft.com/office/powerpoint/2010/main" val="2947261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2" grpId="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59496" y="247846"/>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113學年度適性入學成果</a:t>
            </a:r>
          </a:p>
        </p:txBody>
      </p:sp>
      <p:graphicFrame>
        <p:nvGraphicFramePr>
          <p:cNvPr id="5" name="表格 4"/>
          <p:cNvGraphicFramePr>
            <a:graphicFrameLocks noGrp="1"/>
          </p:cNvGraphicFramePr>
          <p:nvPr>
            <p:extLst>
              <p:ext uri="{D42A27DB-BD31-4B8C-83A1-F6EECF244321}">
                <p14:modId xmlns:p14="http://schemas.microsoft.com/office/powerpoint/2010/main" val="3099731634"/>
              </p:ext>
            </p:extLst>
          </p:nvPr>
        </p:nvGraphicFramePr>
        <p:xfrm>
          <a:off x="1127450" y="1957329"/>
          <a:ext cx="9289033" cy="4279984"/>
        </p:xfrm>
        <a:graphic>
          <a:graphicData uri="http://schemas.openxmlformats.org/drawingml/2006/table">
            <a:tbl>
              <a:tblPr firstRow="1" firstCol="1" bandRow="1">
                <a:tableStyleId>{5C22544A-7EE6-4342-B048-85BDC9FD1C3A}</a:tableStyleId>
              </a:tblPr>
              <a:tblGrid>
                <a:gridCol w="1760028">
                  <a:extLst>
                    <a:ext uri="{9D8B030D-6E8A-4147-A177-3AD203B41FA5}">
                      <a16:colId xmlns:a16="http://schemas.microsoft.com/office/drawing/2014/main" xmlns="" val="494805573"/>
                    </a:ext>
                  </a:extLst>
                </a:gridCol>
                <a:gridCol w="1505801">
                  <a:extLst>
                    <a:ext uri="{9D8B030D-6E8A-4147-A177-3AD203B41FA5}">
                      <a16:colId xmlns:a16="http://schemas.microsoft.com/office/drawing/2014/main" xmlns="" val="2385537653"/>
                    </a:ext>
                  </a:extLst>
                </a:gridCol>
                <a:gridCol w="1505801">
                  <a:extLst>
                    <a:ext uri="{9D8B030D-6E8A-4147-A177-3AD203B41FA5}">
                      <a16:colId xmlns:a16="http://schemas.microsoft.com/office/drawing/2014/main" xmlns="" val="2596078452"/>
                    </a:ext>
                  </a:extLst>
                </a:gridCol>
                <a:gridCol w="1505801">
                  <a:extLst>
                    <a:ext uri="{9D8B030D-6E8A-4147-A177-3AD203B41FA5}">
                      <a16:colId xmlns:a16="http://schemas.microsoft.com/office/drawing/2014/main" xmlns="" val="1965127403"/>
                    </a:ext>
                  </a:extLst>
                </a:gridCol>
                <a:gridCol w="1505801">
                  <a:extLst>
                    <a:ext uri="{9D8B030D-6E8A-4147-A177-3AD203B41FA5}">
                      <a16:colId xmlns:a16="http://schemas.microsoft.com/office/drawing/2014/main" xmlns="" val="1405118383"/>
                    </a:ext>
                  </a:extLst>
                </a:gridCol>
                <a:gridCol w="1505801">
                  <a:extLst>
                    <a:ext uri="{9D8B030D-6E8A-4147-A177-3AD203B41FA5}">
                      <a16:colId xmlns:a16="http://schemas.microsoft.com/office/drawing/2014/main" xmlns="" val="2795580015"/>
                    </a:ext>
                  </a:extLst>
                </a:gridCol>
              </a:tblGrid>
              <a:tr h="848285">
                <a:tc>
                  <a:txBody>
                    <a:bodyPr/>
                    <a:lstStyle/>
                    <a:p>
                      <a:pPr marL="304800" algn="l">
                        <a:lnSpc>
                          <a:spcPts val="2200"/>
                        </a:lnSpc>
                        <a:spcAft>
                          <a:spcPts val="0"/>
                        </a:spcAft>
                      </a:pPr>
                      <a:r>
                        <a:rPr lang="zh-TW" sz="2000" kern="100" dirty="0">
                          <a:effectLst/>
                        </a:rPr>
                        <a:t>統計項目</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桃連區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基北區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中投區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台南區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a:effectLst/>
                        </a:rPr>
                        <a:t>高雄區</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964108968"/>
                  </a:ext>
                </a:extLst>
              </a:tr>
              <a:tr h="848285">
                <a:tc>
                  <a:txBody>
                    <a:bodyPr/>
                    <a:lstStyle/>
                    <a:p>
                      <a:pPr marL="304800" algn="l">
                        <a:lnSpc>
                          <a:spcPts val="2200"/>
                        </a:lnSpc>
                        <a:spcAft>
                          <a:spcPts val="0"/>
                        </a:spcAft>
                      </a:pPr>
                      <a:r>
                        <a:rPr lang="zh-TW" sz="2000" kern="100" dirty="0">
                          <a:effectLst/>
                        </a:rPr>
                        <a:t>報名人數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14,608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a:t>
                      </a:r>
                      <a:r>
                        <a:rPr lang="en-US" altLang="zh-TW" sz="2000" kern="100" dirty="0">
                          <a:effectLst/>
                        </a:rPr>
                        <a:t>1</a:t>
                      </a:r>
                      <a:r>
                        <a:rPr lang="en-US" sz="2000" kern="100" dirty="0">
                          <a:effectLst/>
                        </a:rPr>
                        <a:t>,</a:t>
                      </a:r>
                      <a:r>
                        <a:rPr lang="en-US" altLang="zh-TW" sz="2000" kern="100" dirty="0">
                          <a:effectLst/>
                        </a:rPr>
                        <a:t>3</a:t>
                      </a:r>
                      <a:r>
                        <a:rPr lang="en-US" sz="2000" kern="100" dirty="0">
                          <a:effectLst/>
                        </a:rPr>
                        <a:t>8</a:t>
                      </a:r>
                      <a:r>
                        <a:rPr lang="en-US" altLang="zh-TW" sz="2000" kern="100" dirty="0">
                          <a:effectLst/>
                        </a:rPr>
                        <a:t>6</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21,131</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9,830</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15,451</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546076622"/>
                  </a:ext>
                </a:extLst>
              </a:tr>
              <a:tr h="848285">
                <a:tc>
                  <a:txBody>
                    <a:bodyPr/>
                    <a:lstStyle/>
                    <a:p>
                      <a:pPr marL="304800" algn="l">
                        <a:lnSpc>
                          <a:spcPts val="2200"/>
                        </a:lnSpc>
                        <a:spcAft>
                          <a:spcPts val="0"/>
                        </a:spcAft>
                      </a:pPr>
                      <a:r>
                        <a:rPr lang="zh-TW" sz="2000" kern="100" dirty="0">
                          <a:effectLst/>
                        </a:rPr>
                        <a:t>錄取人數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14,552</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a:t>
                      </a:r>
                      <a:r>
                        <a:rPr lang="en-US" altLang="zh-TW" sz="2000" kern="100" dirty="0">
                          <a:effectLst/>
                        </a:rPr>
                        <a:t>1</a:t>
                      </a:r>
                      <a:r>
                        <a:rPr lang="en-US" sz="2000" kern="100" dirty="0">
                          <a:effectLst/>
                        </a:rPr>
                        <a:t>,</a:t>
                      </a:r>
                      <a:r>
                        <a:rPr lang="en-US" altLang="zh-TW" sz="2000" kern="100" dirty="0">
                          <a:effectLst/>
                        </a:rPr>
                        <a:t>089</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21,041</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9,791</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15,377</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4162464501"/>
                  </a:ext>
                </a:extLst>
              </a:tr>
              <a:tr h="424143">
                <a:tc>
                  <a:txBody>
                    <a:bodyPr/>
                    <a:lstStyle/>
                    <a:p>
                      <a:pPr marL="304800" algn="l">
                        <a:lnSpc>
                          <a:spcPts val="2200"/>
                        </a:lnSpc>
                        <a:spcAft>
                          <a:spcPts val="0"/>
                        </a:spcAft>
                      </a:pPr>
                      <a:r>
                        <a:rPr lang="zh-TW" sz="2000" kern="100" dirty="0">
                          <a:effectLst/>
                        </a:rPr>
                        <a:t>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a:t>
                      </a:r>
                      <a:r>
                        <a:rPr lang="en-US" altLang="zh-TW" sz="2000" kern="100" dirty="0">
                          <a:effectLst/>
                        </a:rPr>
                        <a:t>9</a:t>
                      </a:r>
                      <a:r>
                        <a:rPr lang="en-US" sz="2000" kern="100" dirty="0">
                          <a:effectLst/>
                        </a:rPr>
                        <a:t>.</a:t>
                      </a:r>
                      <a:r>
                        <a:rPr lang="en-US" altLang="zh-TW" sz="2000" kern="100" dirty="0">
                          <a:effectLst/>
                        </a:rPr>
                        <a:t>05</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99.57</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99.52</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4236395083"/>
                  </a:ext>
                </a:extLst>
              </a:tr>
              <a:tr h="655493">
                <a:tc>
                  <a:txBody>
                    <a:bodyPr/>
                    <a:lstStyle/>
                    <a:p>
                      <a:pPr marL="304800" algn="l">
                        <a:lnSpc>
                          <a:spcPts val="1700"/>
                        </a:lnSpc>
                        <a:spcAft>
                          <a:spcPts val="0"/>
                        </a:spcAft>
                      </a:pPr>
                      <a:r>
                        <a:rPr lang="zh-TW" sz="1600" kern="100" dirty="0">
                          <a:effectLst/>
                        </a:rPr>
                        <a:t>第</a:t>
                      </a:r>
                      <a:r>
                        <a:rPr lang="en-US" sz="1600" kern="100" dirty="0">
                          <a:effectLst/>
                        </a:rPr>
                        <a:t>1</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65.1</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a:t>
                      </a:r>
                      <a:r>
                        <a:rPr lang="en-US" altLang="zh-TW" sz="2000" kern="100" dirty="0">
                          <a:effectLst/>
                        </a:rPr>
                        <a:t>9</a:t>
                      </a:r>
                      <a:r>
                        <a:rPr lang="en-US" sz="2000" kern="100" dirty="0">
                          <a:effectLst/>
                        </a:rPr>
                        <a:t>.6</a:t>
                      </a:r>
                      <a:r>
                        <a:rPr lang="en-US" altLang="zh-TW" sz="2000" kern="100" dirty="0">
                          <a:effectLst/>
                        </a:rPr>
                        <a:t>5</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41.6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55.5</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44.38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244844207"/>
                  </a:ext>
                </a:extLst>
              </a:tr>
              <a:tr h="655493">
                <a:tc>
                  <a:txBody>
                    <a:bodyPr/>
                    <a:lstStyle/>
                    <a:p>
                      <a:pPr marL="304800" algn="l">
                        <a:lnSpc>
                          <a:spcPts val="1700"/>
                        </a:lnSpc>
                        <a:spcAft>
                          <a:spcPts val="0"/>
                        </a:spcAft>
                      </a:pPr>
                      <a:r>
                        <a:rPr lang="zh-TW" sz="1600" kern="100" dirty="0">
                          <a:effectLst/>
                        </a:rPr>
                        <a:t>前</a:t>
                      </a:r>
                      <a:r>
                        <a:rPr lang="en-US" sz="1600" kern="100" dirty="0">
                          <a:effectLst/>
                        </a:rPr>
                        <a:t>3</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98.85</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a:t>
                      </a:r>
                      <a:r>
                        <a:rPr lang="en-US" altLang="zh-TW" sz="2000" kern="100" dirty="0">
                          <a:effectLst/>
                        </a:rPr>
                        <a:t>9</a:t>
                      </a:r>
                      <a:r>
                        <a:rPr lang="en-US" sz="2000" kern="100" dirty="0">
                          <a:effectLst/>
                        </a:rPr>
                        <a:t>.</a:t>
                      </a:r>
                      <a:r>
                        <a:rPr lang="en-US" altLang="zh-TW" sz="2000" kern="100" dirty="0">
                          <a:effectLst/>
                        </a:rPr>
                        <a:t>99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72.71</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88.17</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78.62</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35859161"/>
                  </a:ext>
                </a:extLst>
              </a:tr>
            </a:tbl>
          </a:graphicData>
        </a:graphic>
      </p:graphicFrame>
      <p:sp>
        <p:nvSpPr>
          <p:cNvPr id="9" name="Shape 84"/>
          <p:cNvSpPr>
            <a:spLocks noChangeArrowheads="1"/>
          </p:cNvSpPr>
          <p:nvPr/>
        </p:nvSpPr>
        <p:spPr bwMode="auto">
          <a:xfrm>
            <a:off x="2927648" y="1957329"/>
            <a:ext cx="1440160" cy="4279984"/>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
        <p:nvSpPr>
          <p:cNvPr id="11" name="Shape 82"/>
          <p:cNvSpPr txBox="1">
            <a:spLocks/>
          </p:cNvSpPr>
          <p:nvPr/>
        </p:nvSpPr>
        <p:spPr bwMode="auto">
          <a:xfrm>
            <a:off x="1127448" y="1156256"/>
            <a:ext cx="1008112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en-US" altLang="zh-TW" sz="3200" b="1" dirty="0">
                <a:solidFill>
                  <a:srgbClr val="FF0000"/>
                </a:solidFill>
                <a:latin typeface="標楷體" panose="03000509000000000000" pitchFamily="65" charset="-120"/>
                <a:ea typeface="標楷體" panose="03000509000000000000" pitchFamily="65" charset="-120"/>
              </a:rPr>
              <a:t>113</a:t>
            </a:r>
            <a:r>
              <a:rPr lang="zh-TW" altLang="zh-TW" sz="3200" b="1" dirty="0">
                <a:solidFill>
                  <a:srgbClr val="FF0000"/>
                </a:solidFill>
                <a:latin typeface="標楷體" panose="03000509000000000000" pitchFamily="65" charset="-120"/>
                <a:ea typeface="標楷體" panose="03000509000000000000" pitchFamily="65" charset="-120"/>
              </a:rPr>
              <a:t>學年度高級中等學校</a:t>
            </a:r>
            <a:r>
              <a:rPr lang="en-US" altLang="zh-TW" sz="3200" b="1" dirty="0">
                <a:solidFill>
                  <a:srgbClr val="FF0000"/>
                </a:solidFill>
                <a:latin typeface="標楷體" panose="03000509000000000000" pitchFamily="65" charset="-120"/>
                <a:ea typeface="標楷體" panose="03000509000000000000" pitchFamily="65" charset="-120"/>
              </a:rPr>
              <a:t>6</a:t>
            </a:r>
            <a:r>
              <a:rPr lang="zh-TW" altLang="zh-TW" sz="3200" b="1" dirty="0">
                <a:solidFill>
                  <a:srgbClr val="FF0000"/>
                </a:solidFill>
                <a:latin typeface="標楷體" panose="03000509000000000000" pitchFamily="65" charset="-120"/>
                <a:ea typeface="標楷體" panose="03000509000000000000" pitchFamily="65" charset="-120"/>
              </a:rPr>
              <a:t>都免試入學錄取資訊一覽表</a:t>
            </a:r>
            <a:endParaRPr kumimoji="0" lang="en-US" altLang="zh-TW" sz="3200" b="1" kern="0" dirty="0">
              <a:solidFill>
                <a:srgbClr val="FF0000"/>
              </a:solidFill>
              <a:latin typeface="標楷體" pitchFamily="65" charset="-120"/>
              <a:ea typeface="標楷體" pitchFamily="65" charset="-120"/>
            </a:endParaRPr>
          </a:p>
        </p:txBody>
      </p:sp>
      <p:sp>
        <p:nvSpPr>
          <p:cNvPr id="12" name="Shape 82"/>
          <p:cNvSpPr txBox="1">
            <a:spLocks/>
          </p:cNvSpPr>
          <p:nvPr/>
        </p:nvSpPr>
        <p:spPr bwMode="auto">
          <a:xfrm>
            <a:off x="1919536" y="6165304"/>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註：本區第</a:t>
            </a:r>
            <a:r>
              <a:rPr lang="en-US" altLang="zh-TW" sz="2400" dirty="0">
                <a:solidFill>
                  <a:srgbClr val="002060"/>
                </a:solidFill>
                <a:latin typeface="標楷體" panose="03000509000000000000" pitchFamily="65" charset="-120"/>
                <a:ea typeface="標楷體" panose="03000509000000000000" pitchFamily="65" charset="-120"/>
              </a:rPr>
              <a:t>1</a:t>
            </a:r>
            <a:r>
              <a:rPr lang="zh-TW" altLang="zh-TW" sz="2400" dirty="0">
                <a:solidFill>
                  <a:srgbClr val="002060"/>
                </a:solidFill>
                <a:latin typeface="標楷體" panose="03000509000000000000" pitchFamily="65" charset="-120"/>
                <a:ea typeface="標楷體" panose="03000509000000000000" pitchFamily="65" charset="-120"/>
              </a:rPr>
              <a:t>志願錄取率及前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志願錄取率皆為</a:t>
            </a:r>
            <a:r>
              <a:rPr lang="en-US" altLang="zh-TW" sz="2400" dirty="0">
                <a:solidFill>
                  <a:srgbClr val="002060"/>
                </a:solidFill>
                <a:latin typeface="標楷體" panose="03000509000000000000" pitchFamily="65" charset="-120"/>
                <a:ea typeface="標楷體" panose="03000509000000000000" pitchFamily="65" charset="-120"/>
              </a:rPr>
              <a:t>6</a:t>
            </a:r>
            <a:r>
              <a:rPr lang="zh-TW" altLang="zh-TW" sz="2400" dirty="0">
                <a:solidFill>
                  <a:srgbClr val="002060"/>
                </a:solidFill>
                <a:latin typeface="標楷體" panose="03000509000000000000" pitchFamily="65" charset="-120"/>
                <a:ea typeface="標楷體" panose="03000509000000000000" pitchFamily="65" charset="-120"/>
              </a:rPr>
              <a:t>都中最高。</a:t>
            </a:r>
          </a:p>
        </p:txBody>
      </p:sp>
    </p:spTree>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P1120935"/>
          <p:cNvPicPr>
            <a:picLocks noChangeAspect="1" noChangeArrowheads="1"/>
          </p:cNvPicPr>
          <p:nvPr/>
        </p:nvPicPr>
        <p:blipFill>
          <a:blip r:embed="rId4"/>
          <a:srcRect/>
          <a:stretch>
            <a:fillRect/>
          </a:stretch>
        </p:blipFill>
        <p:spPr bwMode="auto">
          <a:xfrm>
            <a:off x="1775521" y="422385"/>
            <a:ext cx="8279707" cy="6435619"/>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1870999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Oval 10"/>
          <p:cNvSpPr>
            <a:spLocks noChangeArrowheads="1"/>
          </p:cNvSpPr>
          <p:nvPr/>
        </p:nvSpPr>
        <p:spPr bwMode="auto">
          <a:xfrm>
            <a:off x="2135191" y="3863975"/>
            <a:ext cx="7431087" cy="819150"/>
          </a:xfrm>
          <a:prstGeom prst="ellipse">
            <a:avLst/>
          </a:prstGeom>
          <a:noFill/>
          <a:ln w="38100" algn="ctr">
            <a:solidFill>
              <a:schemeClr val="bg2"/>
            </a:solid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26" name="Oval 25"/>
          <p:cNvSpPr>
            <a:spLocks noChangeArrowheads="1"/>
          </p:cNvSpPr>
          <p:nvPr/>
        </p:nvSpPr>
        <p:spPr bwMode="gray">
          <a:xfrm>
            <a:off x="4995865" y="3862403"/>
            <a:ext cx="1592263" cy="82230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eaLnBrk="1" hangingPunct="1">
              <a:defRPr/>
            </a:pPr>
            <a:endParaRPr lang="zh-TW" altLang="en-US">
              <a:solidFill>
                <a:srgbClr val="000000"/>
              </a:solidFill>
              <a:latin typeface="微軟正黑體" pitchFamily="34" charset="-120"/>
              <a:ea typeface="微軟正黑體" pitchFamily="34" charset="-120"/>
            </a:endParaRPr>
          </a:p>
        </p:txBody>
      </p:sp>
      <p:sp>
        <p:nvSpPr>
          <p:cNvPr id="75780" name="Oval 27"/>
          <p:cNvSpPr>
            <a:spLocks noChangeArrowheads="1"/>
          </p:cNvSpPr>
          <p:nvPr/>
        </p:nvSpPr>
        <p:spPr bwMode="gray">
          <a:xfrm>
            <a:off x="5073651" y="3863991"/>
            <a:ext cx="1435100" cy="822305"/>
          </a:xfrm>
          <a:prstGeom prst="ellipse">
            <a:avLst/>
          </a:prstGeom>
          <a:solidFill>
            <a:srgbClr val="333333"/>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44" name="Oval 8"/>
          <p:cNvSpPr>
            <a:spLocks noChangeArrowheads="1"/>
          </p:cNvSpPr>
          <p:nvPr/>
        </p:nvSpPr>
        <p:spPr bwMode="gray">
          <a:xfrm>
            <a:off x="2566990" y="2492380"/>
            <a:ext cx="1141412" cy="1101725"/>
          </a:xfrm>
          <a:prstGeom prst="ellipse">
            <a:avLst/>
          </a:prstGeom>
          <a:gradFill rotWithShape="0">
            <a:gsLst>
              <a:gs pos="0">
                <a:schemeClr val="bg2"/>
              </a:gs>
              <a:gs pos="100000">
                <a:srgbClr val="92D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solidFill>
                  <a:srgbClr val="000000"/>
                </a:solidFill>
                <a:latin typeface="微軟正黑體" pitchFamily="34" charset="-120"/>
                <a:ea typeface="微軟正黑體" pitchFamily="34" charset="-120"/>
              </a:rPr>
              <a:t>藝術群</a:t>
            </a:r>
          </a:p>
        </p:txBody>
      </p:sp>
      <p:sp>
        <p:nvSpPr>
          <p:cNvPr id="45" name="Oval 5"/>
          <p:cNvSpPr>
            <a:spLocks noChangeArrowheads="1"/>
          </p:cNvSpPr>
          <p:nvPr/>
        </p:nvSpPr>
        <p:spPr bwMode="gray">
          <a:xfrm>
            <a:off x="1784351" y="3429001"/>
            <a:ext cx="1143000" cy="110172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水產群</a:t>
            </a:r>
          </a:p>
        </p:txBody>
      </p:sp>
      <p:sp>
        <p:nvSpPr>
          <p:cNvPr id="46" name="Oval 5"/>
          <p:cNvSpPr>
            <a:spLocks noChangeArrowheads="1"/>
          </p:cNvSpPr>
          <p:nvPr/>
        </p:nvSpPr>
        <p:spPr bwMode="gray">
          <a:xfrm>
            <a:off x="1712913" y="4559305"/>
            <a:ext cx="1143000" cy="1101725"/>
          </a:xfrm>
          <a:prstGeom prst="ellipse">
            <a:avLst/>
          </a:prstGeom>
          <a:gradFill rotWithShape="1">
            <a:gsLst>
              <a:gs pos="0">
                <a:schemeClr val="bg1">
                  <a:lumMod val="95000"/>
                </a:schemeClr>
              </a:gs>
              <a:gs pos="100000">
                <a:srgbClr val="FF99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海事群</a:t>
            </a:r>
          </a:p>
        </p:txBody>
      </p:sp>
      <p:sp>
        <p:nvSpPr>
          <p:cNvPr id="51" name="Oval 9"/>
          <p:cNvSpPr>
            <a:spLocks noChangeArrowheads="1"/>
          </p:cNvSpPr>
          <p:nvPr/>
        </p:nvSpPr>
        <p:spPr bwMode="gray">
          <a:xfrm>
            <a:off x="2522539" y="5349880"/>
            <a:ext cx="1079500" cy="1103313"/>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餐旅群</a:t>
            </a:r>
          </a:p>
        </p:txBody>
      </p:sp>
      <p:sp>
        <p:nvSpPr>
          <p:cNvPr id="52" name="Oval 5"/>
          <p:cNvSpPr>
            <a:spLocks noChangeArrowheads="1"/>
          </p:cNvSpPr>
          <p:nvPr/>
        </p:nvSpPr>
        <p:spPr bwMode="gray">
          <a:xfrm>
            <a:off x="3617913" y="5711830"/>
            <a:ext cx="1143000" cy="1101725"/>
          </a:xfrm>
          <a:prstGeom prst="ellipse">
            <a:avLst/>
          </a:prstGeom>
          <a:gradFill rotWithShape="1">
            <a:gsLst>
              <a:gs pos="0">
                <a:schemeClr val="bg1"/>
              </a:gs>
              <a:gs pos="100000">
                <a:srgbClr val="00B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家政群</a:t>
            </a:r>
          </a:p>
        </p:txBody>
      </p:sp>
      <p:sp>
        <p:nvSpPr>
          <p:cNvPr id="54" name="Oval 5"/>
          <p:cNvSpPr>
            <a:spLocks noChangeArrowheads="1"/>
          </p:cNvSpPr>
          <p:nvPr/>
        </p:nvSpPr>
        <p:spPr bwMode="gray">
          <a:xfrm>
            <a:off x="4891088" y="5856293"/>
            <a:ext cx="1143000" cy="110172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食品群</a:t>
            </a:r>
          </a:p>
        </p:txBody>
      </p:sp>
      <p:sp>
        <p:nvSpPr>
          <p:cNvPr id="55" name="Oval 5"/>
          <p:cNvSpPr>
            <a:spLocks noChangeArrowheads="1"/>
          </p:cNvSpPr>
          <p:nvPr/>
        </p:nvSpPr>
        <p:spPr bwMode="gray">
          <a:xfrm>
            <a:off x="8553451" y="4508505"/>
            <a:ext cx="1143000" cy="110172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外語群</a:t>
            </a:r>
          </a:p>
        </p:txBody>
      </p:sp>
      <p:sp>
        <p:nvSpPr>
          <p:cNvPr id="75788" name="矩形 11"/>
          <p:cNvSpPr>
            <a:spLocks noChangeArrowheads="1"/>
          </p:cNvSpPr>
          <p:nvPr/>
        </p:nvSpPr>
        <p:spPr bwMode="auto">
          <a:xfrm>
            <a:off x="1524000" y="790575"/>
            <a:ext cx="9144000" cy="838200"/>
          </a:xfrm>
          <a:prstGeom prst="rect">
            <a:avLst/>
          </a:prstGeom>
          <a:solidFill>
            <a:srgbClr val="CCECFF"/>
          </a:solidFill>
          <a:ln w="25400" algn="ctr">
            <a:solidFill>
              <a:srgbClr val="00B0F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認識職業學校</a:t>
            </a:r>
            <a:r>
              <a:rPr lang="en-US" altLang="zh-TW" b="1" dirty="0">
                <a:latin typeface="微軟正黑體" pitchFamily="34" charset="-120"/>
                <a:ea typeface="微軟正黑體" pitchFamily="34" charset="-120"/>
              </a:rPr>
              <a:t>15</a:t>
            </a:r>
            <a:r>
              <a:rPr lang="zh-TW" altLang="en-US" b="1" dirty="0">
                <a:latin typeface="微軟正黑體" pitchFamily="34" charset="-120"/>
                <a:ea typeface="微軟正黑體" pitchFamily="34" charset="-120"/>
              </a:rPr>
              <a:t>群別</a:t>
            </a:r>
            <a:r>
              <a:rPr lang="zh-TW" altLang="en-US" b="1" dirty="0">
                <a:solidFill>
                  <a:srgbClr val="FF0000"/>
                </a:solidFill>
                <a:latin typeface="微軟正黑體" pitchFamily="34" charset="-120"/>
                <a:ea typeface="微軟正黑體" pitchFamily="34" charset="-120"/>
              </a:rPr>
              <a:t>⊙</a:t>
            </a:r>
            <a:endParaRPr lang="zh-TW" altLang="zh-TW" b="1" dirty="0">
              <a:solidFill>
                <a:srgbClr val="FF0000"/>
              </a:solidFill>
              <a:latin typeface="微軟正黑體" pitchFamily="34" charset="-120"/>
              <a:ea typeface="微軟正黑體" pitchFamily="34" charset="-120"/>
            </a:endParaRPr>
          </a:p>
        </p:txBody>
      </p:sp>
      <p:grpSp>
        <p:nvGrpSpPr>
          <p:cNvPr id="75789" name="群組 1"/>
          <p:cNvGrpSpPr>
            <a:grpSpLocks/>
          </p:cNvGrpSpPr>
          <p:nvPr/>
        </p:nvGrpSpPr>
        <p:grpSpPr bwMode="auto">
          <a:xfrm>
            <a:off x="2790825" y="2660655"/>
            <a:ext cx="6364288" cy="3222625"/>
            <a:chOff x="1267252" y="2659875"/>
            <a:chExt cx="6363198" cy="3222740"/>
          </a:xfrm>
        </p:grpSpPr>
        <p:sp>
          <p:nvSpPr>
            <p:cNvPr id="75798"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799" name="Oval 26"/>
            <p:cNvSpPr>
              <a:spLocks noChangeArrowheads="1"/>
            </p:cNvSpPr>
            <p:nvPr/>
          </p:nvSpPr>
          <p:spPr bwMode="gray">
            <a:xfrm>
              <a:off x="3484610" y="3833089"/>
              <a:ext cx="1593577" cy="822334"/>
            </a:xfrm>
            <a:prstGeom prst="ellipse">
              <a:avLst/>
            </a:prstGeom>
            <a:solidFill>
              <a:srgbClr val="0070C0"/>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grpSp>
          <p:nvGrpSpPr>
            <p:cNvPr id="75800" name="Group 28"/>
            <p:cNvGrpSpPr>
              <a:grpSpLocks/>
            </p:cNvGrpSpPr>
            <p:nvPr/>
          </p:nvGrpSpPr>
          <p:grpSpPr bwMode="auto">
            <a:xfrm>
              <a:off x="3574119" y="3431790"/>
              <a:ext cx="1387420" cy="1684077"/>
              <a:chOff x="4166" y="1706"/>
              <a:chExt cx="1252" cy="1252"/>
            </a:xfrm>
          </p:grpSpPr>
          <p:sp>
            <p:nvSpPr>
              <p:cNvPr id="75816"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7"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8"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75801" name="Text Box 33"/>
            <p:cNvSpPr txBox="1">
              <a:spLocks noChangeArrowheads="1"/>
            </p:cNvSpPr>
            <p:nvPr/>
          </p:nvSpPr>
          <p:spPr bwMode="gray">
            <a:xfrm>
              <a:off x="3762910" y="3790215"/>
              <a:ext cx="1005231" cy="1077256"/>
            </a:xfrm>
            <a:prstGeom prst="rect">
              <a:avLst/>
            </a:prstGeom>
            <a:noFill/>
            <a:ln w="9525">
              <a:noFill/>
              <a:miter lim="800000"/>
              <a:headEnd/>
              <a:tailEnd/>
            </a:ln>
          </p:spPr>
          <p:txBody>
            <a:bodyPr wrap="none">
              <a:spAutoFit/>
            </a:bodyPr>
            <a:lstStyle/>
            <a:p>
              <a:pPr algn="ctr"/>
              <a:r>
                <a:rPr lang="zh-TW" altLang="en-US" b="1">
                  <a:solidFill>
                    <a:srgbClr val="000000"/>
                  </a:solidFill>
                  <a:latin typeface="微軟正黑體" pitchFamily="34" charset="-120"/>
                  <a:ea typeface="微軟正黑體" pitchFamily="34" charset="-120"/>
                </a:rPr>
                <a:t>職業</a:t>
              </a:r>
              <a:endParaRPr lang="en-US" altLang="zh-TW" b="1">
                <a:solidFill>
                  <a:srgbClr val="000000"/>
                </a:solidFill>
                <a:latin typeface="微軟正黑體" pitchFamily="34" charset="-120"/>
                <a:ea typeface="微軟正黑體" pitchFamily="34" charset="-120"/>
              </a:endParaRPr>
            </a:p>
            <a:p>
              <a:pPr algn="ctr"/>
              <a:r>
                <a:rPr lang="zh-TW" altLang="en-US" b="1">
                  <a:solidFill>
                    <a:srgbClr val="000000"/>
                  </a:solidFill>
                  <a:latin typeface="微軟正黑體" pitchFamily="34" charset="-120"/>
                  <a:ea typeface="微軟正黑體" pitchFamily="34" charset="-120"/>
                </a:rPr>
                <a:t>學校</a:t>
              </a:r>
              <a:endParaRPr lang="en-US" altLang="zh-TW" b="1">
                <a:solidFill>
                  <a:srgbClr val="000000"/>
                </a:solidFill>
                <a:latin typeface="微軟正黑體" pitchFamily="34" charset="-120"/>
                <a:ea typeface="微軟正黑體" pitchFamily="34" charset="-120"/>
              </a:endParaRPr>
            </a:p>
          </p:txBody>
        </p:sp>
        <p:sp>
          <p:nvSpPr>
            <p:cNvPr id="75802"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3"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4"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5"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6"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7"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8"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9"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0"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1"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2"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3"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4"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5"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40" name="Oval 9"/>
          <p:cNvSpPr>
            <a:spLocks noChangeArrowheads="1"/>
          </p:cNvSpPr>
          <p:nvPr/>
        </p:nvSpPr>
        <p:spPr bwMode="gray">
          <a:xfrm>
            <a:off x="6169027" y="1628780"/>
            <a:ext cx="1079500" cy="1103313"/>
          </a:xfrm>
          <a:prstGeom prst="ellipse">
            <a:avLst/>
          </a:prstGeom>
          <a:gradFill rotWithShape="0">
            <a:gsLst>
              <a:gs pos="0">
                <a:schemeClr val="bg1"/>
              </a:gs>
              <a:gs pos="100000">
                <a:srgbClr val="7030A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電機與</a:t>
            </a:r>
            <a:endParaRPr lang="en-US" altLang="zh-TW" sz="2400" b="1">
              <a:latin typeface="微軟正黑體" pitchFamily="34" charset="-120"/>
              <a:ea typeface="微軟正黑體" pitchFamily="34" charset="-120"/>
            </a:endParaRPr>
          </a:p>
          <a:p>
            <a:pPr algn="ctr" eaLnBrk="1" hangingPunct="1"/>
            <a:r>
              <a:rPr lang="zh-TW" altLang="en-US" sz="2400" b="1">
                <a:latin typeface="微軟正黑體" pitchFamily="34" charset="-120"/>
                <a:ea typeface="微軟正黑體" pitchFamily="34" charset="-120"/>
              </a:rPr>
              <a:t>電子群</a:t>
            </a:r>
          </a:p>
        </p:txBody>
      </p:sp>
      <p:sp>
        <p:nvSpPr>
          <p:cNvPr id="39" name="Oval 9"/>
          <p:cNvSpPr>
            <a:spLocks noChangeArrowheads="1"/>
          </p:cNvSpPr>
          <p:nvPr/>
        </p:nvSpPr>
        <p:spPr bwMode="gray">
          <a:xfrm>
            <a:off x="7319963" y="1989138"/>
            <a:ext cx="1079500" cy="1103312"/>
          </a:xfrm>
          <a:prstGeom prst="ellipse">
            <a:avLst/>
          </a:prstGeom>
          <a:gradFill rotWithShape="1">
            <a:gsLst>
              <a:gs pos="0">
                <a:schemeClr val="bg1">
                  <a:lumMod val="95000"/>
                </a:schemeClr>
              </a:gs>
              <a:gs pos="100000">
                <a:srgbClr val="C00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土木與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建築群</a:t>
            </a:r>
          </a:p>
        </p:txBody>
      </p:sp>
      <p:sp>
        <p:nvSpPr>
          <p:cNvPr id="43" name="Oval 7"/>
          <p:cNvSpPr>
            <a:spLocks noChangeArrowheads="1"/>
          </p:cNvSpPr>
          <p:nvPr/>
        </p:nvSpPr>
        <p:spPr bwMode="gray">
          <a:xfrm>
            <a:off x="8339139" y="2614618"/>
            <a:ext cx="1141412" cy="1101725"/>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化工群</a:t>
            </a:r>
          </a:p>
        </p:txBody>
      </p:sp>
      <p:sp>
        <p:nvSpPr>
          <p:cNvPr id="53" name="Oval 9"/>
          <p:cNvSpPr>
            <a:spLocks noChangeArrowheads="1"/>
          </p:cNvSpPr>
          <p:nvPr/>
        </p:nvSpPr>
        <p:spPr bwMode="gray">
          <a:xfrm>
            <a:off x="9120190" y="3429004"/>
            <a:ext cx="1079500" cy="1103313"/>
          </a:xfrm>
          <a:prstGeom prst="ellipse">
            <a:avLst/>
          </a:prstGeom>
          <a:gradFill rotWithShape="1">
            <a:gsLst>
              <a:gs pos="0">
                <a:schemeClr val="bg1">
                  <a:lumMod val="95000"/>
                </a:schemeClr>
              </a:gs>
              <a:gs pos="100000">
                <a:srgbClr val="00B05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商業與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管理群</a:t>
            </a:r>
          </a:p>
        </p:txBody>
      </p:sp>
      <p:sp>
        <p:nvSpPr>
          <p:cNvPr id="50" name="Oval 9"/>
          <p:cNvSpPr>
            <a:spLocks noChangeArrowheads="1"/>
          </p:cNvSpPr>
          <p:nvPr/>
        </p:nvSpPr>
        <p:spPr bwMode="gray">
          <a:xfrm>
            <a:off x="6299202" y="5661030"/>
            <a:ext cx="1079500" cy="1103313"/>
          </a:xfrm>
          <a:prstGeom prst="ellipse">
            <a:avLst/>
          </a:prstGeom>
          <a:gradFill rotWithShape="1">
            <a:gsLst>
              <a:gs pos="0">
                <a:schemeClr val="bg1"/>
              </a:gs>
              <a:gs pos="100000">
                <a:srgbClr val="C0000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農業群</a:t>
            </a:r>
          </a:p>
        </p:txBody>
      </p:sp>
      <p:sp>
        <p:nvSpPr>
          <p:cNvPr id="48" name="Oval 9"/>
          <p:cNvSpPr>
            <a:spLocks noChangeArrowheads="1"/>
          </p:cNvSpPr>
          <p:nvPr/>
        </p:nvSpPr>
        <p:spPr bwMode="gray">
          <a:xfrm>
            <a:off x="7537451" y="5229230"/>
            <a:ext cx="1079500" cy="1103313"/>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設計群</a:t>
            </a:r>
          </a:p>
        </p:txBody>
      </p:sp>
      <p:sp>
        <p:nvSpPr>
          <p:cNvPr id="41" name="Oval 6"/>
          <p:cNvSpPr>
            <a:spLocks noChangeArrowheads="1"/>
          </p:cNvSpPr>
          <p:nvPr/>
        </p:nvSpPr>
        <p:spPr bwMode="gray">
          <a:xfrm>
            <a:off x="4883152" y="1628780"/>
            <a:ext cx="1141413" cy="110172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solidFill>
                  <a:srgbClr val="000000"/>
                </a:solidFill>
                <a:latin typeface="微軟正黑體" pitchFamily="34" charset="-120"/>
                <a:ea typeface="微軟正黑體" pitchFamily="34" charset="-120"/>
              </a:rPr>
              <a:t>動力</a:t>
            </a:r>
            <a:endParaRPr lang="en-US" altLang="zh-TW" sz="2400" b="1">
              <a:solidFill>
                <a:srgbClr val="000000"/>
              </a:solidFill>
              <a:latin typeface="微軟正黑體" pitchFamily="34" charset="-120"/>
              <a:ea typeface="微軟正黑體" pitchFamily="34" charset="-120"/>
            </a:endParaRPr>
          </a:p>
          <a:p>
            <a:pPr algn="ctr" eaLnBrk="1" hangingPunct="1">
              <a:defRPr/>
            </a:pPr>
            <a:r>
              <a:rPr lang="zh-TW" altLang="en-US" sz="2400" b="1">
                <a:solidFill>
                  <a:srgbClr val="000000"/>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3659190" y="2039943"/>
            <a:ext cx="1141412" cy="1101725"/>
          </a:xfrm>
          <a:prstGeom prst="ellipse">
            <a:avLst/>
          </a:prstGeom>
          <a:gradFill rotWithShape="1">
            <a:gsLst>
              <a:gs pos="0">
                <a:schemeClr val="bg1">
                  <a:lumMod val="95000"/>
                </a:schemeClr>
              </a:gs>
              <a:gs pos="100000">
                <a:srgbClr val="D60093"/>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dirty="0">
                <a:latin typeface="微軟正黑體" pitchFamily="34" charset="-120"/>
                <a:ea typeface="微軟正黑體" pitchFamily="34" charset="-120"/>
              </a:rPr>
              <a:t>機械群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0">
                                          <p:stCondLst>
                                            <p:cond delay="0"/>
                                          </p:stCondLst>
                                        </p:cTn>
                                        <p:tgtEl>
                                          <p:spTgt spid="40"/>
                                        </p:tgtEl>
                                      </p:cBhvr>
                                    </p:animEffect>
                                    <p:anim calcmode="lin" valueType="num">
                                      <p:cBhvr>
                                        <p:cTn id="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 dur="26">
                                          <p:stCondLst>
                                            <p:cond delay="650"/>
                                          </p:stCondLst>
                                        </p:cTn>
                                        <p:tgtEl>
                                          <p:spTgt spid="40"/>
                                        </p:tgtEl>
                                      </p:cBhvr>
                                      <p:to x="100000" y="60000"/>
                                    </p:animScale>
                                    <p:animScale>
                                      <p:cBhvr>
                                        <p:cTn id="14" dur="166" decel="50000">
                                          <p:stCondLst>
                                            <p:cond delay="676"/>
                                          </p:stCondLst>
                                        </p:cTn>
                                        <p:tgtEl>
                                          <p:spTgt spid="40"/>
                                        </p:tgtEl>
                                      </p:cBhvr>
                                      <p:to x="100000" y="100000"/>
                                    </p:animScale>
                                    <p:animScale>
                                      <p:cBhvr>
                                        <p:cTn id="15" dur="26">
                                          <p:stCondLst>
                                            <p:cond delay="1312"/>
                                          </p:stCondLst>
                                        </p:cTn>
                                        <p:tgtEl>
                                          <p:spTgt spid="40"/>
                                        </p:tgtEl>
                                      </p:cBhvr>
                                      <p:to x="100000" y="80000"/>
                                    </p:animScale>
                                    <p:animScale>
                                      <p:cBhvr>
                                        <p:cTn id="16" dur="166" decel="50000">
                                          <p:stCondLst>
                                            <p:cond delay="1338"/>
                                          </p:stCondLst>
                                        </p:cTn>
                                        <p:tgtEl>
                                          <p:spTgt spid="40"/>
                                        </p:tgtEl>
                                      </p:cBhvr>
                                      <p:to x="100000" y="100000"/>
                                    </p:animScale>
                                    <p:animScale>
                                      <p:cBhvr>
                                        <p:cTn id="17" dur="26">
                                          <p:stCondLst>
                                            <p:cond delay="1642"/>
                                          </p:stCondLst>
                                        </p:cTn>
                                        <p:tgtEl>
                                          <p:spTgt spid="40"/>
                                        </p:tgtEl>
                                      </p:cBhvr>
                                      <p:to x="100000" y="90000"/>
                                    </p:animScale>
                                    <p:animScale>
                                      <p:cBhvr>
                                        <p:cTn id="18" dur="166" decel="50000">
                                          <p:stCondLst>
                                            <p:cond delay="1668"/>
                                          </p:stCondLst>
                                        </p:cTn>
                                        <p:tgtEl>
                                          <p:spTgt spid="40"/>
                                        </p:tgtEl>
                                      </p:cBhvr>
                                      <p:to x="100000" y="100000"/>
                                    </p:animScale>
                                    <p:animScale>
                                      <p:cBhvr>
                                        <p:cTn id="19" dur="26">
                                          <p:stCondLst>
                                            <p:cond delay="1808"/>
                                          </p:stCondLst>
                                        </p:cTn>
                                        <p:tgtEl>
                                          <p:spTgt spid="40"/>
                                        </p:tgtEl>
                                      </p:cBhvr>
                                      <p:to x="100000" y="95000"/>
                                    </p:animScale>
                                    <p:animScale>
                                      <p:cBhvr>
                                        <p:cTn id="20" dur="166" decel="50000">
                                          <p:stCondLst>
                                            <p:cond delay="1834"/>
                                          </p:stCondLst>
                                        </p:cTn>
                                        <p:tgtEl>
                                          <p:spTgt spid="4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80">
                                          <p:stCondLst>
                                            <p:cond delay="0"/>
                                          </p:stCondLst>
                                        </p:cTn>
                                        <p:tgtEl>
                                          <p:spTgt spid="43"/>
                                        </p:tgtEl>
                                      </p:cBhvr>
                                    </p:animEffect>
                                    <p:anim calcmode="lin" valueType="num">
                                      <p:cBhvr>
                                        <p:cTn id="4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45" dur="26">
                                          <p:stCondLst>
                                            <p:cond delay="650"/>
                                          </p:stCondLst>
                                        </p:cTn>
                                        <p:tgtEl>
                                          <p:spTgt spid="43"/>
                                        </p:tgtEl>
                                      </p:cBhvr>
                                      <p:to x="100000" y="60000"/>
                                    </p:animScale>
                                    <p:animScale>
                                      <p:cBhvr>
                                        <p:cTn id="46" dur="166" decel="50000">
                                          <p:stCondLst>
                                            <p:cond delay="676"/>
                                          </p:stCondLst>
                                        </p:cTn>
                                        <p:tgtEl>
                                          <p:spTgt spid="43"/>
                                        </p:tgtEl>
                                      </p:cBhvr>
                                      <p:to x="100000" y="100000"/>
                                    </p:animScale>
                                    <p:animScale>
                                      <p:cBhvr>
                                        <p:cTn id="47" dur="26">
                                          <p:stCondLst>
                                            <p:cond delay="1312"/>
                                          </p:stCondLst>
                                        </p:cTn>
                                        <p:tgtEl>
                                          <p:spTgt spid="43"/>
                                        </p:tgtEl>
                                      </p:cBhvr>
                                      <p:to x="100000" y="80000"/>
                                    </p:animScale>
                                    <p:animScale>
                                      <p:cBhvr>
                                        <p:cTn id="48" dur="166" decel="50000">
                                          <p:stCondLst>
                                            <p:cond delay="1338"/>
                                          </p:stCondLst>
                                        </p:cTn>
                                        <p:tgtEl>
                                          <p:spTgt spid="43"/>
                                        </p:tgtEl>
                                      </p:cBhvr>
                                      <p:to x="100000" y="100000"/>
                                    </p:animScale>
                                    <p:animScale>
                                      <p:cBhvr>
                                        <p:cTn id="49" dur="26">
                                          <p:stCondLst>
                                            <p:cond delay="1642"/>
                                          </p:stCondLst>
                                        </p:cTn>
                                        <p:tgtEl>
                                          <p:spTgt spid="43"/>
                                        </p:tgtEl>
                                      </p:cBhvr>
                                      <p:to x="100000" y="90000"/>
                                    </p:animScale>
                                    <p:animScale>
                                      <p:cBhvr>
                                        <p:cTn id="50" dur="166" decel="50000">
                                          <p:stCondLst>
                                            <p:cond delay="1668"/>
                                          </p:stCondLst>
                                        </p:cTn>
                                        <p:tgtEl>
                                          <p:spTgt spid="43"/>
                                        </p:tgtEl>
                                      </p:cBhvr>
                                      <p:to x="100000" y="100000"/>
                                    </p:animScale>
                                    <p:animScale>
                                      <p:cBhvr>
                                        <p:cTn id="51" dur="26">
                                          <p:stCondLst>
                                            <p:cond delay="1808"/>
                                          </p:stCondLst>
                                        </p:cTn>
                                        <p:tgtEl>
                                          <p:spTgt spid="43"/>
                                        </p:tgtEl>
                                      </p:cBhvr>
                                      <p:to x="100000" y="95000"/>
                                    </p:animScale>
                                    <p:animScale>
                                      <p:cBhvr>
                                        <p:cTn id="52" dur="166" decel="50000">
                                          <p:stCondLst>
                                            <p:cond delay="1834"/>
                                          </p:stCondLst>
                                        </p:cTn>
                                        <p:tgtEl>
                                          <p:spTgt spid="4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down)">
                                      <p:cBhvr>
                                        <p:cTn id="55" dur="580">
                                          <p:stCondLst>
                                            <p:cond delay="0"/>
                                          </p:stCondLst>
                                        </p:cTn>
                                        <p:tgtEl>
                                          <p:spTgt spid="53"/>
                                        </p:tgtEl>
                                      </p:cBhvr>
                                    </p:animEffect>
                                    <p:anim calcmode="lin" valueType="num">
                                      <p:cBhvr>
                                        <p:cTn id="56"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1" dur="26">
                                          <p:stCondLst>
                                            <p:cond delay="650"/>
                                          </p:stCondLst>
                                        </p:cTn>
                                        <p:tgtEl>
                                          <p:spTgt spid="53"/>
                                        </p:tgtEl>
                                      </p:cBhvr>
                                      <p:to x="100000" y="60000"/>
                                    </p:animScale>
                                    <p:animScale>
                                      <p:cBhvr>
                                        <p:cTn id="62" dur="166" decel="50000">
                                          <p:stCondLst>
                                            <p:cond delay="676"/>
                                          </p:stCondLst>
                                        </p:cTn>
                                        <p:tgtEl>
                                          <p:spTgt spid="53"/>
                                        </p:tgtEl>
                                      </p:cBhvr>
                                      <p:to x="100000" y="100000"/>
                                    </p:animScale>
                                    <p:animScale>
                                      <p:cBhvr>
                                        <p:cTn id="63" dur="26">
                                          <p:stCondLst>
                                            <p:cond delay="1312"/>
                                          </p:stCondLst>
                                        </p:cTn>
                                        <p:tgtEl>
                                          <p:spTgt spid="53"/>
                                        </p:tgtEl>
                                      </p:cBhvr>
                                      <p:to x="100000" y="80000"/>
                                    </p:animScale>
                                    <p:animScale>
                                      <p:cBhvr>
                                        <p:cTn id="64" dur="166" decel="50000">
                                          <p:stCondLst>
                                            <p:cond delay="1338"/>
                                          </p:stCondLst>
                                        </p:cTn>
                                        <p:tgtEl>
                                          <p:spTgt spid="53"/>
                                        </p:tgtEl>
                                      </p:cBhvr>
                                      <p:to x="100000" y="100000"/>
                                    </p:animScale>
                                    <p:animScale>
                                      <p:cBhvr>
                                        <p:cTn id="65" dur="26">
                                          <p:stCondLst>
                                            <p:cond delay="1642"/>
                                          </p:stCondLst>
                                        </p:cTn>
                                        <p:tgtEl>
                                          <p:spTgt spid="53"/>
                                        </p:tgtEl>
                                      </p:cBhvr>
                                      <p:to x="100000" y="90000"/>
                                    </p:animScale>
                                    <p:animScale>
                                      <p:cBhvr>
                                        <p:cTn id="66" dur="166" decel="50000">
                                          <p:stCondLst>
                                            <p:cond delay="1668"/>
                                          </p:stCondLst>
                                        </p:cTn>
                                        <p:tgtEl>
                                          <p:spTgt spid="53"/>
                                        </p:tgtEl>
                                      </p:cBhvr>
                                      <p:to x="100000" y="100000"/>
                                    </p:animScale>
                                    <p:animScale>
                                      <p:cBhvr>
                                        <p:cTn id="67" dur="26">
                                          <p:stCondLst>
                                            <p:cond delay="1808"/>
                                          </p:stCondLst>
                                        </p:cTn>
                                        <p:tgtEl>
                                          <p:spTgt spid="53"/>
                                        </p:tgtEl>
                                      </p:cBhvr>
                                      <p:to x="100000" y="95000"/>
                                    </p:animScale>
                                    <p:animScale>
                                      <p:cBhvr>
                                        <p:cTn id="68" dur="166" decel="50000">
                                          <p:stCondLst>
                                            <p:cond delay="1834"/>
                                          </p:stCondLst>
                                        </p:cTn>
                                        <p:tgtEl>
                                          <p:spTgt spid="53"/>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wipe(down)">
                                      <p:cBhvr>
                                        <p:cTn id="71" dur="580">
                                          <p:stCondLst>
                                            <p:cond delay="0"/>
                                          </p:stCondLst>
                                        </p:cTn>
                                        <p:tgtEl>
                                          <p:spTgt spid="55"/>
                                        </p:tgtEl>
                                      </p:cBhvr>
                                    </p:animEffect>
                                    <p:anim calcmode="lin" valueType="num">
                                      <p:cBhvr>
                                        <p:cTn id="72"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7" dur="26">
                                          <p:stCondLst>
                                            <p:cond delay="650"/>
                                          </p:stCondLst>
                                        </p:cTn>
                                        <p:tgtEl>
                                          <p:spTgt spid="55"/>
                                        </p:tgtEl>
                                      </p:cBhvr>
                                      <p:to x="100000" y="60000"/>
                                    </p:animScale>
                                    <p:animScale>
                                      <p:cBhvr>
                                        <p:cTn id="78" dur="166" decel="50000">
                                          <p:stCondLst>
                                            <p:cond delay="676"/>
                                          </p:stCondLst>
                                        </p:cTn>
                                        <p:tgtEl>
                                          <p:spTgt spid="55"/>
                                        </p:tgtEl>
                                      </p:cBhvr>
                                      <p:to x="100000" y="100000"/>
                                    </p:animScale>
                                    <p:animScale>
                                      <p:cBhvr>
                                        <p:cTn id="79" dur="26">
                                          <p:stCondLst>
                                            <p:cond delay="1312"/>
                                          </p:stCondLst>
                                        </p:cTn>
                                        <p:tgtEl>
                                          <p:spTgt spid="55"/>
                                        </p:tgtEl>
                                      </p:cBhvr>
                                      <p:to x="100000" y="80000"/>
                                    </p:animScale>
                                    <p:animScale>
                                      <p:cBhvr>
                                        <p:cTn id="80" dur="166" decel="50000">
                                          <p:stCondLst>
                                            <p:cond delay="1338"/>
                                          </p:stCondLst>
                                        </p:cTn>
                                        <p:tgtEl>
                                          <p:spTgt spid="55"/>
                                        </p:tgtEl>
                                      </p:cBhvr>
                                      <p:to x="100000" y="100000"/>
                                    </p:animScale>
                                    <p:animScale>
                                      <p:cBhvr>
                                        <p:cTn id="81" dur="26">
                                          <p:stCondLst>
                                            <p:cond delay="1642"/>
                                          </p:stCondLst>
                                        </p:cTn>
                                        <p:tgtEl>
                                          <p:spTgt spid="55"/>
                                        </p:tgtEl>
                                      </p:cBhvr>
                                      <p:to x="100000" y="90000"/>
                                    </p:animScale>
                                    <p:animScale>
                                      <p:cBhvr>
                                        <p:cTn id="82" dur="166" decel="50000">
                                          <p:stCondLst>
                                            <p:cond delay="1668"/>
                                          </p:stCondLst>
                                        </p:cTn>
                                        <p:tgtEl>
                                          <p:spTgt spid="55"/>
                                        </p:tgtEl>
                                      </p:cBhvr>
                                      <p:to x="100000" y="100000"/>
                                    </p:animScale>
                                    <p:animScale>
                                      <p:cBhvr>
                                        <p:cTn id="83" dur="26">
                                          <p:stCondLst>
                                            <p:cond delay="1808"/>
                                          </p:stCondLst>
                                        </p:cTn>
                                        <p:tgtEl>
                                          <p:spTgt spid="55"/>
                                        </p:tgtEl>
                                      </p:cBhvr>
                                      <p:to x="100000" y="95000"/>
                                    </p:animScale>
                                    <p:animScale>
                                      <p:cBhvr>
                                        <p:cTn id="84" dur="166" decel="50000">
                                          <p:stCondLst>
                                            <p:cond delay="1834"/>
                                          </p:stCondLst>
                                        </p:cTn>
                                        <p:tgtEl>
                                          <p:spTgt spid="5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down)">
                                      <p:cBhvr>
                                        <p:cTn id="87" dur="580">
                                          <p:stCondLst>
                                            <p:cond delay="0"/>
                                          </p:stCondLst>
                                        </p:cTn>
                                        <p:tgtEl>
                                          <p:spTgt spid="48"/>
                                        </p:tgtEl>
                                      </p:cBhvr>
                                    </p:animEffect>
                                    <p:anim calcmode="lin" valueType="num">
                                      <p:cBhvr>
                                        <p:cTn id="8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3" dur="26">
                                          <p:stCondLst>
                                            <p:cond delay="650"/>
                                          </p:stCondLst>
                                        </p:cTn>
                                        <p:tgtEl>
                                          <p:spTgt spid="48"/>
                                        </p:tgtEl>
                                      </p:cBhvr>
                                      <p:to x="100000" y="60000"/>
                                    </p:animScale>
                                    <p:animScale>
                                      <p:cBhvr>
                                        <p:cTn id="94" dur="166" decel="50000">
                                          <p:stCondLst>
                                            <p:cond delay="676"/>
                                          </p:stCondLst>
                                        </p:cTn>
                                        <p:tgtEl>
                                          <p:spTgt spid="48"/>
                                        </p:tgtEl>
                                      </p:cBhvr>
                                      <p:to x="100000" y="100000"/>
                                    </p:animScale>
                                    <p:animScale>
                                      <p:cBhvr>
                                        <p:cTn id="95" dur="26">
                                          <p:stCondLst>
                                            <p:cond delay="1312"/>
                                          </p:stCondLst>
                                        </p:cTn>
                                        <p:tgtEl>
                                          <p:spTgt spid="48"/>
                                        </p:tgtEl>
                                      </p:cBhvr>
                                      <p:to x="100000" y="80000"/>
                                    </p:animScale>
                                    <p:animScale>
                                      <p:cBhvr>
                                        <p:cTn id="96" dur="166" decel="50000">
                                          <p:stCondLst>
                                            <p:cond delay="1338"/>
                                          </p:stCondLst>
                                        </p:cTn>
                                        <p:tgtEl>
                                          <p:spTgt spid="48"/>
                                        </p:tgtEl>
                                      </p:cBhvr>
                                      <p:to x="100000" y="100000"/>
                                    </p:animScale>
                                    <p:animScale>
                                      <p:cBhvr>
                                        <p:cTn id="97" dur="26">
                                          <p:stCondLst>
                                            <p:cond delay="1642"/>
                                          </p:stCondLst>
                                        </p:cTn>
                                        <p:tgtEl>
                                          <p:spTgt spid="48"/>
                                        </p:tgtEl>
                                      </p:cBhvr>
                                      <p:to x="100000" y="90000"/>
                                    </p:animScale>
                                    <p:animScale>
                                      <p:cBhvr>
                                        <p:cTn id="98" dur="166" decel="50000">
                                          <p:stCondLst>
                                            <p:cond delay="1668"/>
                                          </p:stCondLst>
                                        </p:cTn>
                                        <p:tgtEl>
                                          <p:spTgt spid="48"/>
                                        </p:tgtEl>
                                      </p:cBhvr>
                                      <p:to x="100000" y="100000"/>
                                    </p:animScale>
                                    <p:animScale>
                                      <p:cBhvr>
                                        <p:cTn id="99" dur="26">
                                          <p:stCondLst>
                                            <p:cond delay="1808"/>
                                          </p:stCondLst>
                                        </p:cTn>
                                        <p:tgtEl>
                                          <p:spTgt spid="48"/>
                                        </p:tgtEl>
                                      </p:cBhvr>
                                      <p:to x="100000" y="95000"/>
                                    </p:animScale>
                                    <p:animScale>
                                      <p:cBhvr>
                                        <p:cTn id="100" dur="166" decel="50000">
                                          <p:stCondLst>
                                            <p:cond delay="1834"/>
                                          </p:stCondLst>
                                        </p:cTn>
                                        <p:tgtEl>
                                          <p:spTgt spid="4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wipe(down)">
                                      <p:cBhvr>
                                        <p:cTn id="103" dur="580">
                                          <p:stCondLst>
                                            <p:cond delay="0"/>
                                          </p:stCondLst>
                                        </p:cTn>
                                        <p:tgtEl>
                                          <p:spTgt spid="50"/>
                                        </p:tgtEl>
                                      </p:cBhvr>
                                    </p:animEffect>
                                    <p:anim calcmode="lin" valueType="num">
                                      <p:cBhvr>
                                        <p:cTn id="10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9" dur="26">
                                          <p:stCondLst>
                                            <p:cond delay="650"/>
                                          </p:stCondLst>
                                        </p:cTn>
                                        <p:tgtEl>
                                          <p:spTgt spid="50"/>
                                        </p:tgtEl>
                                      </p:cBhvr>
                                      <p:to x="100000" y="60000"/>
                                    </p:animScale>
                                    <p:animScale>
                                      <p:cBhvr>
                                        <p:cTn id="110" dur="166" decel="50000">
                                          <p:stCondLst>
                                            <p:cond delay="676"/>
                                          </p:stCondLst>
                                        </p:cTn>
                                        <p:tgtEl>
                                          <p:spTgt spid="50"/>
                                        </p:tgtEl>
                                      </p:cBhvr>
                                      <p:to x="100000" y="100000"/>
                                    </p:animScale>
                                    <p:animScale>
                                      <p:cBhvr>
                                        <p:cTn id="111" dur="26">
                                          <p:stCondLst>
                                            <p:cond delay="1312"/>
                                          </p:stCondLst>
                                        </p:cTn>
                                        <p:tgtEl>
                                          <p:spTgt spid="50"/>
                                        </p:tgtEl>
                                      </p:cBhvr>
                                      <p:to x="100000" y="80000"/>
                                    </p:animScale>
                                    <p:animScale>
                                      <p:cBhvr>
                                        <p:cTn id="112" dur="166" decel="50000">
                                          <p:stCondLst>
                                            <p:cond delay="1338"/>
                                          </p:stCondLst>
                                        </p:cTn>
                                        <p:tgtEl>
                                          <p:spTgt spid="50"/>
                                        </p:tgtEl>
                                      </p:cBhvr>
                                      <p:to x="100000" y="100000"/>
                                    </p:animScale>
                                    <p:animScale>
                                      <p:cBhvr>
                                        <p:cTn id="113" dur="26">
                                          <p:stCondLst>
                                            <p:cond delay="1642"/>
                                          </p:stCondLst>
                                        </p:cTn>
                                        <p:tgtEl>
                                          <p:spTgt spid="50"/>
                                        </p:tgtEl>
                                      </p:cBhvr>
                                      <p:to x="100000" y="90000"/>
                                    </p:animScale>
                                    <p:animScale>
                                      <p:cBhvr>
                                        <p:cTn id="114" dur="166" decel="50000">
                                          <p:stCondLst>
                                            <p:cond delay="1668"/>
                                          </p:stCondLst>
                                        </p:cTn>
                                        <p:tgtEl>
                                          <p:spTgt spid="50"/>
                                        </p:tgtEl>
                                      </p:cBhvr>
                                      <p:to x="100000" y="100000"/>
                                    </p:animScale>
                                    <p:animScale>
                                      <p:cBhvr>
                                        <p:cTn id="115" dur="26">
                                          <p:stCondLst>
                                            <p:cond delay="1808"/>
                                          </p:stCondLst>
                                        </p:cTn>
                                        <p:tgtEl>
                                          <p:spTgt spid="50"/>
                                        </p:tgtEl>
                                      </p:cBhvr>
                                      <p:to x="100000" y="95000"/>
                                    </p:animScale>
                                    <p:animScale>
                                      <p:cBhvr>
                                        <p:cTn id="116" dur="166" decel="50000">
                                          <p:stCondLst>
                                            <p:cond delay="1834"/>
                                          </p:stCondLst>
                                        </p:cTn>
                                        <p:tgtEl>
                                          <p:spTgt spid="50"/>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down)">
                                      <p:cBhvr>
                                        <p:cTn id="119" dur="580">
                                          <p:stCondLst>
                                            <p:cond delay="0"/>
                                          </p:stCondLst>
                                        </p:cTn>
                                        <p:tgtEl>
                                          <p:spTgt spid="54"/>
                                        </p:tgtEl>
                                      </p:cBhvr>
                                    </p:animEffect>
                                    <p:anim calcmode="lin" valueType="num">
                                      <p:cBhvr>
                                        <p:cTn id="120"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25" dur="26">
                                          <p:stCondLst>
                                            <p:cond delay="650"/>
                                          </p:stCondLst>
                                        </p:cTn>
                                        <p:tgtEl>
                                          <p:spTgt spid="54"/>
                                        </p:tgtEl>
                                      </p:cBhvr>
                                      <p:to x="100000" y="60000"/>
                                    </p:animScale>
                                    <p:animScale>
                                      <p:cBhvr>
                                        <p:cTn id="126" dur="166" decel="50000">
                                          <p:stCondLst>
                                            <p:cond delay="676"/>
                                          </p:stCondLst>
                                        </p:cTn>
                                        <p:tgtEl>
                                          <p:spTgt spid="54"/>
                                        </p:tgtEl>
                                      </p:cBhvr>
                                      <p:to x="100000" y="100000"/>
                                    </p:animScale>
                                    <p:animScale>
                                      <p:cBhvr>
                                        <p:cTn id="127" dur="26">
                                          <p:stCondLst>
                                            <p:cond delay="1312"/>
                                          </p:stCondLst>
                                        </p:cTn>
                                        <p:tgtEl>
                                          <p:spTgt spid="54"/>
                                        </p:tgtEl>
                                      </p:cBhvr>
                                      <p:to x="100000" y="80000"/>
                                    </p:animScale>
                                    <p:animScale>
                                      <p:cBhvr>
                                        <p:cTn id="128" dur="166" decel="50000">
                                          <p:stCondLst>
                                            <p:cond delay="1338"/>
                                          </p:stCondLst>
                                        </p:cTn>
                                        <p:tgtEl>
                                          <p:spTgt spid="54"/>
                                        </p:tgtEl>
                                      </p:cBhvr>
                                      <p:to x="100000" y="100000"/>
                                    </p:animScale>
                                    <p:animScale>
                                      <p:cBhvr>
                                        <p:cTn id="129" dur="26">
                                          <p:stCondLst>
                                            <p:cond delay="1642"/>
                                          </p:stCondLst>
                                        </p:cTn>
                                        <p:tgtEl>
                                          <p:spTgt spid="54"/>
                                        </p:tgtEl>
                                      </p:cBhvr>
                                      <p:to x="100000" y="90000"/>
                                    </p:animScale>
                                    <p:animScale>
                                      <p:cBhvr>
                                        <p:cTn id="130" dur="166" decel="50000">
                                          <p:stCondLst>
                                            <p:cond delay="1668"/>
                                          </p:stCondLst>
                                        </p:cTn>
                                        <p:tgtEl>
                                          <p:spTgt spid="54"/>
                                        </p:tgtEl>
                                      </p:cBhvr>
                                      <p:to x="100000" y="100000"/>
                                    </p:animScale>
                                    <p:animScale>
                                      <p:cBhvr>
                                        <p:cTn id="131" dur="26">
                                          <p:stCondLst>
                                            <p:cond delay="1808"/>
                                          </p:stCondLst>
                                        </p:cTn>
                                        <p:tgtEl>
                                          <p:spTgt spid="54"/>
                                        </p:tgtEl>
                                      </p:cBhvr>
                                      <p:to x="100000" y="95000"/>
                                    </p:animScale>
                                    <p:animScale>
                                      <p:cBhvr>
                                        <p:cTn id="132" dur="166" decel="50000">
                                          <p:stCondLst>
                                            <p:cond delay="1834"/>
                                          </p:stCondLst>
                                        </p:cTn>
                                        <p:tgtEl>
                                          <p:spTgt spid="54"/>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down)">
                                      <p:cBhvr>
                                        <p:cTn id="135" dur="580">
                                          <p:stCondLst>
                                            <p:cond delay="0"/>
                                          </p:stCondLst>
                                        </p:cTn>
                                        <p:tgtEl>
                                          <p:spTgt spid="52"/>
                                        </p:tgtEl>
                                      </p:cBhvr>
                                    </p:animEffect>
                                    <p:anim calcmode="lin" valueType="num">
                                      <p:cBhvr>
                                        <p:cTn id="136"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41" dur="26">
                                          <p:stCondLst>
                                            <p:cond delay="650"/>
                                          </p:stCondLst>
                                        </p:cTn>
                                        <p:tgtEl>
                                          <p:spTgt spid="52"/>
                                        </p:tgtEl>
                                      </p:cBhvr>
                                      <p:to x="100000" y="60000"/>
                                    </p:animScale>
                                    <p:animScale>
                                      <p:cBhvr>
                                        <p:cTn id="142" dur="166" decel="50000">
                                          <p:stCondLst>
                                            <p:cond delay="676"/>
                                          </p:stCondLst>
                                        </p:cTn>
                                        <p:tgtEl>
                                          <p:spTgt spid="52"/>
                                        </p:tgtEl>
                                      </p:cBhvr>
                                      <p:to x="100000" y="100000"/>
                                    </p:animScale>
                                    <p:animScale>
                                      <p:cBhvr>
                                        <p:cTn id="143" dur="26">
                                          <p:stCondLst>
                                            <p:cond delay="1312"/>
                                          </p:stCondLst>
                                        </p:cTn>
                                        <p:tgtEl>
                                          <p:spTgt spid="52"/>
                                        </p:tgtEl>
                                      </p:cBhvr>
                                      <p:to x="100000" y="80000"/>
                                    </p:animScale>
                                    <p:animScale>
                                      <p:cBhvr>
                                        <p:cTn id="144" dur="166" decel="50000">
                                          <p:stCondLst>
                                            <p:cond delay="1338"/>
                                          </p:stCondLst>
                                        </p:cTn>
                                        <p:tgtEl>
                                          <p:spTgt spid="52"/>
                                        </p:tgtEl>
                                      </p:cBhvr>
                                      <p:to x="100000" y="100000"/>
                                    </p:animScale>
                                    <p:animScale>
                                      <p:cBhvr>
                                        <p:cTn id="145" dur="26">
                                          <p:stCondLst>
                                            <p:cond delay="1642"/>
                                          </p:stCondLst>
                                        </p:cTn>
                                        <p:tgtEl>
                                          <p:spTgt spid="52"/>
                                        </p:tgtEl>
                                      </p:cBhvr>
                                      <p:to x="100000" y="90000"/>
                                    </p:animScale>
                                    <p:animScale>
                                      <p:cBhvr>
                                        <p:cTn id="146" dur="166" decel="50000">
                                          <p:stCondLst>
                                            <p:cond delay="1668"/>
                                          </p:stCondLst>
                                        </p:cTn>
                                        <p:tgtEl>
                                          <p:spTgt spid="52"/>
                                        </p:tgtEl>
                                      </p:cBhvr>
                                      <p:to x="100000" y="100000"/>
                                    </p:animScale>
                                    <p:animScale>
                                      <p:cBhvr>
                                        <p:cTn id="147" dur="26">
                                          <p:stCondLst>
                                            <p:cond delay="1808"/>
                                          </p:stCondLst>
                                        </p:cTn>
                                        <p:tgtEl>
                                          <p:spTgt spid="52"/>
                                        </p:tgtEl>
                                      </p:cBhvr>
                                      <p:to x="100000" y="95000"/>
                                    </p:animScale>
                                    <p:animScale>
                                      <p:cBhvr>
                                        <p:cTn id="148" dur="166" decel="50000">
                                          <p:stCondLst>
                                            <p:cond delay="1834"/>
                                          </p:stCondLst>
                                        </p:cTn>
                                        <p:tgtEl>
                                          <p:spTgt spid="52"/>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wipe(down)">
                                      <p:cBhvr>
                                        <p:cTn id="151" dur="580">
                                          <p:stCondLst>
                                            <p:cond delay="0"/>
                                          </p:stCondLst>
                                        </p:cTn>
                                        <p:tgtEl>
                                          <p:spTgt spid="51"/>
                                        </p:tgtEl>
                                      </p:cBhvr>
                                    </p:animEffect>
                                    <p:anim calcmode="lin" valueType="num">
                                      <p:cBhvr>
                                        <p:cTn id="15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57" dur="26">
                                          <p:stCondLst>
                                            <p:cond delay="650"/>
                                          </p:stCondLst>
                                        </p:cTn>
                                        <p:tgtEl>
                                          <p:spTgt spid="51"/>
                                        </p:tgtEl>
                                      </p:cBhvr>
                                      <p:to x="100000" y="60000"/>
                                    </p:animScale>
                                    <p:animScale>
                                      <p:cBhvr>
                                        <p:cTn id="158" dur="166" decel="50000">
                                          <p:stCondLst>
                                            <p:cond delay="676"/>
                                          </p:stCondLst>
                                        </p:cTn>
                                        <p:tgtEl>
                                          <p:spTgt spid="51"/>
                                        </p:tgtEl>
                                      </p:cBhvr>
                                      <p:to x="100000" y="100000"/>
                                    </p:animScale>
                                    <p:animScale>
                                      <p:cBhvr>
                                        <p:cTn id="159" dur="26">
                                          <p:stCondLst>
                                            <p:cond delay="1312"/>
                                          </p:stCondLst>
                                        </p:cTn>
                                        <p:tgtEl>
                                          <p:spTgt spid="51"/>
                                        </p:tgtEl>
                                      </p:cBhvr>
                                      <p:to x="100000" y="80000"/>
                                    </p:animScale>
                                    <p:animScale>
                                      <p:cBhvr>
                                        <p:cTn id="160" dur="166" decel="50000">
                                          <p:stCondLst>
                                            <p:cond delay="1338"/>
                                          </p:stCondLst>
                                        </p:cTn>
                                        <p:tgtEl>
                                          <p:spTgt spid="51"/>
                                        </p:tgtEl>
                                      </p:cBhvr>
                                      <p:to x="100000" y="100000"/>
                                    </p:animScale>
                                    <p:animScale>
                                      <p:cBhvr>
                                        <p:cTn id="161" dur="26">
                                          <p:stCondLst>
                                            <p:cond delay="1642"/>
                                          </p:stCondLst>
                                        </p:cTn>
                                        <p:tgtEl>
                                          <p:spTgt spid="51"/>
                                        </p:tgtEl>
                                      </p:cBhvr>
                                      <p:to x="100000" y="90000"/>
                                    </p:animScale>
                                    <p:animScale>
                                      <p:cBhvr>
                                        <p:cTn id="162" dur="166" decel="50000">
                                          <p:stCondLst>
                                            <p:cond delay="1668"/>
                                          </p:stCondLst>
                                        </p:cTn>
                                        <p:tgtEl>
                                          <p:spTgt spid="51"/>
                                        </p:tgtEl>
                                      </p:cBhvr>
                                      <p:to x="100000" y="100000"/>
                                    </p:animScale>
                                    <p:animScale>
                                      <p:cBhvr>
                                        <p:cTn id="163" dur="26">
                                          <p:stCondLst>
                                            <p:cond delay="1808"/>
                                          </p:stCondLst>
                                        </p:cTn>
                                        <p:tgtEl>
                                          <p:spTgt spid="51"/>
                                        </p:tgtEl>
                                      </p:cBhvr>
                                      <p:to x="100000" y="95000"/>
                                    </p:animScale>
                                    <p:animScale>
                                      <p:cBhvr>
                                        <p:cTn id="164" dur="166" decel="50000">
                                          <p:stCondLst>
                                            <p:cond delay="1834"/>
                                          </p:stCondLst>
                                        </p:cTn>
                                        <p:tgtEl>
                                          <p:spTgt spid="51"/>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6"/>
                                        </p:tgtEl>
                                        <p:attrNameLst>
                                          <p:attrName>style.visibility</p:attrName>
                                        </p:attrNameLst>
                                      </p:cBhvr>
                                      <p:to>
                                        <p:strVal val="visible"/>
                                      </p:to>
                                    </p:set>
                                    <p:animEffect transition="in" filter="wipe(down)">
                                      <p:cBhvr>
                                        <p:cTn id="167" dur="580">
                                          <p:stCondLst>
                                            <p:cond delay="0"/>
                                          </p:stCondLst>
                                        </p:cTn>
                                        <p:tgtEl>
                                          <p:spTgt spid="46"/>
                                        </p:tgtEl>
                                      </p:cBhvr>
                                    </p:animEffect>
                                    <p:anim calcmode="lin" valueType="num">
                                      <p:cBhvr>
                                        <p:cTn id="16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73" dur="26">
                                          <p:stCondLst>
                                            <p:cond delay="650"/>
                                          </p:stCondLst>
                                        </p:cTn>
                                        <p:tgtEl>
                                          <p:spTgt spid="46"/>
                                        </p:tgtEl>
                                      </p:cBhvr>
                                      <p:to x="100000" y="60000"/>
                                    </p:animScale>
                                    <p:animScale>
                                      <p:cBhvr>
                                        <p:cTn id="174" dur="166" decel="50000">
                                          <p:stCondLst>
                                            <p:cond delay="676"/>
                                          </p:stCondLst>
                                        </p:cTn>
                                        <p:tgtEl>
                                          <p:spTgt spid="46"/>
                                        </p:tgtEl>
                                      </p:cBhvr>
                                      <p:to x="100000" y="100000"/>
                                    </p:animScale>
                                    <p:animScale>
                                      <p:cBhvr>
                                        <p:cTn id="175" dur="26">
                                          <p:stCondLst>
                                            <p:cond delay="1312"/>
                                          </p:stCondLst>
                                        </p:cTn>
                                        <p:tgtEl>
                                          <p:spTgt spid="46"/>
                                        </p:tgtEl>
                                      </p:cBhvr>
                                      <p:to x="100000" y="80000"/>
                                    </p:animScale>
                                    <p:animScale>
                                      <p:cBhvr>
                                        <p:cTn id="176" dur="166" decel="50000">
                                          <p:stCondLst>
                                            <p:cond delay="1338"/>
                                          </p:stCondLst>
                                        </p:cTn>
                                        <p:tgtEl>
                                          <p:spTgt spid="46"/>
                                        </p:tgtEl>
                                      </p:cBhvr>
                                      <p:to x="100000" y="100000"/>
                                    </p:animScale>
                                    <p:animScale>
                                      <p:cBhvr>
                                        <p:cTn id="177" dur="26">
                                          <p:stCondLst>
                                            <p:cond delay="1642"/>
                                          </p:stCondLst>
                                        </p:cTn>
                                        <p:tgtEl>
                                          <p:spTgt spid="46"/>
                                        </p:tgtEl>
                                      </p:cBhvr>
                                      <p:to x="100000" y="90000"/>
                                    </p:animScale>
                                    <p:animScale>
                                      <p:cBhvr>
                                        <p:cTn id="178" dur="166" decel="50000">
                                          <p:stCondLst>
                                            <p:cond delay="1668"/>
                                          </p:stCondLst>
                                        </p:cTn>
                                        <p:tgtEl>
                                          <p:spTgt spid="46"/>
                                        </p:tgtEl>
                                      </p:cBhvr>
                                      <p:to x="100000" y="100000"/>
                                    </p:animScale>
                                    <p:animScale>
                                      <p:cBhvr>
                                        <p:cTn id="179" dur="26">
                                          <p:stCondLst>
                                            <p:cond delay="1808"/>
                                          </p:stCondLst>
                                        </p:cTn>
                                        <p:tgtEl>
                                          <p:spTgt spid="46"/>
                                        </p:tgtEl>
                                      </p:cBhvr>
                                      <p:to x="100000" y="95000"/>
                                    </p:animScale>
                                    <p:animScale>
                                      <p:cBhvr>
                                        <p:cTn id="180" dur="166" decel="50000">
                                          <p:stCondLst>
                                            <p:cond delay="1834"/>
                                          </p:stCondLst>
                                        </p:cTn>
                                        <p:tgtEl>
                                          <p:spTgt spid="46"/>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5"/>
                                        </p:tgtEl>
                                        <p:attrNameLst>
                                          <p:attrName>style.visibility</p:attrName>
                                        </p:attrNameLst>
                                      </p:cBhvr>
                                      <p:to>
                                        <p:strVal val="visible"/>
                                      </p:to>
                                    </p:set>
                                    <p:animEffect transition="in" filter="wipe(down)">
                                      <p:cBhvr>
                                        <p:cTn id="183" dur="580">
                                          <p:stCondLst>
                                            <p:cond delay="0"/>
                                          </p:stCondLst>
                                        </p:cTn>
                                        <p:tgtEl>
                                          <p:spTgt spid="45"/>
                                        </p:tgtEl>
                                      </p:cBhvr>
                                    </p:animEffect>
                                    <p:anim calcmode="lin" valueType="num">
                                      <p:cBhvr>
                                        <p:cTn id="184"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89" dur="26">
                                          <p:stCondLst>
                                            <p:cond delay="650"/>
                                          </p:stCondLst>
                                        </p:cTn>
                                        <p:tgtEl>
                                          <p:spTgt spid="45"/>
                                        </p:tgtEl>
                                      </p:cBhvr>
                                      <p:to x="100000" y="60000"/>
                                    </p:animScale>
                                    <p:animScale>
                                      <p:cBhvr>
                                        <p:cTn id="190" dur="166" decel="50000">
                                          <p:stCondLst>
                                            <p:cond delay="676"/>
                                          </p:stCondLst>
                                        </p:cTn>
                                        <p:tgtEl>
                                          <p:spTgt spid="45"/>
                                        </p:tgtEl>
                                      </p:cBhvr>
                                      <p:to x="100000" y="100000"/>
                                    </p:animScale>
                                    <p:animScale>
                                      <p:cBhvr>
                                        <p:cTn id="191" dur="26">
                                          <p:stCondLst>
                                            <p:cond delay="1312"/>
                                          </p:stCondLst>
                                        </p:cTn>
                                        <p:tgtEl>
                                          <p:spTgt spid="45"/>
                                        </p:tgtEl>
                                      </p:cBhvr>
                                      <p:to x="100000" y="80000"/>
                                    </p:animScale>
                                    <p:animScale>
                                      <p:cBhvr>
                                        <p:cTn id="192" dur="166" decel="50000">
                                          <p:stCondLst>
                                            <p:cond delay="1338"/>
                                          </p:stCondLst>
                                        </p:cTn>
                                        <p:tgtEl>
                                          <p:spTgt spid="45"/>
                                        </p:tgtEl>
                                      </p:cBhvr>
                                      <p:to x="100000" y="100000"/>
                                    </p:animScale>
                                    <p:animScale>
                                      <p:cBhvr>
                                        <p:cTn id="193" dur="26">
                                          <p:stCondLst>
                                            <p:cond delay="1642"/>
                                          </p:stCondLst>
                                        </p:cTn>
                                        <p:tgtEl>
                                          <p:spTgt spid="45"/>
                                        </p:tgtEl>
                                      </p:cBhvr>
                                      <p:to x="100000" y="90000"/>
                                    </p:animScale>
                                    <p:animScale>
                                      <p:cBhvr>
                                        <p:cTn id="194" dur="166" decel="50000">
                                          <p:stCondLst>
                                            <p:cond delay="1668"/>
                                          </p:stCondLst>
                                        </p:cTn>
                                        <p:tgtEl>
                                          <p:spTgt spid="45"/>
                                        </p:tgtEl>
                                      </p:cBhvr>
                                      <p:to x="100000" y="100000"/>
                                    </p:animScale>
                                    <p:animScale>
                                      <p:cBhvr>
                                        <p:cTn id="195" dur="26">
                                          <p:stCondLst>
                                            <p:cond delay="1808"/>
                                          </p:stCondLst>
                                        </p:cTn>
                                        <p:tgtEl>
                                          <p:spTgt spid="45"/>
                                        </p:tgtEl>
                                      </p:cBhvr>
                                      <p:to x="100000" y="95000"/>
                                    </p:animScale>
                                    <p:animScale>
                                      <p:cBhvr>
                                        <p:cTn id="196" dur="166" decel="50000">
                                          <p:stCondLst>
                                            <p:cond delay="1834"/>
                                          </p:stCondLst>
                                        </p:cTn>
                                        <p:tgtEl>
                                          <p:spTgt spid="45"/>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4"/>
                                        </p:tgtEl>
                                        <p:attrNameLst>
                                          <p:attrName>style.visibility</p:attrName>
                                        </p:attrNameLst>
                                      </p:cBhvr>
                                      <p:to>
                                        <p:strVal val="visible"/>
                                      </p:to>
                                    </p:set>
                                    <p:animEffect transition="in" filter="wipe(down)">
                                      <p:cBhvr>
                                        <p:cTn id="199" dur="580">
                                          <p:stCondLst>
                                            <p:cond delay="0"/>
                                          </p:stCondLst>
                                        </p:cTn>
                                        <p:tgtEl>
                                          <p:spTgt spid="44"/>
                                        </p:tgtEl>
                                      </p:cBhvr>
                                    </p:animEffect>
                                    <p:anim calcmode="lin" valueType="num">
                                      <p:cBhvr>
                                        <p:cTn id="20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05" dur="26">
                                          <p:stCondLst>
                                            <p:cond delay="650"/>
                                          </p:stCondLst>
                                        </p:cTn>
                                        <p:tgtEl>
                                          <p:spTgt spid="44"/>
                                        </p:tgtEl>
                                      </p:cBhvr>
                                      <p:to x="100000" y="60000"/>
                                    </p:animScale>
                                    <p:animScale>
                                      <p:cBhvr>
                                        <p:cTn id="206" dur="166" decel="50000">
                                          <p:stCondLst>
                                            <p:cond delay="676"/>
                                          </p:stCondLst>
                                        </p:cTn>
                                        <p:tgtEl>
                                          <p:spTgt spid="44"/>
                                        </p:tgtEl>
                                      </p:cBhvr>
                                      <p:to x="100000" y="100000"/>
                                    </p:animScale>
                                    <p:animScale>
                                      <p:cBhvr>
                                        <p:cTn id="207" dur="26">
                                          <p:stCondLst>
                                            <p:cond delay="1312"/>
                                          </p:stCondLst>
                                        </p:cTn>
                                        <p:tgtEl>
                                          <p:spTgt spid="44"/>
                                        </p:tgtEl>
                                      </p:cBhvr>
                                      <p:to x="100000" y="80000"/>
                                    </p:animScale>
                                    <p:animScale>
                                      <p:cBhvr>
                                        <p:cTn id="208" dur="166" decel="50000">
                                          <p:stCondLst>
                                            <p:cond delay="1338"/>
                                          </p:stCondLst>
                                        </p:cTn>
                                        <p:tgtEl>
                                          <p:spTgt spid="44"/>
                                        </p:tgtEl>
                                      </p:cBhvr>
                                      <p:to x="100000" y="100000"/>
                                    </p:animScale>
                                    <p:animScale>
                                      <p:cBhvr>
                                        <p:cTn id="209" dur="26">
                                          <p:stCondLst>
                                            <p:cond delay="1642"/>
                                          </p:stCondLst>
                                        </p:cTn>
                                        <p:tgtEl>
                                          <p:spTgt spid="44"/>
                                        </p:tgtEl>
                                      </p:cBhvr>
                                      <p:to x="100000" y="90000"/>
                                    </p:animScale>
                                    <p:animScale>
                                      <p:cBhvr>
                                        <p:cTn id="210" dur="166" decel="50000">
                                          <p:stCondLst>
                                            <p:cond delay="1668"/>
                                          </p:stCondLst>
                                        </p:cTn>
                                        <p:tgtEl>
                                          <p:spTgt spid="44"/>
                                        </p:tgtEl>
                                      </p:cBhvr>
                                      <p:to x="100000" y="100000"/>
                                    </p:animScale>
                                    <p:animScale>
                                      <p:cBhvr>
                                        <p:cTn id="211" dur="26">
                                          <p:stCondLst>
                                            <p:cond delay="1808"/>
                                          </p:stCondLst>
                                        </p:cTn>
                                        <p:tgtEl>
                                          <p:spTgt spid="44"/>
                                        </p:tgtEl>
                                      </p:cBhvr>
                                      <p:to x="100000" y="95000"/>
                                    </p:animScale>
                                    <p:animScale>
                                      <p:cBhvr>
                                        <p:cTn id="212" dur="166" decel="50000">
                                          <p:stCondLst>
                                            <p:cond delay="1834"/>
                                          </p:stCondLst>
                                        </p:cTn>
                                        <p:tgtEl>
                                          <p:spTgt spid="44"/>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2"/>
                                        </p:tgtEl>
                                        <p:attrNameLst>
                                          <p:attrName>style.visibility</p:attrName>
                                        </p:attrNameLst>
                                      </p:cBhvr>
                                      <p:to>
                                        <p:strVal val="visible"/>
                                      </p:to>
                                    </p:set>
                                    <p:animEffect transition="in" filter="wipe(down)">
                                      <p:cBhvr>
                                        <p:cTn id="215" dur="580">
                                          <p:stCondLst>
                                            <p:cond delay="0"/>
                                          </p:stCondLst>
                                        </p:cTn>
                                        <p:tgtEl>
                                          <p:spTgt spid="42"/>
                                        </p:tgtEl>
                                      </p:cBhvr>
                                    </p:animEffect>
                                    <p:anim calcmode="lin" valueType="num">
                                      <p:cBhvr>
                                        <p:cTn id="21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1" dur="26">
                                          <p:stCondLst>
                                            <p:cond delay="650"/>
                                          </p:stCondLst>
                                        </p:cTn>
                                        <p:tgtEl>
                                          <p:spTgt spid="42"/>
                                        </p:tgtEl>
                                      </p:cBhvr>
                                      <p:to x="100000" y="60000"/>
                                    </p:animScale>
                                    <p:animScale>
                                      <p:cBhvr>
                                        <p:cTn id="222" dur="166" decel="50000">
                                          <p:stCondLst>
                                            <p:cond delay="676"/>
                                          </p:stCondLst>
                                        </p:cTn>
                                        <p:tgtEl>
                                          <p:spTgt spid="42"/>
                                        </p:tgtEl>
                                      </p:cBhvr>
                                      <p:to x="100000" y="100000"/>
                                    </p:animScale>
                                    <p:animScale>
                                      <p:cBhvr>
                                        <p:cTn id="223" dur="26">
                                          <p:stCondLst>
                                            <p:cond delay="1312"/>
                                          </p:stCondLst>
                                        </p:cTn>
                                        <p:tgtEl>
                                          <p:spTgt spid="42"/>
                                        </p:tgtEl>
                                      </p:cBhvr>
                                      <p:to x="100000" y="80000"/>
                                    </p:animScale>
                                    <p:animScale>
                                      <p:cBhvr>
                                        <p:cTn id="224" dur="166" decel="50000">
                                          <p:stCondLst>
                                            <p:cond delay="1338"/>
                                          </p:stCondLst>
                                        </p:cTn>
                                        <p:tgtEl>
                                          <p:spTgt spid="42"/>
                                        </p:tgtEl>
                                      </p:cBhvr>
                                      <p:to x="100000" y="100000"/>
                                    </p:animScale>
                                    <p:animScale>
                                      <p:cBhvr>
                                        <p:cTn id="225" dur="26">
                                          <p:stCondLst>
                                            <p:cond delay="1642"/>
                                          </p:stCondLst>
                                        </p:cTn>
                                        <p:tgtEl>
                                          <p:spTgt spid="42"/>
                                        </p:tgtEl>
                                      </p:cBhvr>
                                      <p:to x="100000" y="90000"/>
                                    </p:animScale>
                                    <p:animScale>
                                      <p:cBhvr>
                                        <p:cTn id="226" dur="166" decel="50000">
                                          <p:stCondLst>
                                            <p:cond delay="1668"/>
                                          </p:stCondLst>
                                        </p:cTn>
                                        <p:tgtEl>
                                          <p:spTgt spid="42"/>
                                        </p:tgtEl>
                                      </p:cBhvr>
                                      <p:to x="100000" y="100000"/>
                                    </p:animScale>
                                    <p:animScale>
                                      <p:cBhvr>
                                        <p:cTn id="227" dur="26">
                                          <p:stCondLst>
                                            <p:cond delay="1808"/>
                                          </p:stCondLst>
                                        </p:cTn>
                                        <p:tgtEl>
                                          <p:spTgt spid="42"/>
                                        </p:tgtEl>
                                      </p:cBhvr>
                                      <p:to x="100000" y="95000"/>
                                    </p:animScale>
                                    <p:animScale>
                                      <p:cBhvr>
                                        <p:cTn id="228" dur="166" decel="50000">
                                          <p:stCondLst>
                                            <p:cond delay="1834"/>
                                          </p:stCondLst>
                                        </p:cTn>
                                        <p:tgtEl>
                                          <p:spTgt spid="42"/>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41"/>
                                        </p:tgtEl>
                                        <p:attrNameLst>
                                          <p:attrName>style.visibility</p:attrName>
                                        </p:attrNameLst>
                                      </p:cBhvr>
                                      <p:to>
                                        <p:strVal val="visible"/>
                                      </p:to>
                                    </p:set>
                                    <p:animEffect transition="in" filter="wipe(down)">
                                      <p:cBhvr>
                                        <p:cTn id="231" dur="580">
                                          <p:stCondLst>
                                            <p:cond delay="0"/>
                                          </p:stCondLst>
                                        </p:cTn>
                                        <p:tgtEl>
                                          <p:spTgt spid="41"/>
                                        </p:tgtEl>
                                      </p:cBhvr>
                                    </p:animEffect>
                                    <p:anim calcmode="lin" valueType="num">
                                      <p:cBhvr>
                                        <p:cTn id="23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37" dur="26">
                                          <p:stCondLst>
                                            <p:cond delay="650"/>
                                          </p:stCondLst>
                                        </p:cTn>
                                        <p:tgtEl>
                                          <p:spTgt spid="41"/>
                                        </p:tgtEl>
                                      </p:cBhvr>
                                      <p:to x="100000" y="60000"/>
                                    </p:animScale>
                                    <p:animScale>
                                      <p:cBhvr>
                                        <p:cTn id="238" dur="166" decel="50000">
                                          <p:stCondLst>
                                            <p:cond delay="676"/>
                                          </p:stCondLst>
                                        </p:cTn>
                                        <p:tgtEl>
                                          <p:spTgt spid="41"/>
                                        </p:tgtEl>
                                      </p:cBhvr>
                                      <p:to x="100000" y="100000"/>
                                    </p:animScale>
                                    <p:animScale>
                                      <p:cBhvr>
                                        <p:cTn id="239" dur="26">
                                          <p:stCondLst>
                                            <p:cond delay="1312"/>
                                          </p:stCondLst>
                                        </p:cTn>
                                        <p:tgtEl>
                                          <p:spTgt spid="41"/>
                                        </p:tgtEl>
                                      </p:cBhvr>
                                      <p:to x="100000" y="80000"/>
                                    </p:animScale>
                                    <p:animScale>
                                      <p:cBhvr>
                                        <p:cTn id="240" dur="166" decel="50000">
                                          <p:stCondLst>
                                            <p:cond delay="1338"/>
                                          </p:stCondLst>
                                        </p:cTn>
                                        <p:tgtEl>
                                          <p:spTgt spid="41"/>
                                        </p:tgtEl>
                                      </p:cBhvr>
                                      <p:to x="100000" y="100000"/>
                                    </p:animScale>
                                    <p:animScale>
                                      <p:cBhvr>
                                        <p:cTn id="241" dur="26">
                                          <p:stCondLst>
                                            <p:cond delay="1642"/>
                                          </p:stCondLst>
                                        </p:cTn>
                                        <p:tgtEl>
                                          <p:spTgt spid="41"/>
                                        </p:tgtEl>
                                      </p:cBhvr>
                                      <p:to x="100000" y="90000"/>
                                    </p:animScale>
                                    <p:animScale>
                                      <p:cBhvr>
                                        <p:cTn id="242" dur="166" decel="50000">
                                          <p:stCondLst>
                                            <p:cond delay="1668"/>
                                          </p:stCondLst>
                                        </p:cTn>
                                        <p:tgtEl>
                                          <p:spTgt spid="41"/>
                                        </p:tgtEl>
                                      </p:cBhvr>
                                      <p:to x="100000" y="100000"/>
                                    </p:animScale>
                                    <p:animScale>
                                      <p:cBhvr>
                                        <p:cTn id="243" dur="26">
                                          <p:stCondLst>
                                            <p:cond delay="1808"/>
                                          </p:stCondLst>
                                        </p:cTn>
                                        <p:tgtEl>
                                          <p:spTgt spid="41"/>
                                        </p:tgtEl>
                                      </p:cBhvr>
                                      <p:to x="100000" y="95000"/>
                                    </p:animScale>
                                    <p:animScale>
                                      <p:cBhvr>
                                        <p:cTn id="244"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51" grpId="0" animBg="1"/>
      <p:bldP spid="52" grpId="0" animBg="1"/>
      <p:bldP spid="54" grpId="0" animBg="1"/>
      <p:bldP spid="55" grpId="0" animBg="1"/>
      <p:bldP spid="40" grpId="0" animBg="1"/>
      <p:bldP spid="39" grpId="0" animBg="1"/>
      <p:bldP spid="43" grpId="0" animBg="1"/>
      <p:bldP spid="53" grpId="0" animBg="1"/>
      <p:bldP spid="50" grpId="0" animBg="1"/>
      <p:bldP spid="48" grpId="0" animBg="1"/>
      <p:bldP spid="41" grpId="0" animBg="1"/>
      <p:bldP spid="4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endParaRPr lang="zh-TW" altLang="en-US"/>
          </a:p>
        </p:txBody>
      </p:sp>
      <p:pic>
        <p:nvPicPr>
          <p:cNvPr id="3" name="圖片 2"/>
          <p:cNvPicPr>
            <a:picLocks noChangeAspect="1"/>
          </p:cNvPicPr>
          <p:nvPr/>
        </p:nvPicPr>
        <p:blipFill>
          <a:blip r:embed="rId3"/>
          <a:stretch>
            <a:fillRect/>
          </a:stretch>
        </p:blipFill>
        <p:spPr>
          <a:xfrm>
            <a:off x="-986826" y="-5242"/>
            <a:ext cx="14165652" cy="6868484"/>
          </a:xfrm>
          <a:prstGeom prst="rect">
            <a:avLst/>
          </a:prstGeom>
        </p:spPr>
      </p:pic>
      <p:pic>
        <p:nvPicPr>
          <p:cNvPr id="4" name="圖片 20"/>
          <p:cNvPicPr>
            <a:picLocks noChangeAspect="1"/>
          </p:cNvPicPr>
          <p:nvPr/>
        </p:nvPicPr>
        <p:blipFill>
          <a:blip r:embed="rId4"/>
          <a:srcRect/>
          <a:stretch>
            <a:fillRect/>
          </a:stretch>
        </p:blipFill>
        <p:spPr bwMode="auto">
          <a:xfrm>
            <a:off x="10614027" y="1447331"/>
            <a:ext cx="968375" cy="1114425"/>
          </a:xfrm>
          <a:prstGeom prst="rect">
            <a:avLst/>
          </a:prstGeom>
          <a:noFill/>
          <a:ln w="9525">
            <a:noFill/>
            <a:miter lim="800000"/>
            <a:headEnd/>
            <a:tailEnd/>
          </a:ln>
        </p:spPr>
      </p:pic>
      <p:sp>
        <p:nvSpPr>
          <p:cNvPr id="5" name="矩形 11"/>
          <p:cNvSpPr>
            <a:spLocks noChangeArrowheads="1"/>
          </p:cNvSpPr>
          <p:nvPr/>
        </p:nvSpPr>
        <p:spPr bwMode="auto">
          <a:xfrm>
            <a:off x="1524000" y="50900"/>
            <a:ext cx="9144000" cy="785812"/>
          </a:xfrm>
          <a:prstGeom prst="rect">
            <a:avLst/>
          </a:prstGeom>
          <a:solidFill>
            <a:srgbClr val="CCECFF"/>
          </a:solidFill>
          <a:ln w="25400" algn="ctr">
            <a:solidFill>
              <a:srgbClr val="00B0F0"/>
            </a:solidFill>
            <a:round/>
            <a:headEnd/>
            <a:tailEnd/>
          </a:ln>
        </p:spPr>
        <p:txBody>
          <a:bodyPr anchor="ctr"/>
          <a:lstStyle/>
          <a:p>
            <a:pPr marL="165100" indent="-165100"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 ⊙</a:t>
            </a:r>
            <a:r>
              <a:rPr lang="zh-TW" altLang="en-US" b="1" dirty="0">
                <a:latin typeface="微軟正黑體" pitchFamily="34" charset="-120"/>
                <a:ea typeface="微軟正黑體" pitchFamily="34" charset="-120"/>
              </a:rPr>
              <a:t>認識</a:t>
            </a:r>
            <a:r>
              <a:rPr lang="zh-TW" altLang="en-US" b="1" dirty="0">
                <a:latin typeface="微軟正黑體" pitchFamily="34" charset="-120"/>
                <a:ea typeface="微軟正黑體" pitchFamily="34" charset="-120"/>
                <a:sym typeface="Wingdings" pitchFamily="2" charset="2"/>
              </a:rPr>
              <a:t>升學進路</a:t>
            </a:r>
            <a:r>
              <a:rPr lang="zh-TW" altLang="en-US" b="1" dirty="0">
                <a:solidFill>
                  <a:srgbClr val="FF0000"/>
                </a:solidFill>
                <a:latin typeface="微軟正黑體" pitchFamily="34" charset="-120"/>
                <a:ea typeface="微軟正黑體" pitchFamily="34" charset="-120"/>
              </a:rPr>
              <a:t>⊙</a:t>
            </a:r>
            <a:endParaRPr lang="zh-TW" altLang="zh-TW" b="1" dirty="0">
              <a:latin typeface="微軟正黑體" pitchFamily="34" charset="-120"/>
              <a:ea typeface="微軟正黑體" pitchFamily="34" charset="-120"/>
            </a:endParaRPr>
          </a:p>
        </p:txBody>
      </p:sp>
      <p:sp>
        <p:nvSpPr>
          <p:cNvPr id="6" name="矩形 40"/>
          <p:cNvSpPr>
            <a:spLocks noChangeArrowheads="1"/>
          </p:cNvSpPr>
          <p:nvPr/>
        </p:nvSpPr>
        <p:spPr bwMode="auto">
          <a:xfrm>
            <a:off x="5678586" y="787726"/>
            <a:ext cx="1161407" cy="445644"/>
          </a:xfrm>
          <a:prstGeom prst="rect">
            <a:avLst/>
          </a:prstGeom>
          <a:solidFill>
            <a:srgbClr val="CCFFFF"/>
          </a:solidFill>
          <a:ln w="9525">
            <a:noFill/>
            <a:miter lim="800000"/>
            <a:headEnd/>
            <a:tailEnd/>
          </a:ln>
        </p:spPr>
        <p:txBody>
          <a:bodyPr/>
          <a:lstStyle/>
          <a:p>
            <a:pPr algn="ctr" eaLnBrk="1" hangingPunct="1"/>
            <a:r>
              <a:rPr lang="zh-TW" altLang="en-US" sz="2000" dirty="0">
                <a:latin typeface="微軟正黑體" pitchFamily="34" charset="-120"/>
                <a:ea typeface="微軟正黑體" pitchFamily="34" charset="-120"/>
              </a:rPr>
              <a:t>研究所</a:t>
            </a:r>
          </a:p>
        </p:txBody>
      </p:sp>
    </p:spTree>
    <p:custDataLst>
      <p:tags r:id="rId1"/>
    </p:custDataLst>
    <p:extLst>
      <p:ext uri="{BB962C8B-B14F-4D97-AF65-F5344CB8AC3E}">
        <p14:creationId xmlns:p14="http://schemas.microsoft.com/office/powerpoint/2010/main" val="29045489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內容版面配置區 18"/>
          <p:cNvSpPr>
            <a:spLocks noGrp="1"/>
          </p:cNvSpPr>
          <p:nvPr>
            <p:ph idx="4294967295"/>
          </p:nvPr>
        </p:nvSpPr>
        <p:spPr>
          <a:xfrm>
            <a:off x="1524001" y="1628777"/>
            <a:ext cx="8135939" cy="576263"/>
          </a:xfrm>
        </p:spPr>
        <p:txBody>
          <a:bodyPr>
            <a:noAutofit/>
          </a:bodyPr>
          <a:lstStyle/>
          <a:p>
            <a:pPr marL="273050" indent="-273050">
              <a:defRPr/>
            </a:pPr>
            <a:r>
              <a:rPr lang="zh-TW" altLang="en-US" sz="3600" dirty="0">
                <a:latin typeface="標楷體" pitchFamily="65" charset="-120"/>
                <a:ea typeface="標楷體" pitchFamily="65" charset="-120"/>
              </a:rPr>
              <a:t>共</a:t>
            </a:r>
            <a:r>
              <a:rPr lang="en-US" altLang="zh-TW" sz="3600" dirty="0">
                <a:latin typeface="標楷體" pitchFamily="65" charset="-120"/>
                <a:ea typeface="標楷體" pitchFamily="65" charset="-120"/>
              </a:rPr>
              <a:t>12</a:t>
            </a:r>
            <a:r>
              <a:rPr lang="zh-TW" altLang="en-US" sz="3600" dirty="0">
                <a:latin typeface="標楷體" pitchFamily="65" charset="-120"/>
                <a:ea typeface="標楷體" pitchFamily="65" charset="-120"/>
              </a:rPr>
              <a:t>群，</a:t>
            </a:r>
            <a:r>
              <a:rPr lang="en-US" altLang="zh-TW" sz="3600" dirty="0">
                <a:latin typeface="標楷體" pitchFamily="65" charset="-120"/>
                <a:ea typeface="標楷體" pitchFamily="65" charset="-120"/>
              </a:rPr>
              <a:t>23</a:t>
            </a:r>
            <a:r>
              <a:rPr lang="zh-TW" altLang="en-US" sz="3600" dirty="0">
                <a:latin typeface="標楷體" pitchFamily="65" charset="-120"/>
                <a:ea typeface="標楷體" pitchFamily="65" charset="-120"/>
              </a:rPr>
              <a:t>校 </a:t>
            </a:r>
            <a:r>
              <a:rPr lang="en-US" altLang="zh-TW" sz="3600" dirty="0">
                <a:latin typeface="標楷體" pitchFamily="65" charset="-120"/>
                <a:ea typeface="標楷體" pitchFamily="65" charset="-120"/>
              </a:rPr>
              <a:t>40</a:t>
            </a:r>
            <a:r>
              <a:rPr lang="zh-TW" altLang="en-US" sz="3600" dirty="0">
                <a:latin typeface="標楷體" pitchFamily="65" charset="-120"/>
                <a:ea typeface="標楷體" pitchFamily="65" charset="-120"/>
              </a:rPr>
              <a:t>科</a:t>
            </a:r>
          </a:p>
        </p:txBody>
      </p:sp>
      <p:sp>
        <p:nvSpPr>
          <p:cNvPr id="78851" name="標題 1"/>
          <p:cNvSpPr>
            <a:spLocks noGrp="1"/>
          </p:cNvSpPr>
          <p:nvPr>
            <p:ph type="title" idx="4294967295"/>
          </p:nvPr>
        </p:nvSpPr>
        <p:spPr>
          <a:xfrm>
            <a:off x="1524000" y="274638"/>
            <a:ext cx="8229600" cy="1143000"/>
          </a:xfrm>
        </p:spPr>
        <p:txBody>
          <a:bodyPr/>
          <a:lstStyle/>
          <a:p>
            <a:r>
              <a:rPr lang="zh-TW" altLang="en-US" sz="4800" dirty="0">
                <a:ea typeface="標楷體" pitchFamily="65" charset="-120"/>
              </a:rPr>
              <a:t>桃連區職業類科之群科屬性</a:t>
            </a:r>
          </a:p>
        </p:txBody>
      </p:sp>
      <p:sp>
        <p:nvSpPr>
          <p:cNvPr id="4" name="六邊形 3"/>
          <p:cNvSpPr/>
          <p:nvPr/>
        </p:nvSpPr>
        <p:spPr>
          <a:xfrm>
            <a:off x="3359149" y="2349505"/>
            <a:ext cx="1441451"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3"/>
              </a:rPr>
              <a:t>機械群</a:t>
            </a:r>
            <a:endParaRPr kumimoji="0" lang="zh-TW" altLang="en-US" sz="2000" b="1" dirty="0">
              <a:solidFill>
                <a:srgbClr val="000000"/>
              </a:solidFill>
            </a:endParaRPr>
          </a:p>
        </p:txBody>
      </p:sp>
      <p:sp>
        <p:nvSpPr>
          <p:cNvPr id="5" name="六邊形 4"/>
          <p:cNvSpPr/>
          <p:nvPr/>
        </p:nvSpPr>
        <p:spPr>
          <a:xfrm>
            <a:off x="3359149" y="3644905"/>
            <a:ext cx="1441451"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4" action="ppaction://hlinkfile"/>
              </a:rPr>
              <a:t>動力機械群</a:t>
            </a:r>
            <a:endParaRPr kumimoji="0" lang="zh-TW" altLang="en-US" sz="2000" b="1" dirty="0">
              <a:solidFill>
                <a:srgbClr val="000000"/>
              </a:solidFill>
            </a:endParaRPr>
          </a:p>
        </p:txBody>
      </p:sp>
      <p:sp>
        <p:nvSpPr>
          <p:cNvPr id="6" name="六邊形 5"/>
          <p:cNvSpPr/>
          <p:nvPr/>
        </p:nvSpPr>
        <p:spPr>
          <a:xfrm>
            <a:off x="4583113" y="2997201"/>
            <a:ext cx="1441451"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電機電子群</a:t>
            </a:r>
          </a:p>
        </p:txBody>
      </p:sp>
      <p:sp>
        <p:nvSpPr>
          <p:cNvPr id="7" name="六邊形 6"/>
          <p:cNvSpPr/>
          <p:nvPr/>
        </p:nvSpPr>
        <p:spPr>
          <a:xfrm>
            <a:off x="4583113" y="4292605"/>
            <a:ext cx="1441451" cy="1223963"/>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土木與建築群</a:t>
            </a:r>
          </a:p>
        </p:txBody>
      </p:sp>
      <p:sp>
        <p:nvSpPr>
          <p:cNvPr id="8" name="六邊形 7"/>
          <p:cNvSpPr/>
          <p:nvPr/>
        </p:nvSpPr>
        <p:spPr>
          <a:xfrm>
            <a:off x="5808665" y="2349505"/>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化工群</a:t>
            </a:r>
          </a:p>
        </p:txBody>
      </p:sp>
      <p:sp>
        <p:nvSpPr>
          <p:cNvPr id="9" name="六邊形 8"/>
          <p:cNvSpPr/>
          <p:nvPr/>
        </p:nvSpPr>
        <p:spPr>
          <a:xfrm>
            <a:off x="7032629" y="29972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外語群</a:t>
            </a:r>
          </a:p>
        </p:txBody>
      </p:sp>
      <p:sp>
        <p:nvSpPr>
          <p:cNvPr id="10" name="六邊形 9"/>
          <p:cNvSpPr/>
          <p:nvPr/>
        </p:nvSpPr>
        <p:spPr>
          <a:xfrm>
            <a:off x="5808665" y="3644905"/>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餐旅群</a:t>
            </a:r>
          </a:p>
        </p:txBody>
      </p:sp>
      <p:sp>
        <p:nvSpPr>
          <p:cNvPr id="11" name="六邊形 10"/>
          <p:cNvSpPr/>
          <p:nvPr/>
        </p:nvSpPr>
        <p:spPr>
          <a:xfrm>
            <a:off x="5808665" y="4941888"/>
            <a:ext cx="1439863"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海事群</a:t>
            </a:r>
          </a:p>
        </p:txBody>
      </p:sp>
      <p:sp>
        <p:nvSpPr>
          <p:cNvPr id="12" name="六邊形 11"/>
          <p:cNvSpPr/>
          <p:nvPr/>
        </p:nvSpPr>
        <p:spPr>
          <a:xfrm>
            <a:off x="7032629" y="4292605"/>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農業群</a:t>
            </a:r>
          </a:p>
        </p:txBody>
      </p:sp>
      <p:sp>
        <p:nvSpPr>
          <p:cNvPr id="13" name="六邊形 12"/>
          <p:cNvSpPr/>
          <p:nvPr/>
        </p:nvSpPr>
        <p:spPr>
          <a:xfrm>
            <a:off x="8256590" y="3644905"/>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家政群</a:t>
            </a:r>
          </a:p>
        </p:txBody>
      </p:sp>
      <p:sp>
        <p:nvSpPr>
          <p:cNvPr id="14" name="六邊形 13"/>
          <p:cNvSpPr/>
          <p:nvPr/>
        </p:nvSpPr>
        <p:spPr>
          <a:xfrm>
            <a:off x="8256590" y="4941888"/>
            <a:ext cx="1439863" cy="1223962"/>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食品群</a:t>
            </a:r>
          </a:p>
        </p:txBody>
      </p:sp>
      <p:sp>
        <p:nvSpPr>
          <p:cNvPr id="15" name="六邊形 14"/>
          <p:cNvSpPr/>
          <p:nvPr/>
        </p:nvSpPr>
        <p:spPr>
          <a:xfrm>
            <a:off x="8256590" y="2349505"/>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商業與管理群</a:t>
            </a:r>
          </a:p>
        </p:txBody>
      </p:sp>
      <p:sp>
        <p:nvSpPr>
          <p:cNvPr id="16" name="六邊形 15"/>
          <p:cNvSpPr/>
          <p:nvPr/>
        </p:nvSpPr>
        <p:spPr>
          <a:xfrm>
            <a:off x="2135190" y="29972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設計群</a:t>
            </a:r>
          </a:p>
        </p:txBody>
      </p:sp>
      <p:sp>
        <p:nvSpPr>
          <p:cNvPr id="17" name="六邊形 16"/>
          <p:cNvSpPr/>
          <p:nvPr/>
        </p:nvSpPr>
        <p:spPr>
          <a:xfrm>
            <a:off x="3359149" y="4941888"/>
            <a:ext cx="1441451"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水產群</a:t>
            </a:r>
          </a:p>
        </p:txBody>
      </p:sp>
      <p:sp>
        <p:nvSpPr>
          <p:cNvPr id="18" name="六邊形 17"/>
          <p:cNvSpPr/>
          <p:nvPr/>
        </p:nvSpPr>
        <p:spPr>
          <a:xfrm>
            <a:off x="2135190" y="4292605"/>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藝術群</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標題 3"/>
          <p:cNvSpPr>
            <a:spLocks noGrp="1"/>
          </p:cNvSpPr>
          <p:nvPr>
            <p:ph type="title" idx="4294967295"/>
          </p:nvPr>
        </p:nvSpPr>
        <p:spPr>
          <a:xfrm>
            <a:off x="1524000" y="274638"/>
            <a:ext cx="8229600" cy="1143000"/>
          </a:xfrm>
        </p:spPr>
        <p:txBody>
          <a:bodyPr/>
          <a:lstStyle/>
          <a:p>
            <a:r>
              <a:rPr lang="zh-TW" altLang="en-US" sz="4200" dirty="0">
                <a:ea typeface="標楷體" pitchFamily="65" charset="-120"/>
              </a:rPr>
              <a:t>分析職業類科升學進路的觀察重點</a:t>
            </a:r>
          </a:p>
        </p:txBody>
      </p:sp>
      <p:sp>
        <p:nvSpPr>
          <p:cNvPr id="2" name="向上箭號圖說文字 1"/>
          <p:cNvSpPr/>
          <p:nvPr/>
        </p:nvSpPr>
        <p:spPr>
          <a:xfrm>
            <a:off x="2566989" y="5445130"/>
            <a:ext cx="2736851" cy="1152525"/>
          </a:xfrm>
          <a:prstGeom prst="upArrowCallout">
            <a:avLst>
              <a:gd name="adj1" fmla="val 53516"/>
              <a:gd name="adj2" fmla="val 41040"/>
              <a:gd name="adj3" fmla="val 25000"/>
              <a:gd name="adj4" fmla="val 64977"/>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免試入學</a:t>
            </a:r>
            <a:endParaRPr kumimoji="0" lang="en-US" altLang="zh-TW" sz="1800" dirty="0"/>
          </a:p>
          <a:p>
            <a:pPr algn="ctr" eaLnBrk="1" fontAlgn="auto" hangingPunct="1">
              <a:spcBef>
                <a:spcPts val="0"/>
              </a:spcBef>
              <a:spcAft>
                <a:spcPts val="0"/>
              </a:spcAft>
              <a:defRPr/>
            </a:pPr>
            <a:r>
              <a:rPr kumimoji="0" lang="zh-TW" altLang="en-US" sz="1800" dirty="0"/>
              <a:t>特色招生甄選入學</a:t>
            </a:r>
          </a:p>
        </p:txBody>
      </p:sp>
      <p:sp>
        <p:nvSpPr>
          <p:cNvPr id="5" name="流程圖: 程序 4"/>
          <p:cNvSpPr/>
          <p:nvPr/>
        </p:nvSpPr>
        <p:spPr>
          <a:xfrm>
            <a:off x="2555892" y="5013176"/>
            <a:ext cx="2759736" cy="432048"/>
          </a:xfrm>
          <a:prstGeom prst="flowChartProcess">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kumimoji="0" lang="zh-TW" altLang="en-US" sz="1800" dirty="0"/>
              <a:t>高職一般科目課程</a:t>
            </a:r>
          </a:p>
        </p:txBody>
      </p:sp>
      <p:sp>
        <p:nvSpPr>
          <p:cNvPr id="6" name="流程圖: 程序 5"/>
          <p:cNvSpPr/>
          <p:nvPr/>
        </p:nvSpPr>
        <p:spPr>
          <a:xfrm>
            <a:off x="2555894" y="4005064"/>
            <a:ext cx="1379868" cy="1008112"/>
          </a:xfrm>
          <a:prstGeom prst="flowChartProcess">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rgbClr val="FF0000"/>
                </a:solidFill>
              </a:rPr>
              <a:t>專業科目</a:t>
            </a:r>
            <a:endParaRPr kumimoji="0" lang="en-US" altLang="zh-TW" sz="1800" dirty="0">
              <a:solidFill>
                <a:srgbClr val="FF0000"/>
              </a:solidFill>
            </a:endParaRPr>
          </a:p>
          <a:p>
            <a:pPr algn="ctr" eaLnBrk="1" fontAlgn="auto" hangingPunct="1">
              <a:spcBef>
                <a:spcPts val="0"/>
              </a:spcBef>
              <a:spcAft>
                <a:spcPts val="0"/>
              </a:spcAft>
              <a:defRPr/>
            </a:pPr>
            <a:r>
              <a:rPr kumimoji="0" lang="zh-TW" altLang="en-US" sz="1800" dirty="0">
                <a:solidFill>
                  <a:srgbClr val="FF0000"/>
                </a:solidFill>
              </a:rPr>
              <a:t>理論課程</a:t>
            </a:r>
          </a:p>
        </p:txBody>
      </p:sp>
      <p:sp>
        <p:nvSpPr>
          <p:cNvPr id="7" name="流程圖: 程序 6"/>
          <p:cNvSpPr/>
          <p:nvPr/>
        </p:nvSpPr>
        <p:spPr>
          <a:xfrm>
            <a:off x="3935762" y="4005064"/>
            <a:ext cx="1379868" cy="1008112"/>
          </a:xfrm>
          <a:prstGeom prst="flowChartProcess">
            <a:avLst/>
          </a:prstGeom>
        </p:spPr>
        <p:style>
          <a:lnRef idx="0">
            <a:schemeClr val="dk1"/>
          </a:lnRef>
          <a:fillRef idx="3">
            <a:schemeClr val="dk1"/>
          </a:fillRef>
          <a:effectRef idx="3">
            <a:schemeClr val="dk1"/>
          </a:effectRef>
          <a:fontRef idx="minor">
            <a:schemeClr val="lt1"/>
          </a:fontRef>
        </p:style>
        <p:txBody>
          <a:bodyPr anchor="ctr"/>
          <a:lstStyle/>
          <a:p>
            <a:pPr algn="ctr" eaLnBrk="1" fontAlgn="auto" hangingPunct="1">
              <a:spcBef>
                <a:spcPts val="0"/>
              </a:spcBef>
              <a:spcAft>
                <a:spcPts val="0"/>
              </a:spcAft>
              <a:defRPr/>
            </a:pPr>
            <a:r>
              <a:rPr kumimoji="0" lang="zh-TW" altLang="en-US" sz="1800" dirty="0"/>
              <a:t>專業科目</a:t>
            </a:r>
            <a:endParaRPr kumimoji="0" lang="en-US" altLang="zh-TW" sz="1800" dirty="0"/>
          </a:p>
          <a:p>
            <a:pPr algn="ctr" eaLnBrk="1" fontAlgn="auto" hangingPunct="1">
              <a:spcBef>
                <a:spcPts val="0"/>
              </a:spcBef>
              <a:spcAft>
                <a:spcPts val="0"/>
              </a:spcAft>
              <a:defRPr/>
            </a:pPr>
            <a:r>
              <a:rPr kumimoji="0" lang="zh-TW" altLang="en-US" sz="1800" dirty="0"/>
              <a:t>實習課程</a:t>
            </a:r>
          </a:p>
        </p:txBody>
      </p:sp>
      <p:sp>
        <p:nvSpPr>
          <p:cNvPr id="8" name="剪去同側角落矩形 7"/>
          <p:cNvSpPr/>
          <p:nvPr/>
        </p:nvSpPr>
        <p:spPr>
          <a:xfrm>
            <a:off x="2544765" y="1989138"/>
            <a:ext cx="2759075" cy="63500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9" name="流程圖: 程序 8"/>
          <p:cNvSpPr/>
          <p:nvPr/>
        </p:nvSpPr>
        <p:spPr>
          <a:xfrm>
            <a:off x="2544765" y="2624138"/>
            <a:ext cx="2759075" cy="647700"/>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普通大學 </a:t>
            </a:r>
            <a:r>
              <a:rPr kumimoji="0" lang="en-US" altLang="zh-TW" sz="1800" dirty="0"/>
              <a:t>/</a:t>
            </a:r>
            <a:r>
              <a:rPr kumimoji="0" lang="zh-TW" altLang="en-US" sz="1800" dirty="0"/>
              <a:t> 四技二專</a:t>
            </a:r>
            <a:endParaRPr kumimoji="0" lang="en-US" altLang="zh-TW" sz="1800" dirty="0"/>
          </a:p>
        </p:txBody>
      </p:sp>
      <p:sp>
        <p:nvSpPr>
          <p:cNvPr id="12" name="十二邊形 11"/>
          <p:cNvSpPr/>
          <p:nvPr/>
        </p:nvSpPr>
        <p:spPr>
          <a:xfrm>
            <a:off x="7671929" y="1406397"/>
            <a:ext cx="2088232" cy="1937838"/>
          </a:xfrm>
          <a:prstGeom prst="dodecagon">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就業市場</a:t>
            </a:r>
          </a:p>
        </p:txBody>
      </p:sp>
      <p:sp>
        <p:nvSpPr>
          <p:cNvPr id="13" name="流程圖: 多重文件 12"/>
          <p:cNvSpPr/>
          <p:nvPr/>
        </p:nvSpPr>
        <p:spPr>
          <a:xfrm>
            <a:off x="6672263" y="3860800"/>
            <a:ext cx="1638300" cy="1728788"/>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專業證照</a:t>
            </a:r>
          </a:p>
        </p:txBody>
      </p:sp>
      <p:cxnSp>
        <p:nvCxnSpPr>
          <p:cNvPr id="15" name="肘形接點 14"/>
          <p:cNvCxnSpPr>
            <a:stCxn id="8" idx="3"/>
            <a:endCxn id="12" idx="9"/>
          </p:cNvCxnSpPr>
          <p:nvPr/>
        </p:nvCxnSpPr>
        <p:spPr>
          <a:xfrm rot="5400000" flipH="1" flipV="1">
            <a:off x="5776119" y="-186531"/>
            <a:ext cx="323850" cy="4027488"/>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肘形接點 19"/>
          <p:cNvCxnSpPr>
            <a:stCxn id="9" idx="3"/>
            <a:endCxn id="12" idx="7"/>
          </p:cNvCxnSpPr>
          <p:nvPr/>
        </p:nvCxnSpPr>
        <p:spPr>
          <a:xfrm flipV="1">
            <a:off x="5303839" y="2635250"/>
            <a:ext cx="2368551" cy="312738"/>
          </a:xfrm>
          <a:prstGeom prst="bentConnector3">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向上箭號 22"/>
          <p:cNvSpPr/>
          <p:nvPr/>
        </p:nvSpPr>
        <p:spPr>
          <a:xfrm>
            <a:off x="4014053" y="3272232"/>
            <a:ext cx="1145843" cy="705009"/>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統測</a:t>
            </a:r>
          </a:p>
        </p:txBody>
      </p:sp>
      <p:sp>
        <p:nvSpPr>
          <p:cNvPr id="24" name="向上箭號 23"/>
          <p:cNvSpPr/>
          <p:nvPr/>
        </p:nvSpPr>
        <p:spPr>
          <a:xfrm>
            <a:off x="2717909" y="3272228"/>
            <a:ext cx="1145843" cy="705008"/>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400" dirty="0">
                <a:solidFill>
                  <a:schemeClr val="tx1"/>
                </a:solidFill>
              </a:rPr>
              <a:t>學測</a:t>
            </a:r>
            <a:endParaRPr kumimoji="0" lang="en-US" altLang="zh-TW" sz="1400" dirty="0">
              <a:solidFill>
                <a:schemeClr val="tx1"/>
              </a:solidFill>
            </a:endParaRPr>
          </a:p>
          <a:p>
            <a:pPr algn="ctr" eaLnBrk="1" fontAlgn="auto" hangingPunct="1">
              <a:spcBef>
                <a:spcPts val="0"/>
              </a:spcBef>
              <a:spcAft>
                <a:spcPts val="0"/>
              </a:spcAft>
              <a:defRPr/>
            </a:pPr>
            <a:r>
              <a:rPr kumimoji="0" lang="zh-TW" altLang="en-US" sz="1400" dirty="0">
                <a:solidFill>
                  <a:schemeClr val="tx1"/>
                </a:solidFill>
              </a:rPr>
              <a:t>指考</a:t>
            </a:r>
          </a:p>
        </p:txBody>
      </p:sp>
      <p:sp>
        <p:nvSpPr>
          <p:cNvPr id="25" name="向右箭號 24"/>
          <p:cNvSpPr/>
          <p:nvPr/>
        </p:nvSpPr>
        <p:spPr>
          <a:xfrm>
            <a:off x="5315630" y="4509120"/>
            <a:ext cx="1356436" cy="720080"/>
          </a:xfrm>
          <a:prstGeom prst="rightArrow">
            <a:avLst>
              <a:gd name="adj1" fmla="val 60694"/>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技能檢定</a:t>
            </a:r>
          </a:p>
        </p:txBody>
      </p:sp>
      <p:cxnSp>
        <p:nvCxnSpPr>
          <p:cNvPr id="28" name="肘形接點 27"/>
          <p:cNvCxnSpPr>
            <a:stCxn id="13" idx="3"/>
            <a:endCxn id="12" idx="4"/>
          </p:cNvCxnSpPr>
          <p:nvPr/>
        </p:nvCxnSpPr>
        <p:spPr>
          <a:xfrm flipV="1">
            <a:off x="8310563" y="3344868"/>
            <a:ext cx="685800" cy="1379537"/>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544763" y="4005263"/>
            <a:ext cx="5765800" cy="143986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8" name="矩形 17"/>
          <p:cNvSpPr/>
          <p:nvPr/>
        </p:nvSpPr>
        <p:spPr>
          <a:xfrm>
            <a:off x="2544765" y="1989138"/>
            <a:ext cx="2759075" cy="130651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9" name="矩形 18"/>
          <p:cNvSpPr/>
          <p:nvPr/>
        </p:nvSpPr>
        <p:spPr>
          <a:xfrm>
            <a:off x="7672389" y="1403355"/>
            <a:ext cx="2087563" cy="194151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橢圓 9"/>
          <p:cNvSpPr/>
          <p:nvPr/>
        </p:nvSpPr>
        <p:spPr>
          <a:xfrm>
            <a:off x="2008191" y="3783018"/>
            <a:ext cx="503237" cy="5032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sp>
        <p:nvSpPr>
          <p:cNvPr id="21" name="橢圓 20"/>
          <p:cNvSpPr/>
          <p:nvPr/>
        </p:nvSpPr>
        <p:spPr>
          <a:xfrm>
            <a:off x="2051054" y="1736727"/>
            <a:ext cx="504825" cy="50482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sp>
        <p:nvSpPr>
          <p:cNvPr id="22" name="橢圓 21"/>
          <p:cNvSpPr/>
          <p:nvPr/>
        </p:nvSpPr>
        <p:spPr>
          <a:xfrm>
            <a:off x="9759954" y="1323975"/>
            <a:ext cx="504825" cy="5032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內容版面配置區 2"/>
          <p:cNvSpPr>
            <a:spLocks noGrp="1"/>
          </p:cNvSpPr>
          <p:nvPr>
            <p:ph idx="4294967295"/>
          </p:nvPr>
        </p:nvSpPr>
        <p:spPr>
          <a:xfrm>
            <a:off x="501554" y="2086861"/>
            <a:ext cx="4713337" cy="4771143"/>
          </a:xfrm>
        </p:spPr>
        <p:txBody>
          <a:bodyPr/>
          <a:lstStyle/>
          <a:p>
            <a:pPr marL="273050" indent="-273050"/>
            <a:r>
              <a:rPr lang="zh-TW" altLang="en-US" sz="2400" dirty="0">
                <a:latin typeface="標楷體" pitchFamily="65" charset="-120"/>
                <a:ea typeface="標楷體" pitchFamily="65" charset="-120"/>
              </a:rPr>
              <a:t>主要專業課程</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電腦輔助機械設計與製造</a:t>
            </a:r>
            <a:r>
              <a:rPr lang="en-US" altLang="zh-TW" sz="2400" dirty="0">
                <a:latin typeface="標楷體" pitchFamily="65" charset="-120"/>
                <a:ea typeface="標楷體" pitchFamily="65" charset="-120"/>
              </a:rPr>
              <a:t>(CAD/CAM)</a:t>
            </a:r>
          </a:p>
          <a:p>
            <a:pPr marL="576263" lvl="1" indent="-273050"/>
            <a:r>
              <a:rPr lang="zh-TW" altLang="en-US" sz="2400" dirty="0">
                <a:latin typeface="標楷體" pitchFamily="65" charset="-120"/>
                <a:ea typeface="標楷體" pitchFamily="65" charset="-120"/>
              </a:rPr>
              <a:t>模具之設計、製造</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材料檢驗</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琉璃及金銀細工</a:t>
            </a:r>
          </a:p>
          <a:p>
            <a:pPr marL="576263" lvl="1" indent="-273050"/>
            <a:r>
              <a:rPr lang="zh-TW" altLang="en-US" sz="2400" dirty="0">
                <a:latin typeface="標楷體" pitchFamily="65" charset="-120"/>
                <a:ea typeface="標楷體" pitchFamily="65" charset="-120"/>
              </a:rPr>
              <a:t>機電整合自動化技術</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板狀金屬彎折成型、銲接組合、防銹塗裝</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氣油壓實習</a:t>
            </a:r>
            <a:endParaRPr lang="en-US" altLang="zh-TW" sz="2400" dirty="0">
              <a:latin typeface="標楷體" pitchFamily="65" charset="-120"/>
              <a:ea typeface="標楷體" pitchFamily="65" charset="-120"/>
            </a:endParaRPr>
          </a:p>
          <a:p>
            <a:pPr marL="576263" lvl="1" indent="-273050"/>
            <a:r>
              <a:rPr lang="en-US" altLang="zh-TW" sz="2400" dirty="0">
                <a:latin typeface="標楷體" pitchFamily="65" charset="-120"/>
                <a:ea typeface="標楷體" pitchFamily="65" charset="-120"/>
              </a:rPr>
              <a:t>PLC</a:t>
            </a:r>
            <a:r>
              <a:rPr lang="zh-TW" altLang="en-US" sz="2400" dirty="0">
                <a:latin typeface="標楷體" pitchFamily="65" charset="-120"/>
                <a:ea typeface="標楷體" pitchFamily="65" charset="-120"/>
              </a:rPr>
              <a:t>與機電整合</a:t>
            </a:r>
          </a:p>
        </p:txBody>
      </p:sp>
      <p:sp>
        <p:nvSpPr>
          <p:cNvPr id="80899" name="標題 1"/>
          <p:cNvSpPr>
            <a:spLocks noGrp="1"/>
          </p:cNvSpPr>
          <p:nvPr>
            <p:ph type="title" idx="4294967295"/>
          </p:nvPr>
        </p:nvSpPr>
        <p:spPr>
          <a:xfrm>
            <a:off x="2438400" y="404818"/>
            <a:ext cx="8229600" cy="733425"/>
          </a:xfrm>
        </p:spPr>
        <p:txBody>
          <a:bodyPr/>
          <a:lstStyle/>
          <a:p>
            <a:r>
              <a:rPr lang="zh-TW" altLang="en-US" dirty="0">
                <a:ea typeface="標楷體" pitchFamily="65" charset="-120"/>
              </a:rPr>
              <a:t>機械群簡介</a:t>
            </a:r>
          </a:p>
        </p:txBody>
      </p:sp>
      <p:pic>
        <p:nvPicPr>
          <p:cNvPr id="80900" name="圖片 3">
            <a:hlinkClick r:id="rId2"/>
          </p:cNvPr>
          <p:cNvPicPr>
            <a:picLocks noChangeAspect="1"/>
          </p:cNvPicPr>
          <p:nvPr/>
        </p:nvPicPr>
        <p:blipFill>
          <a:blip r:embed="rId3"/>
          <a:srcRect/>
          <a:stretch>
            <a:fillRect/>
          </a:stretch>
        </p:blipFill>
        <p:spPr bwMode="auto">
          <a:xfrm>
            <a:off x="9120189" y="269880"/>
            <a:ext cx="498475" cy="373063"/>
          </a:xfrm>
          <a:prstGeom prst="rect">
            <a:avLst/>
          </a:prstGeom>
          <a:noFill/>
          <a:ln w="9525">
            <a:noFill/>
            <a:miter lim="800000"/>
            <a:headEnd/>
            <a:tailEnd/>
          </a:ln>
        </p:spPr>
      </p:pic>
      <p:grpSp>
        <p:nvGrpSpPr>
          <p:cNvPr id="80902" name="群組 5"/>
          <p:cNvGrpSpPr>
            <a:grpSpLocks/>
          </p:cNvGrpSpPr>
          <p:nvPr/>
        </p:nvGrpSpPr>
        <p:grpSpPr bwMode="auto">
          <a:xfrm>
            <a:off x="439740" y="1138239"/>
            <a:ext cx="3246437" cy="798512"/>
            <a:chOff x="318170" y="1389058"/>
            <a:chExt cx="3245717" cy="918513"/>
          </a:xfrm>
        </p:grpSpPr>
        <p:grpSp>
          <p:nvGrpSpPr>
            <p:cNvPr id="80912" name="群組 6"/>
            <p:cNvGrpSpPr>
              <a:grpSpLocks/>
            </p:cNvGrpSpPr>
            <p:nvPr/>
          </p:nvGrpSpPr>
          <p:grpSpPr bwMode="auto">
            <a:xfrm>
              <a:off x="318170" y="1389058"/>
              <a:ext cx="2348565" cy="797200"/>
              <a:chOff x="351227" y="1213328"/>
              <a:chExt cx="2708605" cy="1008935"/>
            </a:xfrm>
          </p:grpSpPr>
          <p:grpSp>
            <p:nvGrpSpPr>
              <p:cNvPr id="80914" name="流程圖: 程序 8"/>
              <p:cNvGrpSpPr>
                <a:grpSpLocks/>
              </p:cNvGrpSpPr>
              <p:nvPr/>
            </p:nvGrpSpPr>
            <p:grpSpPr bwMode="auto">
              <a:xfrm>
                <a:off x="820220" y="1370209"/>
                <a:ext cx="1230343" cy="986693"/>
                <a:chOff x="560832" y="1249680"/>
                <a:chExt cx="1066800" cy="676656"/>
              </a:xfrm>
            </p:grpSpPr>
            <p:pic>
              <p:nvPicPr>
                <p:cNvPr id="80919" name="流程圖: 程序 8"/>
                <p:cNvPicPr>
                  <a:picLocks noChangeArrowheads="1"/>
                </p:cNvPicPr>
                <p:nvPr/>
              </p:nvPicPr>
              <p:blipFill>
                <a:blip r:embed="rId4"/>
                <a:srcRect/>
                <a:stretch>
                  <a:fillRect/>
                </a:stretch>
              </p:blipFill>
              <p:spPr bwMode="auto">
                <a:xfrm>
                  <a:off x="560832" y="1249680"/>
                  <a:ext cx="1066800" cy="676656"/>
                </a:xfrm>
                <a:prstGeom prst="rect">
                  <a:avLst/>
                </a:prstGeom>
                <a:noFill/>
                <a:ln w="9525">
                  <a:noFill/>
                  <a:miter lim="800000"/>
                  <a:headEnd/>
                  <a:tailEnd/>
                </a:ln>
              </p:spPr>
            </p:pic>
            <p:sp>
              <p:nvSpPr>
                <p:cNvPr id="80920" name="Text Box 10"/>
                <p:cNvSpPr txBox="1">
                  <a:spLocks noChangeArrowheads="1"/>
                </p:cNvSpPr>
                <p:nvPr/>
              </p:nvSpPr>
              <p:spPr bwMode="auto">
                <a:xfrm>
                  <a:off x="629654" y="1294614"/>
                  <a:ext cx="936546" cy="539389"/>
                </a:xfrm>
                <a:prstGeom prst="rect">
                  <a:avLst/>
                </a:prstGeom>
                <a:noFill/>
                <a:ln w="9525">
                  <a:noFill/>
                  <a:miter lim="800000"/>
                  <a:headEnd/>
                  <a:tailEnd/>
                </a:ln>
              </p:spPr>
              <p:txBody>
                <a:bodyPr anchor="ctr"/>
                <a:lstStyle/>
                <a:p>
                  <a:pPr algn="ctr" eaLnBrk="1" hangingPunct="1"/>
                  <a:r>
                    <a:rPr kumimoji="0" lang="zh-TW" altLang="en-US" sz="1400">
                      <a:solidFill>
                        <a:srgbClr val="FF0000"/>
                      </a:solidFill>
                      <a:latin typeface="Candara" pitchFamily="34" charset="0"/>
                      <a:ea typeface="標楷體" pitchFamily="65" charset="-120"/>
                    </a:rPr>
                    <a:t>專業科目</a:t>
                  </a:r>
                  <a:endParaRPr kumimoji="0" lang="en-US" altLang="zh-TW" sz="1400">
                    <a:solidFill>
                      <a:srgbClr val="FF0000"/>
                    </a:solidFill>
                    <a:latin typeface="Candara" pitchFamily="34" charset="0"/>
                    <a:ea typeface="標楷體" pitchFamily="65" charset="-120"/>
                  </a:endParaRPr>
                </a:p>
                <a:p>
                  <a:pPr algn="ctr" eaLnBrk="1" hangingPunct="1"/>
                  <a:r>
                    <a:rPr kumimoji="0" lang="zh-TW" altLang="en-US" sz="1400">
                      <a:solidFill>
                        <a:srgbClr val="FF0000"/>
                      </a:solidFill>
                      <a:latin typeface="Candara" pitchFamily="34" charset="0"/>
                      <a:ea typeface="標楷體" pitchFamily="65" charset="-120"/>
                    </a:rPr>
                    <a:t>理論課程</a:t>
                  </a:r>
                </a:p>
              </p:txBody>
            </p:sp>
          </p:grpSp>
          <p:grpSp>
            <p:nvGrpSpPr>
              <p:cNvPr id="80915" name="流程圖: 程序 9"/>
              <p:cNvGrpSpPr>
                <a:grpSpLocks/>
              </p:cNvGrpSpPr>
              <p:nvPr/>
            </p:nvGrpSpPr>
            <p:grpSpPr bwMode="auto">
              <a:xfrm>
                <a:off x="1924013" y="1370209"/>
                <a:ext cx="1223312" cy="986693"/>
                <a:chOff x="1517904" y="1249680"/>
                <a:chExt cx="1060704" cy="676656"/>
              </a:xfrm>
            </p:grpSpPr>
            <p:pic>
              <p:nvPicPr>
                <p:cNvPr id="80917" name="流程圖: 程序 9"/>
                <p:cNvPicPr>
                  <a:picLocks noChangeArrowheads="1"/>
                </p:cNvPicPr>
                <p:nvPr/>
              </p:nvPicPr>
              <p:blipFill>
                <a:blip r:embed="rId5"/>
                <a:srcRect/>
                <a:stretch>
                  <a:fillRect/>
                </a:stretch>
              </p:blipFill>
              <p:spPr bwMode="auto">
                <a:xfrm>
                  <a:off x="1517904" y="1249680"/>
                  <a:ext cx="1060704" cy="676656"/>
                </a:xfrm>
                <a:prstGeom prst="rect">
                  <a:avLst/>
                </a:prstGeom>
                <a:noFill/>
                <a:ln w="9525">
                  <a:noFill/>
                  <a:miter lim="800000"/>
                  <a:headEnd/>
                  <a:tailEnd/>
                </a:ln>
              </p:spPr>
            </p:pic>
            <p:sp>
              <p:nvSpPr>
                <p:cNvPr id="80918" name="Text Box 13"/>
                <p:cNvSpPr txBox="1">
                  <a:spLocks noChangeArrowheads="1"/>
                </p:cNvSpPr>
                <p:nvPr/>
              </p:nvSpPr>
              <p:spPr bwMode="auto">
                <a:xfrm>
                  <a:off x="1594069" y="1294614"/>
                  <a:ext cx="908676" cy="539389"/>
                </a:xfrm>
                <a:prstGeom prst="rect">
                  <a:avLst/>
                </a:prstGeom>
                <a:noFill/>
                <a:ln w="9525">
                  <a:noFill/>
                  <a:miter lim="800000"/>
                  <a:headEnd/>
                  <a:tailEnd/>
                </a:ln>
              </p:spPr>
              <p:txBody>
                <a:bodyPr anchor="ctr"/>
                <a:lstStyle/>
                <a:p>
                  <a:pPr algn="ctr" eaLnBrk="1" hangingPunct="1"/>
                  <a:r>
                    <a:rPr kumimoji="0" lang="zh-TW" altLang="en-US" sz="1400">
                      <a:solidFill>
                        <a:srgbClr val="FFFFFF"/>
                      </a:solidFill>
                      <a:latin typeface="Candara" pitchFamily="34" charset="0"/>
                      <a:ea typeface="標楷體" pitchFamily="65" charset="-120"/>
                    </a:rPr>
                    <a:t>專業科目</a:t>
                  </a:r>
                  <a:endParaRPr kumimoji="0" lang="en-US" altLang="zh-TW" sz="1400">
                    <a:solidFill>
                      <a:srgbClr val="FFFFFF"/>
                    </a:solidFill>
                    <a:latin typeface="Candara" pitchFamily="34" charset="0"/>
                    <a:ea typeface="標楷體" pitchFamily="65" charset="-120"/>
                  </a:endParaRPr>
                </a:p>
                <a:p>
                  <a:pPr algn="ctr" eaLnBrk="1" hangingPunct="1"/>
                  <a:r>
                    <a:rPr kumimoji="0" lang="zh-TW" altLang="en-US" sz="1400">
                      <a:solidFill>
                        <a:srgbClr val="FFFFFF"/>
                      </a:solidFill>
                      <a:latin typeface="Candara" pitchFamily="34" charset="0"/>
                      <a:ea typeface="標楷體" pitchFamily="65" charset="-120"/>
                    </a:rPr>
                    <a:t>實習課程</a:t>
                  </a:r>
                </a:p>
              </p:txBody>
            </p:sp>
          </p:grpSp>
          <p:sp>
            <p:nvSpPr>
              <p:cNvPr id="11" name="橢圓 10"/>
              <p:cNvSpPr/>
              <p:nvPr/>
            </p:nvSpPr>
            <p:spPr>
              <a:xfrm>
                <a:off x="351227" y="1213328"/>
                <a:ext cx="503376" cy="50381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grpSp>
        <p:sp>
          <p:nvSpPr>
            <p:cNvPr id="8" name="流程圖: 多重文件 7"/>
            <p:cNvSpPr/>
            <p:nvPr/>
          </p:nvSpPr>
          <p:spPr>
            <a:xfrm>
              <a:off x="2843322" y="1443840"/>
              <a:ext cx="720565" cy="863731"/>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200" dirty="0">
                  <a:solidFill>
                    <a:schemeClr val="tx1"/>
                  </a:solidFill>
                </a:rPr>
                <a:t>專業</a:t>
              </a:r>
              <a:endParaRPr kumimoji="0" lang="en-US" altLang="zh-TW" sz="1200" dirty="0">
                <a:solidFill>
                  <a:schemeClr val="tx1"/>
                </a:solidFill>
              </a:endParaRPr>
            </a:p>
            <a:p>
              <a:pPr algn="ctr" eaLnBrk="1" fontAlgn="auto" hangingPunct="1">
                <a:spcBef>
                  <a:spcPts val="0"/>
                </a:spcBef>
                <a:spcAft>
                  <a:spcPts val="0"/>
                </a:spcAft>
                <a:defRPr/>
              </a:pPr>
              <a:r>
                <a:rPr kumimoji="0" lang="zh-TW" altLang="en-US" sz="1200" dirty="0">
                  <a:solidFill>
                    <a:schemeClr val="tx1"/>
                  </a:solidFill>
                </a:rPr>
                <a:t>證照</a:t>
              </a:r>
            </a:p>
          </p:txBody>
        </p:sp>
      </p:grpSp>
      <p:grpSp>
        <p:nvGrpSpPr>
          <p:cNvPr id="80904" name="群組 12"/>
          <p:cNvGrpSpPr>
            <a:grpSpLocks/>
          </p:cNvGrpSpPr>
          <p:nvPr/>
        </p:nvGrpSpPr>
        <p:grpSpPr bwMode="auto">
          <a:xfrm>
            <a:off x="5426076" y="1260480"/>
            <a:ext cx="4683125" cy="1935163"/>
            <a:chOff x="754614" y="3710302"/>
            <a:chExt cx="7593256" cy="2513481"/>
          </a:xfrm>
        </p:grpSpPr>
        <p:pic>
          <p:nvPicPr>
            <p:cNvPr id="80910" name="圖片 13"/>
            <p:cNvPicPr>
              <a:picLocks noChangeAspect="1" noChangeArrowheads="1"/>
            </p:cNvPicPr>
            <p:nvPr/>
          </p:nvPicPr>
          <p:blipFill>
            <a:blip r:embed="rId6"/>
            <a:srcRect/>
            <a:stretch>
              <a:fillRect/>
            </a:stretch>
          </p:blipFill>
          <p:spPr bwMode="auto">
            <a:xfrm>
              <a:off x="4870417" y="3763912"/>
              <a:ext cx="3477453" cy="2459871"/>
            </a:xfrm>
            <a:prstGeom prst="rect">
              <a:avLst/>
            </a:prstGeom>
            <a:noFill/>
            <a:ln w="9525">
              <a:noFill/>
              <a:miter lim="800000"/>
              <a:headEnd/>
              <a:tailEnd/>
            </a:ln>
            <a:effectLst>
              <a:outerShdw dist="139700" dir="2700000" algn="tl" rotWithShape="0">
                <a:srgbClr val="333333">
                  <a:alpha val="64998"/>
                </a:srgbClr>
              </a:outerShdw>
            </a:effectLst>
          </p:spPr>
        </p:pic>
        <p:pic>
          <p:nvPicPr>
            <p:cNvPr id="15" name="圖片 14"/>
            <p:cNvPicPr>
              <a:picLocks noChangeAspect="1"/>
            </p:cNvPicPr>
            <p:nvPr/>
          </p:nvPicPr>
          <p:blipFill>
            <a:blip r:embed="rId7"/>
            <a:stretch>
              <a:fillRect/>
            </a:stretch>
          </p:blipFill>
          <p:spPr>
            <a:xfrm>
              <a:off x="754614" y="3710302"/>
              <a:ext cx="3737426" cy="2490799"/>
            </a:xfrm>
            <a:prstGeom prst="rect">
              <a:avLst/>
            </a:prstGeom>
            <a:ln>
              <a:noFill/>
            </a:ln>
            <a:effectLst>
              <a:outerShdw blurRad="292100" dist="139700" dir="2700000" algn="tl" rotWithShape="0">
                <a:srgbClr val="333333">
                  <a:alpha val="65000"/>
                </a:srgbClr>
              </a:outerShdw>
            </a:effectLst>
          </p:spPr>
        </p:pic>
      </p:grpSp>
      <p:pic>
        <p:nvPicPr>
          <p:cNvPr id="80905" name="Picture 6" descr="http://web.hcvs.hc.edu.tw/ezfiles/0/1000/img/61/r-002.jpg"/>
          <p:cNvPicPr>
            <a:picLocks noChangeAspect="1" noChangeArrowheads="1"/>
          </p:cNvPicPr>
          <p:nvPr/>
        </p:nvPicPr>
        <p:blipFill>
          <a:blip r:embed="rId8"/>
          <a:srcRect/>
          <a:stretch>
            <a:fillRect/>
          </a:stretch>
        </p:blipFill>
        <p:spPr bwMode="auto">
          <a:xfrm>
            <a:off x="7832728" y="3284539"/>
            <a:ext cx="2276475" cy="1684337"/>
          </a:xfrm>
          <a:prstGeom prst="rect">
            <a:avLst/>
          </a:prstGeom>
          <a:noFill/>
          <a:ln w="9525">
            <a:noFill/>
            <a:miter lim="800000"/>
            <a:headEnd/>
            <a:tailEnd/>
          </a:ln>
          <a:effectLst>
            <a:outerShdw dist="139700" dir="2700000" algn="tl" rotWithShape="0">
              <a:srgbClr val="333333">
                <a:alpha val="64998"/>
              </a:srgbClr>
            </a:outerShdw>
          </a:effectLst>
        </p:spPr>
      </p:pic>
      <p:pic>
        <p:nvPicPr>
          <p:cNvPr id="19" name="Picture 3" descr="E:\Documents and Settings\Administrator\桌面\照片\PIC REV\[000241].jpg"/>
          <p:cNvPicPr preferRelativeResize="0">
            <a:picLocks noChangeArrowheads="1"/>
          </p:cNvPicPr>
          <p:nvPr/>
        </p:nvPicPr>
        <p:blipFill>
          <a:blip r:embed="rId9"/>
          <a:srcRect/>
          <a:stretch>
            <a:fillRect/>
          </a:stretch>
        </p:blipFill>
        <p:spPr bwMode="auto">
          <a:xfrm>
            <a:off x="5426079" y="3251201"/>
            <a:ext cx="2365375" cy="1717675"/>
          </a:xfrm>
          <a:prstGeom prst="rect">
            <a:avLst/>
          </a:prstGeom>
          <a:ln>
            <a:noFill/>
          </a:ln>
          <a:effectLst>
            <a:outerShdw blurRad="292100" dist="139700" dir="2700000" algn="tl" rotWithShape="0">
              <a:srgbClr val="333333">
                <a:alpha val="65000"/>
              </a:srgbClr>
            </a:outerShdw>
          </a:effectLst>
        </p:spPr>
      </p:pic>
      <p:grpSp>
        <p:nvGrpSpPr>
          <p:cNvPr id="80907" name="群組 19"/>
          <p:cNvGrpSpPr>
            <a:grpSpLocks/>
          </p:cNvGrpSpPr>
          <p:nvPr/>
        </p:nvGrpSpPr>
        <p:grpSpPr bwMode="auto">
          <a:xfrm>
            <a:off x="5426076" y="5032375"/>
            <a:ext cx="4683125" cy="1709738"/>
            <a:chOff x="611560" y="2852936"/>
            <a:chExt cx="8136904" cy="2448272"/>
          </a:xfrm>
        </p:grpSpPr>
        <p:pic>
          <p:nvPicPr>
            <p:cNvPr id="21" name="圖片 20"/>
            <p:cNvPicPr>
              <a:picLocks noChangeAspect="1"/>
            </p:cNvPicPr>
            <p:nvPr/>
          </p:nvPicPr>
          <p:blipFill rotWithShape="1">
            <a:blip r:embed="rId10"/>
            <a:srcRect/>
            <a:stretch/>
          </p:blipFill>
          <p:spPr>
            <a:xfrm>
              <a:off x="611560" y="2852936"/>
              <a:ext cx="3867098" cy="2448272"/>
            </a:xfrm>
            <a:prstGeom prst="rect">
              <a:avLst/>
            </a:prstGeom>
            <a:ln>
              <a:noFill/>
            </a:ln>
            <a:effectLst>
              <a:outerShdw blurRad="292100" dist="139700" dir="2700000" algn="tl" rotWithShape="0">
                <a:srgbClr val="333333">
                  <a:alpha val="65000"/>
                </a:srgbClr>
              </a:outerShdw>
            </a:effectLst>
          </p:spPr>
        </p:pic>
        <p:pic>
          <p:nvPicPr>
            <p:cNvPr id="80909" name="圖片 21"/>
            <p:cNvPicPr>
              <a:picLocks noChangeAspect="1" noChangeArrowheads="1"/>
            </p:cNvPicPr>
            <p:nvPr/>
          </p:nvPicPr>
          <p:blipFill>
            <a:blip r:embed="rId11"/>
            <a:srcRect/>
            <a:stretch>
              <a:fillRect/>
            </a:stretch>
          </p:blipFill>
          <p:spPr bwMode="auto">
            <a:xfrm>
              <a:off x="4931015" y="2852936"/>
              <a:ext cx="3817449" cy="2448272"/>
            </a:xfrm>
            <a:prstGeom prst="rect">
              <a:avLst/>
            </a:prstGeom>
            <a:noFill/>
            <a:ln w="9525">
              <a:noFill/>
              <a:miter lim="800000"/>
              <a:headEnd/>
              <a:tailEnd/>
            </a:ln>
            <a:effectLst>
              <a:outerShdw dist="139700" dir="2700000" algn="tl" rotWithShape="0">
                <a:srgbClr val="333333">
                  <a:alpha val="64998"/>
                </a:srgbClr>
              </a:outerShdw>
            </a:effectLst>
          </p:spPr>
        </p:pic>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內容版面配置區 2"/>
          <p:cNvSpPr>
            <a:spLocks noGrp="1"/>
          </p:cNvSpPr>
          <p:nvPr>
            <p:ph idx="4294967295"/>
          </p:nvPr>
        </p:nvSpPr>
        <p:spPr>
          <a:xfrm>
            <a:off x="942927" y="2174528"/>
            <a:ext cx="11017224" cy="4566840"/>
          </a:xfrm>
        </p:spPr>
        <p:txBody>
          <a:bodyPr/>
          <a:lstStyle/>
          <a:p>
            <a:pPr marL="273050" indent="-273050">
              <a:lnSpc>
                <a:spcPct val="140000"/>
              </a:lnSpc>
            </a:pPr>
            <a:r>
              <a:rPr lang="zh-TW" altLang="en-US" sz="2400" dirty="0">
                <a:ea typeface="標楷體" pitchFamily="65" charset="-120"/>
              </a:rPr>
              <a:t>大學校院相關科系：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機械工程系、機電科技系、機械與自動化工程系、模具工程系、能源與冷凍空調工程</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動力機械工程系、飛機工程系、輪機工程系、生物機電工程系、造船及海洋工程系、航空機械系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材料科學與工程系、化工與材料工程系、環境工程系電機工程系、牙體技術暨材料系、光電工程系、生物醫學工程系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工業工程與管理系、工業設計系</a:t>
            </a:r>
          </a:p>
        </p:txBody>
      </p:sp>
      <p:sp>
        <p:nvSpPr>
          <p:cNvPr id="81923" name="標題 1"/>
          <p:cNvSpPr>
            <a:spLocks noGrp="1"/>
          </p:cNvSpPr>
          <p:nvPr>
            <p:ph type="title" idx="4294967295"/>
          </p:nvPr>
        </p:nvSpPr>
        <p:spPr>
          <a:xfrm>
            <a:off x="2438400" y="404813"/>
            <a:ext cx="8229600" cy="754062"/>
          </a:xfrm>
        </p:spPr>
        <p:txBody>
          <a:bodyPr/>
          <a:lstStyle/>
          <a:p>
            <a:r>
              <a:rPr lang="zh-TW" altLang="en-US">
                <a:ea typeface="標楷體" pitchFamily="65" charset="-120"/>
              </a:rPr>
              <a:t>機械群簡介</a:t>
            </a:r>
          </a:p>
        </p:txBody>
      </p:sp>
      <p:grpSp>
        <p:nvGrpSpPr>
          <p:cNvPr id="81924" name="群組 5"/>
          <p:cNvGrpSpPr>
            <a:grpSpLocks/>
          </p:cNvGrpSpPr>
          <p:nvPr/>
        </p:nvGrpSpPr>
        <p:grpSpPr bwMode="auto">
          <a:xfrm>
            <a:off x="479376" y="980728"/>
            <a:ext cx="2311400" cy="1193800"/>
            <a:chOff x="316617" y="1370393"/>
            <a:chExt cx="2311167" cy="1194511"/>
          </a:xfrm>
        </p:grpSpPr>
        <p:sp>
          <p:nvSpPr>
            <p:cNvPr id="7" name="剪去同側角落矩形 6"/>
            <p:cNvSpPr/>
            <p:nvPr/>
          </p:nvSpPr>
          <p:spPr>
            <a:xfrm>
              <a:off x="780120" y="1629309"/>
              <a:ext cx="1847664" cy="49083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8" name="流程圖: 程序 7"/>
            <p:cNvSpPr/>
            <p:nvPr/>
          </p:nvSpPr>
          <p:spPr>
            <a:xfrm>
              <a:off x="780120" y="2120139"/>
              <a:ext cx="1847664" cy="444765"/>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400" dirty="0"/>
                <a:t>普通大學 </a:t>
              </a:r>
              <a:r>
                <a:rPr kumimoji="0" lang="en-US" altLang="zh-TW" sz="1400" dirty="0"/>
                <a:t>/</a:t>
              </a:r>
              <a:r>
                <a:rPr kumimoji="0" lang="zh-TW" altLang="en-US" sz="1400" dirty="0"/>
                <a:t> 四技二專</a:t>
              </a:r>
              <a:endParaRPr kumimoji="0" lang="en-US" altLang="zh-TW" sz="1400" dirty="0"/>
            </a:p>
          </p:txBody>
        </p:sp>
        <p:sp>
          <p:nvSpPr>
            <p:cNvPr id="9" name="橢圓 8"/>
            <p:cNvSpPr/>
            <p:nvPr/>
          </p:nvSpPr>
          <p:spPr>
            <a:xfrm>
              <a:off x="316617" y="1370393"/>
              <a:ext cx="504774" cy="5035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grpSp>
      <p:pic>
        <p:nvPicPr>
          <p:cNvPr id="81925" name="圖片 9">
            <a:hlinkClick r:id="rId2"/>
          </p:cNvPr>
          <p:cNvPicPr>
            <a:picLocks noChangeAspect="1"/>
          </p:cNvPicPr>
          <p:nvPr/>
        </p:nvPicPr>
        <p:blipFill>
          <a:blip r:embed="rId3"/>
          <a:srcRect/>
          <a:stretch>
            <a:fillRect/>
          </a:stretch>
        </p:blipFill>
        <p:spPr bwMode="auto">
          <a:xfrm>
            <a:off x="9120189" y="269880"/>
            <a:ext cx="498475" cy="373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內容版面配置區 2"/>
          <p:cNvSpPr>
            <a:spLocks noGrp="1"/>
          </p:cNvSpPr>
          <p:nvPr>
            <p:ph idx="4294967295"/>
          </p:nvPr>
        </p:nvSpPr>
        <p:spPr>
          <a:xfrm>
            <a:off x="637539" y="2122947"/>
            <a:ext cx="5794087" cy="4604908"/>
          </a:xfrm>
        </p:spPr>
        <p:txBody>
          <a:bodyPr/>
          <a:lstStyle/>
          <a:p>
            <a:pPr marL="273050" indent="-273050"/>
            <a:r>
              <a:rPr lang="zh-TW" altLang="en-US" sz="2800" dirty="0">
                <a:latin typeface="標楷體" pitchFamily="65" charset="-120"/>
                <a:ea typeface="標楷體" pitchFamily="65" charset="-120"/>
              </a:rPr>
              <a:t>模具設計工程師、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機械設計工程師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設備維護工程師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CAD/CAM</a:t>
            </a:r>
            <a:r>
              <a:rPr lang="zh-TW" altLang="en-US" sz="2800" dirty="0">
                <a:latin typeface="標楷體" pitchFamily="65" charset="-120"/>
                <a:ea typeface="標楷體" pitchFamily="65" charset="-120"/>
              </a:rPr>
              <a:t>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3C</a:t>
            </a:r>
            <a:r>
              <a:rPr lang="zh-TW" altLang="en-US" sz="2800" dirty="0">
                <a:latin typeface="標楷體" pitchFamily="65" charset="-120"/>
                <a:ea typeface="標楷體" pitchFamily="65" charset="-120"/>
              </a:rPr>
              <a:t>產品機構工程師、機構工程師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自動化生產設備技術員</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管路設計工程師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農業機械工程師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機電整合工程師</a:t>
            </a:r>
          </a:p>
        </p:txBody>
      </p:sp>
      <p:sp>
        <p:nvSpPr>
          <p:cNvPr id="82947" name="標題 1"/>
          <p:cNvSpPr>
            <a:spLocks noGrp="1"/>
          </p:cNvSpPr>
          <p:nvPr>
            <p:ph type="title" idx="4294967295"/>
          </p:nvPr>
        </p:nvSpPr>
        <p:spPr>
          <a:xfrm>
            <a:off x="1524000" y="274638"/>
            <a:ext cx="8229600" cy="1143000"/>
          </a:xfrm>
        </p:spPr>
        <p:txBody>
          <a:bodyPr/>
          <a:lstStyle/>
          <a:p>
            <a:r>
              <a:rPr lang="zh-TW" altLang="en-US">
                <a:ea typeface="標楷體" pitchFamily="65" charset="-120"/>
              </a:rPr>
              <a:t>機械群簡介</a:t>
            </a:r>
          </a:p>
        </p:txBody>
      </p:sp>
      <p:grpSp>
        <p:nvGrpSpPr>
          <p:cNvPr id="82948" name="群組 7"/>
          <p:cNvGrpSpPr>
            <a:grpSpLocks/>
          </p:cNvGrpSpPr>
          <p:nvPr/>
        </p:nvGrpSpPr>
        <p:grpSpPr bwMode="auto">
          <a:xfrm>
            <a:off x="407371" y="928870"/>
            <a:ext cx="1439863" cy="1173163"/>
            <a:chOff x="323528" y="980728"/>
            <a:chExt cx="1440161" cy="1173883"/>
          </a:xfrm>
        </p:grpSpPr>
        <p:grpSp>
          <p:nvGrpSpPr>
            <p:cNvPr id="82955" name="十二邊形 5"/>
            <p:cNvGrpSpPr>
              <a:grpSpLocks/>
            </p:cNvGrpSpPr>
            <p:nvPr/>
          </p:nvGrpSpPr>
          <p:grpSpPr bwMode="auto">
            <a:xfrm>
              <a:off x="542544" y="1036320"/>
              <a:ext cx="1280160" cy="1207008"/>
              <a:chOff x="542544" y="1036320"/>
              <a:chExt cx="1280160" cy="1207008"/>
            </a:xfrm>
          </p:grpSpPr>
          <p:pic>
            <p:nvPicPr>
              <p:cNvPr id="82957" name="十二邊形 5"/>
              <p:cNvPicPr>
                <a:picLocks noChangeArrowheads="1"/>
              </p:cNvPicPr>
              <p:nvPr/>
            </p:nvPicPr>
            <p:blipFill>
              <a:blip r:embed="rId2"/>
              <a:srcRect/>
              <a:stretch>
                <a:fillRect/>
              </a:stretch>
            </p:blipFill>
            <p:spPr bwMode="auto">
              <a:xfrm>
                <a:off x="542544" y="1036320"/>
                <a:ext cx="1280160" cy="1207008"/>
              </a:xfrm>
              <a:prstGeom prst="rect">
                <a:avLst/>
              </a:prstGeom>
              <a:noFill/>
              <a:ln w="9525">
                <a:noFill/>
                <a:miter lim="800000"/>
                <a:headEnd/>
                <a:tailEnd/>
              </a:ln>
            </p:spPr>
          </p:pic>
          <p:sp>
            <p:nvSpPr>
              <p:cNvPr id="82958" name="Text Box 7"/>
              <p:cNvSpPr txBox="1">
                <a:spLocks noChangeArrowheads="1"/>
              </p:cNvSpPr>
              <p:nvPr/>
            </p:nvSpPr>
            <p:spPr bwMode="auto">
              <a:xfrm>
                <a:off x="765925" y="1220671"/>
                <a:ext cx="843400" cy="789450"/>
              </a:xfrm>
              <a:prstGeom prst="rect">
                <a:avLst/>
              </a:prstGeom>
              <a:noFill/>
              <a:ln w="9525">
                <a:noFill/>
                <a:miter lim="800000"/>
                <a:headEnd/>
                <a:tailEnd/>
              </a:ln>
            </p:spPr>
            <p:txBody>
              <a:bodyPr anchor="ctr"/>
              <a:lstStyle/>
              <a:p>
                <a:pPr algn="ctr" eaLnBrk="1" hangingPunct="1"/>
                <a:r>
                  <a:rPr kumimoji="0" lang="zh-TW" altLang="en-US" sz="1600">
                    <a:latin typeface="Candara" pitchFamily="34" charset="0"/>
                    <a:ea typeface="標楷體" pitchFamily="65" charset="-120"/>
                  </a:rPr>
                  <a:t>就業</a:t>
                </a:r>
                <a:endParaRPr kumimoji="0" lang="en-US" altLang="zh-TW" sz="1600">
                  <a:latin typeface="Candara" pitchFamily="34" charset="0"/>
                  <a:ea typeface="標楷體" pitchFamily="65" charset="-120"/>
                </a:endParaRPr>
              </a:p>
              <a:p>
                <a:pPr algn="ctr" eaLnBrk="1" hangingPunct="1"/>
                <a:r>
                  <a:rPr kumimoji="0" lang="zh-TW" altLang="en-US" sz="1600">
                    <a:latin typeface="Candara" pitchFamily="34" charset="0"/>
                    <a:ea typeface="標楷體" pitchFamily="65" charset="-120"/>
                  </a:rPr>
                  <a:t>市場</a:t>
                </a:r>
              </a:p>
            </p:txBody>
          </p:sp>
        </p:grpSp>
        <p:sp>
          <p:nvSpPr>
            <p:cNvPr id="7" name="橢圓 6"/>
            <p:cNvSpPr/>
            <p:nvPr/>
          </p:nvSpPr>
          <p:spPr>
            <a:xfrm>
              <a:off x="323528" y="980728"/>
              <a:ext cx="376316" cy="3494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grpSp>
      <p:pic>
        <p:nvPicPr>
          <p:cNvPr id="82949" name="Picture 4" descr="http://sxzx.dgpt.edu.cn/_data/2012/03/30/9f314fb2_20c9_4cef_9fac_c495ecc428e8/images/%E6%A8%A1%E5%85%B7%E5%8A%A0%E5%B7%A5%E5%AE%9E%E8%AE%AD.jpg"/>
          <p:cNvPicPr>
            <a:picLocks noChangeAspect="1" noChangeArrowheads="1"/>
          </p:cNvPicPr>
          <p:nvPr/>
        </p:nvPicPr>
        <p:blipFill>
          <a:blip r:embed="rId3"/>
          <a:srcRect/>
          <a:stretch>
            <a:fillRect/>
          </a:stretch>
        </p:blipFill>
        <p:spPr bwMode="auto">
          <a:xfrm>
            <a:off x="4372682" y="1416125"/>
            <a:ext cx="2653831" cy="2336730"/>
          </a:xfrm>
          <a:prstGeom prst="rect">
            <a:avLst/>
          </a:prstGeom>
          <a:noFill/>
          <a:ln w="9525">
            <a:noFill/>
            <a:miter lim="800000"/>
            <a:headEnd/>
            <a:tailEnd/>
          </a:ln>
        </p:spPr>
      </p:pic>
      <p:pic>
        <p:nvPicPr>
          <p:cNvPr id="6150" name="Picture 6" descr="http://jpkc.ybzy.cn/ug/ug_kcwz/images/right01.jpg"/>
          <p:cNvPicPr>
            <a:picLocks noChangeAspect="1" noChangeArrowheads="1"/>
          </p:cNvPicPr>
          <p:nvPr/>
        </p:nvPicPr>
        <p:blipFill>
          <a:blip r:embed="rId4"/>
          <a:srcRect/>
          <a:stretch>
            <a:fillRect/>
          </a:stretch>
        </p:blipFill>
        <p:spPr bwMode="auto">
          <a:xfrm>
            <a:off x="7200173" y="3855781"/>
            <a:ext cx="4017139" cy="2872074"/>
          </a:xfrm>
          <a:prstGeom prst="rect">
            <a:avLst/>
          </a:prstGeom>
          <a:ln>
            <a:noFill/>
          </a:ln>
          <a:effectLst>
            <a:outerShdw blurRad="292100" dist="139700" dir="2700000" algn="tl" rotWithShape="0">
              <a:srgbClr val="333333">
                <a:alpha val="65000"/>
              </a:srgbClr>
            </a:outerShdw>
          </a:effectLst>
        </p:spPr>
      </p:pic>
      <p:pic>
        <p:nvPicPr>
          <p:cNvPr id="82951" name="Picture 8" descr="http://www.mitsuba.co.jp/randd/image/p13-02.jpg"/>
          <p:cNvPicPr>
            <a:picLocks noChangeAspect="1" noChangeArrowheads="1"/>
          </p:cNvPicPr>
          <p:nvPr/>
        </p:nvPicPr>
        <p:blipFill>
          <a:blip r:embed="rId5"/>
          <a:srcRect/>
          <a:stretch>
            <a:fillRect/>
          </a:stretch>
        </p:blipFill>
        <p:spPr bwMode="auto">
          <a:xfrm>
            <a:off x="7142165" y="1428594"/>
            <a:ext cx="3097439" cy="2336730"/>
          </a:xfrm>
          <a:prstGeom prst="rect">
            <a:avLst/>
          </a:prstGeom>
          <a:noFill/>
          <a:ln w="9525">
            <a:noFill/>
            <a:miter lim="800000"/>
            <a:headEnd/>
            <a:tailEnd/>
          </a:ln>
        </p:spPr>
      </p:pic>
      <p:pic>
        <p:nvPicPr>
          <p:cNvPr id="82952" name="圖片 11">
            <a:hlinkClick r:id="rId6"/>
          </p:cNvPr>
          <p:cNvPicPr>
            <a:picLocks noChangeAspect="1"/>
          </p:cNvPicPr>
          <p:nvPr/>
        </p:nvPicPr>
        <p:blipFill>
          <a:blip r:embed="rId7"/>
          <a:srcRect/>
          <a:stretch>
            <a:fillRect/>
          </a:stretch>
        </p:blipFill>
        <p:spPr bwMode="auto">
          <a:xfrm>
            <a:off x="9120189" y="269880"/>
            <a:ext cx="498475" cy="373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物件 8"/>
          <p:cNvGraphicFramePr>
            <a:graphicFrameLocks noChangeAspect="1"/>
          </p:cNvGraphicFramePr>
          <p:nvPr>
            <p:extLst/>
          </p:nvPr>
        </p:nvGraphicFramePr>
        <p:xfrm>
          <a:off x="4459617" y="1988841"/>
          <a:ext cx="3209528" cy="3195263"/>
        </p:xfrm>
        <a:graphic>
          <a:graphicData uri="http://schemas.openxmlformats.org/presentationml/2006/ole">
            <mc:AlternateContent xmlns:mc="http://schemas.openxmlformats.org/markup-compatibility/2006">
              <mc:Choice xmlns:v="urn:schemas-microsoft-com:vml" Requires="v">
                <p:oleObj spid="_x0000_s1027" name="PhotoImpact" r:id="rId4" imgW="2857320" imgH="2844720" progId="PI3.Image">
                  <p:embed/>
                </p:oleObj>
              </mc:Choice>
              <mc:Fallback>
                <p:oleObj name="PhotoImpact" r:id="rId4" imgW="2857320" imgH="2844720" progId="PI3.Image">
                  <p:embed/>
                  <p:pic>
                    <p:nvPicPr>
                      <p:cNvPr id="0" name=""/>
                      <p:cNvPicPr/>
                      <p:nvPr/>
                    </p:nvPicPr>
                    <p:blipFill>
                      <a:blip r:embed="rId5"/>
                      <a:stretch>
                        <a:fillRect/>
                      </a:stretch>
                    </p:blipFill>
                    <p:spPr>
                      <a:xfrm>
                        <a:off x="4459617" y="1988841"/>
                        <a:ext cx="3209528" cy="3195263"/>
                      </a:xfrm>
                      <a:prstGeom prst="rect">
                        <a:avLst/>
                      </a:prstGeom>
                    </p:spPr>
                  </p:pic>
                </p:oleObj>
              </mc:Fallback>
            </mc:AlternateContent>
          </a:graphicData>
        </a:graphic>
      </p:graphicFrame>
      <p:sp>
        <p:nvSpPr>
          <p:cNvPr id="2" name="標題 1"/>
          <p:cNvSpPr>
            <a:spLocks noGrp="1"/>
          </p:cNvSpPr>
          <p:nvPr>
            <p:ph type="title"/>
          </p:nvPr>
        </p:nvSpPr>
        <p:spPr/>
        <p:txBody>
          <a:bodyPr>
            <a:normAutofit/>
          </a:bodyPr>
          <a:lstStyle/>
          <a:p>
            <a:pPr>
              <a:defRPr/>
            </a:pPr>
            <a:r>
              <a:rPr lang="zh-TW" altLang="en-US" sz="3600" b="1" dirty="0">
                <a:solidFill>
                  <a:schemeClr val="tx1">
                    <a:lumMod val="65000"/>
                    <a:lumOff val="35000"/>
                  </a:schemeClr>
                </a:solidFill>
                <a:latin typeface="Microsoft JhengHei" panose="020B0604030504040204" pitchFamily="34" charset="-120"/>
                <a:ea typeface="Microsoft JhengHei" panose="020B0604030504040204" pitchFamily="34" charset="-120"/>
                <a:cs typeface="DFKai-SB" panose="03000509000000000000" pitchFamily="49" charset="-120"/>
              </a:rPr>
              <a:t>以</a:t>
            </a:r>
            <a:r>
              <a:rPr lang="zh-TW" altLang="en-US" sz="4800" b="1" dirty="0">
                <a:latin typeface="Microsoft JhengHei" panose="020B0604030504040204" pitchFamily="34" charset="-120"/>
                <a:ea typeface="Microsoft JhengHei" panose="020B0604030504040204" pitchFamily="34" charset="-120"/>
                <a:cs typeface="DFKai-SB" panose="03000509000000000000" pitchFamily="49" charset="-120"/>
              </a:rPr>
              <a:t>智慧型手機</a:t>
            </a:r>
            <a:r>
              <a:rPr lang="zh-TW" altLang="en-US" sz="3600" b="1" dirty="0">
                <a:solidFill>
                  <a:schemeClr val="tx1">
                    <a:lumMod val="65000"/>
                    <a:lumOff val="35000"/>
                  </a:schemeClr>
                </a:solidFill>
                <a:latin typeface="Microsoft JhengHei" panose="020B0604030504040204" pitchFamily="34" charset="-120"/>
                <a:ea typeface="Microsoft JhengHei" panose="020B0604030504040204" pitchFamily="34" charset="-120"/>
                <a:cs typeface="DFKai-SB" panose="03000509000000000000" pitchFamily="49" charset="-120"/>
              </a:rPr>
              <a:t>為例</a:t>
            </a:r>
          </a:p>
        </p:txBody>
      </p:sp>
      <p:sp>
        <p:nvSpPr>
          <p:cNvPr id="6" name="圓角矩形圖說文字 5"/>
          <p:cNvSpPr/>
          <p:nvPr/>
        </p:nvSpPr>
        <p:spPr>
          <a:xfrm>
            <a:off x="2072108" y="4653136"/>
            <a:ext cx="2583733" cy="576064"/>
          </a:xfrm>
          <a:prstGeom prst="wedgeRoundRectCallout">
            <a:avLst>
              <a:gd name="adj1" fmla="val 56210"/>
              <a:gd name="adj2" fmla="val -105315"/>
              <a:gd name="adj3" fmla="val 16667"/>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tIns="288000" bIns="36000" anchor="ctr" anchorCtr="1"/>
          <a:lstStyle/>
          <a:p>
            <a:pPr algn="ctr">
              <a:spcBef>
                <a:spcPts val="600"/>
              </a:spcBef>
              <a:defRPr/>
            </a:pPr>
            <a:r>
              <a:rPr lang="zh-TW" altLang="en-US" sz="2200" dirty="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機身結構：機械群</a:t>
            </a:r>
          </a:p>
          <a:p>
            <a:pPr algn="ctr">
              <a:defRPr/>
            </a:pPr>
            <a:endParaRPr lang="zh-TW" altLang="en-US" sz="22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0" name="圓角矩形圖說文字 9"/>
          <p:cNvSpPr/>
          <p:nvPr/>
        </p:nvSpPr>
        <p:spPr>
          <a:xfrm>
            <a:off x="7743949" y="1556792"/>
            <a:ext cx="2724150" cy="1872208"/>
          </a:xfrm>
          <a:prstGeom prst="wedgeRoundRectCallout">
            <a:avLst>
              <a:gd name="adj1" fmla="val -61531"/>
              <a:gd name="adj2" fmla="val 70370"/>
              <a:gd name="adj3" fmla="val 16667"/>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tIns="288000" bIns="36000" anchor="ctr" anchorCtr="1"/>
          <a:lstStyle/>
          <a:p>
            <a:pPr algn="ctr">
              <a:spcBef>
                <a:spcPts val="0"/>
              </a:spcBef>
              <a:defRPr/>
            </a:pPr>
            <a:r>
              <a:rPr lang="en-US" altLang="zh-TW" sz="2400" b="1"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App</a:t>
            </a:r>
            <a:r>
              <a:rPr lang="zh-TW" altLang="en-US" sz="20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、數位</a:t>
            </a:r>
            <a:r>
              <a:rPr lang="zh-TW" altLang="zh-TW" sz="20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內容</a:t>
            </a:r>
            <a:r>
              <a:rPr lang="zh-TW" altLang="en-US" sz="2000" dirty="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en-US" altLang="zh-TW" sz="2000" dirty="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
            </a:r>
            <a:br>
              <a:rPr lang="en-US" altLang="zh-TW" sz="2000" dirty="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br>
            <a:r>
              <a:rPr lang="zh-TW" altLang="en-US" sz="2000" dirty="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電機電子群</a:t>
            </a:r>
            <a:r>
              <a:rPr lang="en-US" altLang="zh-TW" sz="2000" dirty="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資訊科</a:t>
            </a:r>
            <a:endParaRPr lang="en-US" altLang="zh-TW" sz="2000" dirty="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商管群</a:t>
            </a:r>
            <a:r>
              <a:rPr lang="en-US" altLang="zh-TW" sz="2000" dirty="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資料處理科</a:t>
            </a:r>
            <a:endParaRPr lang="en-US" altLang="zh-TW" sz="2000" dirty="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設計群</a:t>
            </a:r>
            <a:r>
              <a:rPr lang="en-US" altLang="zh-TW" sz="2000" dirty="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廣告設計科</a:t>
            </a:r>
            <a:endParaRPr lang="en-US" altLang="zh-TW" sz="2000" dirty="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1" name="圓角矩形圖說文字 10"/>
          <p:cNvSpPr/>
          <p:nvPr/>
        </p:nvSpPr>
        <p:spPr>
          <a:xfrm>
            <a:off x="1784526" y="1484784"/>
            <a:ext cx="2962672" cy="692966"/>
          </a:xfrm>
          <a:prstGeom prst="wedgeRoundRectCallout">
            <a:avLst>
              <a:gd name="adj1" fmla="val 42984"/>
              <a:gd name="adj2" fmla="val 97257"/>
              <a:gd name="adj3" fmla="val 16667"/>
            </a:avLst>
          </a:prstGeom>
          <a:solidFill>
            <a:schemeClr val="accent3"/>
          </a:solidFill>
          <a:ln/>
        </p:spPr>
        <p:style>
          <a:lnRef idx="0">
            <a:schemeClr val="accent1"/>
          </a:lnRef>
          <a:fillRef idx="3">
            <a:schemeClr val="accent1"/>
          </a:fillRef>
          <a:effectRef idx="3">
            <a:schemeClr val="accent1"/>
          </a:effectRef>
          <a:fontRef idx="minor">
            <a:schemeClr val="lt1"/>
          </a:fontRef>
        </p:style>
        <p:txBody>
          <a:bodyPr lIns="36000" tIns="288000" rIns="36000" bIns="36000" anchor="ctr" anchorCtr="1"/>
          <a:lstStyle/>
          <a:p>
            <a:pPr algn="ctr">
              <a:spcBef>
                <a:spcPts val="600"/>
              </a:spcBef>
              <a:defRPr/>
            </a:pPr>
            <a:r>
              <a:rPr lang="zh-TW" altLang="en-US" sz="2200" dirty="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電路系統：電機電子群</a:t>
            </a:r>
          </a:p>
          <a:p>
            <a:pPr algn="ctr">
              <a:defRPr/>
            </a:pPr>
            <a:endParaRPr lang="zh-TW" altLang="en-US" sz="22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Tree>
    <p:custDataLst>
      <p:tags r:id="rId2"/>
    </p:custDataLst>
    <p:extLst>
      <p:ext uri="{BB962C8B-B14F-4D97-AF65-F5344CB8AC3E}">
        <p14:creationId xmlns:p14="http://schemas.microsoft.com/office/powerpoint/2010/main" val="1529396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pPr algn="ctr"/>
            <a:endParaRPr lang="zh-TW" altLang="en-US">
              <a:solidFill>
                <a:srgbClr val="000000"/>
              </a:solidFill>
            </a:endParaRPr>
          </a:p>
        </p:txBody>
      </p:sp>
      <p:sp>
        <p:nvSpPr>
          <p:cNvPr id="27651"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algn="ctr"/>
            <a:endParaRPr lang="zh-TW" altLang="en-US">
              <a:solidFill>
                <a:srgbClr val="000000"/>
              </a:solidFill>
            </a:endParaRPr>
          </a:p>
        </p:txBody>
      </p:sp>
      <p:pic>
        <p:nvPicPr>
          <p:cNvPr id="2062" name="Picture 14" descr="http://www.apps-club.com/img/app-features.png"/>
          <p:cNvPicPr>
            <a:picLocks noChangeAspect="1" noChangeArrowheads="1"/>
          </p:cNvPicPr>
          <p:nvPr/>
        </p:nvPicPr>
        <p:blipFill>
          <a:blip r:embed="rId4" cstate="screen"/>
          <a:srcRect/>
          <a:stretch>
            <a:fillRect/>
          </a:stretch>
        </p:blipFill>
        <p:spPr bwMode="auto">
          <a:xfrm>
            <a:off x="4511824" y="4869186"/>
            <a:ext cx="2952328" cy="1440135"/>
          </a:xfrm>
          <a:prstGeom prst="rect">
            <a:avLst/>
          </a:prstGeom>
          <a:ln>
            <a:noFill/>
          </a:ln>
          <a:effectLst>
            <a:outerShdw blurRad="292100" dist="139700" dir="2700000" algn="tl" rotWithShape="0">
              <a:srgbClr val="333333">
                <a:alpha val="65000"/>
              </a:srgbClr>
            </a:outerShdw>
          </a:effectLst>
        </p:spPr>
      </p:pic>
      <p:sp>
        <p:nvSpPr>
          <p:cNvPr id="27656" name="矩形 6"/>
          <p:cNvSpPr>
            <a:spLocks noChangeArrowheads="1"/>
          </p:cNvSpPr>
          <p:nvPr/>
        </p:nvSpPr>
        <p:spPr bwMode="auto">
          <a:xfrm>
            <a:off x="7464152" y="1848093"/>
            <a:ext cx="2952328" cy="738664"/>
          </a:xfrm>
          <a:prstGeom prst="rect">
            <a:avLst/>
          </a:prstGeom>
          <a:solidFill>
            <a:schemeClr val="accent2"/>
          </a:solidFill>
          <a:ln w="9525">
            <a:noFill/>
            <a:miter lim="800000"/>
            <a:headEnd/>
            <a:tailEnd/>
          </a:ln>
        </p:spPr>
        <p:txBody>
          <a:bodyPr wrap="square" lIns="0" tIns="0" rIns="0" bIns="0">
            <a:spAutoFit/>
          </a:bodyPr>
          <a:lstStyle/>
          <a:p>
            <a:r>
              <a:rPr lang="zh-TW" altLang="en-US" sz="24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造型、機身結構設計與各種零組件製造</a:t>
            </a:r>
          </a:p>
        </p:txBody>
      </p:sp>
      <p:sp>
        <p:nvSpPr>
          <p:cNvPr id="27657" name="矩形 7"/>
          <p:cNvSpPr>
            <a:spLocks noChangeArrowheads="1"/>
          </p:cNvSpPr>
          <p:nvPr/>
        </p:nvSpPr>
        <p:spPr bwMode="auto">
          <a:xfrm>
            <a:off x="7560641" y="3527839"/>
            <a:ext cx="2870230" cy="738664"/>
          </a:xfrm>
          <a:prstGeom prst="rect">
            <a:avLst/>
          </a:prstGeom>
          <a:solidFill>
            <a:srgbClr val="00B050"/>
          </a:solidFill>
          <a:ln w="9525">
            <a:noFill/>
            <a:miter lim="800000"/>
            <a:headEnd/>
            <a:tailEnd/>
          </a:ln>
        </p:spPr>
        <p:txBody>
          <a:bodyPr wrap="square" lIns="0" tIns="0" rIns="0" bIns="0">
            <a:spAutoFit/>
          </a:bodyPr>
          <a:lstStyle/>
          <a:p>
            <a:r>
              <a:rPr lang="en-US" altLang="zh-TW" sz="24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IC</a:t>
            </a:r>
            <a:r>
              <a:rPr lang="zh-TW" altLang="en-US" sz="24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設計</a:t>
            </a:r>
            <a:endParaRPr lang="en-US" altLang="zh-TW" sz="24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endParaRPr>
          </a:p>
          <a:p>
            <a:r>
              <a:rPr lang="zh-TW" altLang="en-US" sz="24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電路系統設計與製造</a:t>
            </a:r>
          </a:p>
        </p:txBody>
      </p:sp>
      <p:sp>
        <p:nvSpPr>
          <p:cNvPr id="27658" name="矩形 8"/>
          <p:cNvSpPr>
            <a:spLocks noChangeArrowheads="1"/>
          </p:cNvSpPr>
          <p:nvPr/>
        </p:nvSpPr>
        <p:spPr bwMode="auto">
          <a:xfrm>
            <a:off x="7684706" y="4869185"/>
            <a:ext cx="2622101" cy="1107996"/>
          </a:xfrm>
          <a:prstGeom prst="rect">
            <a:avLst/>
          </a:prstGeom>
          <a:solidFill>
            <a:schemeClr val="accent1"/>
          </a:solidFill>
          <a:ln w="9525">
            <a:noFill/>
            <a:miter lim="800000"/>
            <a:headEnd/>
            <a:tailEnd/>
          </a:ln>
        </p:spPr>
        <p:txBody>
          <a:bodyPr wrap="square" lIns="0" tIns="0" rIns="0" bIns="0">
            <a:spAutoFit/>
          </a:bodyPr>
          <a:lstStyle/>
          <a:p>
            <a:r>
              <a:rPr lang="zh-TW" altLang="en-US" sz="24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網頁設計</a:t>
            </a:r>
            <a:endParaRPr lang="en-US" altLang="zh-TW" sz="24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endParaRPr>
          </a:p>
          <a:p>
            <a:r>
              <a:rPr lang="en-US" altLang="zh-TW" sz="24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APP</a:t>
            </a:r>
            <a:r>
              <a:rPr lang="zh-TW" altLang="en-US" sz="24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應用程式</a:t>
            </a:r>
            <a:endParaRPr lang="en-US" altLang="zh-TW" sz="24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endParaRPr>
          </a:p>
          <a:p>
            <a:r>
              <a:rPr lang="zh-TW" altLang="en-US" sz="24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資料運用</a:t>
            </a:r>
          </a:p>
        </p:txBody>
      </p:sp>
      <p:cxnSp>
        <p:nvCxnSpPr>
          <p:cNvPr id="16" name="肘形接點 15"/>
          <p:cNvCxnSpPr>
            <a:endCxn id="2062" idx="1"/>
          </p:cNvCxnSpPr>
          <p:nvPr/>
        </p:nvCxnSpPr>
        <p:spPr>
          <a:xfrm rot="16200000" flipH="1">
            <a:off x="2675614" y="3753043"/>
            <a:ext cx="3312380" cy="360040"/>
          </a:xfrm>
          <a:prstGeom prst="bentConnector2">
            <a:avLst/>
          </a:prstGeom>
          <a:ln w="28575" cmpd="sng">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4151784" y="2276873"/>
            <a:ext cx="432048" cy="530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a:off x="3791745" y="4077073"/>
            <a:ext cx="1095921"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title"/>
          </p:nvPr>
        </p:nvSpPr>
        <p:spPr>
          <a:xfrm>
            <a:off x="2013826" y="380286"/>
            <a:ext cx="8322432" cy="865125"/>
          </a:xfrm>
        </p:spPr>
        <p:txBody>
          <a:bodyPr/>
          <a:lstStyle/>
          <a:p>
            <a:r>
              <a:rPr lang="zh-TW" altLang="en-US" sz="4000" b="1" dirty="0">
                <a:latin typeface="Microsoft JhengHei" panose="020B0604030504040204" pitchFamily="34" charset="-120"/>
                <a:ea typeface="Microsoft JhengHei" panose="020B0604030504040204" pitchFamily="34" charset="-120"/>
                <a:cs typeface="DFKai-SB" panose="03000509000000000000" pitchFamily="49"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以智慧型手機為例 </a:t>
            </a:r>
            <a:r>
              <a:rPr lang="en-US" altLang="zh-TW"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1/5</a:t>
            </a:r>
            <a:endParaRPr lang="zh-TW" altLang="en-US"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graphicFrame>
        <p:nvGraphicFramePr>
          <p:cNvPr id="3" name="物件 2"/>
          <p:cNvGraphicFramePr>
            <a:graphicFrameLocks noChangeAspect="1"/>
          </p:cNvGraphicFramePr>
          <p:nvPr>
            <p:extLst/>
          </p:nvPr>
        </p:nvGraphicFramePr>
        <p:xfrm>
          <a:off x="1703512" y="2472961"/>
          <a:ext cx="2139788" cy="2109756"/>
        </p:xfrm>
        <a:graphic>
          <a:graphicData uri="http://schemas.openxmlformats.org/presentationml/2006/ole">
            <mc:AlternateContent xmlns:mc="http://schemas.openxmlformats.org/markup-compatibility/2006">
              <mc:Choice xmlns:v="urn:schemas-microsoft-com:vml" Requires="v">
                <p:oleObj spid="_x0000_s2053" name="PhotoImpact" r:id="rId5" imgW="905040" imgH="892800" progId="PI3.Image">
                  <p:embed/>
                </p:oleObj>
              </mc:Choice>
              <mc:Fallback>
                <p:oleObj name="PhotoImpact" r:id="rId5" imgW="905040" imgH="892800" progId="PI3.Image">
                  <p:embed/>
                  <p:pic>
                    <p:nvPicPr>
                      <p:cNvPr id="0" name=""/>
                      <p:cNvPicPr/>
                      <p:nvPr/>
                    </p:nvPicPr>
                    <p:blipFill>
                      <a:blip r:embed="rId6"/>
                      <a:stretch>
                        <a:fillRect/>
                      </a:stretch>
                    </p:blipFill>
                    <p:spPr>
                      <a:xfrm>
                        <a:off x="1703512" y="2472961"/>
                        <a:ext cx="2139788" cy="2109756"/>
                      </a:xfrm>
                      <a:prstGeom prst="rect">
                        <a:avLst/>
                      </a:prstGeom>
                    </p:spPr>
                  </p:pic>
                </p:oleObj>
              </mc:Fallback>
            </mc:AlternateContent>
          </a:graphicData>
        </a:graphic>
      </p:graphicFrame>
      <p:graphicFrame>
        <p:nvGraphicFramePr>
          <p:cNvPr id="4" name="物件 3"/>
          <p:cNvGraphicFramePr>
            <a:graphicFrameLocks noChangeAspect="1"/>
          </p:cNvGraphicFramePr>
          <p:nvPr>
            <p:extLst/>
          </p:nvPr>
        </p:nvGraphicFramePr>
        <p:xfrm>
          <a:off x="4547402" y="3184418"/>
          <a:ext cx="2687960" cy="1497278"/>
        </p:xfrm>
        <a:graphic>
          <a:graphicData uri="http://schemas.openxmlformats.org/presentationml/2006/ole">
            <mc:AlternateContent xmlns:mc="http://schemas.openxmlformats.org/markup-compatibility/2006">
              <mc:Choice xmlns:v="urn:schemas-microsoft-com:vml" Requires="v">
                <p:oleObj spid="_x0000_s2054" name="PhotoImpact" r:id="rId7" imgW="14592240" imgH="8127720" progId="PI3.Image">
                  <p:embed/>
                </p:oleObj>
              </mc:Choice>
              <mc:Fallback>
                <p:oleObj name="PhotoImpact" r:id="rId7" imgW="14592240" imgH="8127720" progId="PI3.Image">
                  <p:embed/>
                  <p:pic>
                    <p:nvPicPr>
                      <p:cNvPr id="0" name=""/>
                      <p:cNvPicPr/>
                      <p:nvPr/>
                    </p:nvPicPr>
                    <p:blipFill>
                      <a:blip r:embed="rId8"/>
                      <a:stretch>
                        <a:fillRect/>
                      </a:stretch>
                    </p:blipFill>
                    <p:spPr>
                      <a:xfrm>
                        <a:off x="4547402" y="3184418"/>
                        <a:ext cx="2687960" cy="1497278"/>
                      </a:xfrm>
                      <a:prstGeom prst="rect">
                        <a:avLst/>
                      </a:prstGeom>
                    </p:spPr>
                  </p:pic>
                </p:oleObj>
              </mc:Fallback>
            </mc:AlternateContent>
          </a:graphicData>
        </a:graphic>
      </p:graphicFrame>
      <p:graphicFrame>
        <p:nvGraphicFramePr>
          <p:cNvPr id="17" name="物件 16"/>
          <p:cNvGraphicFramePr>
            <a:graphicFrameLocks noChangeAspect="1"/>
          </p:cNvGraphicFramePr>
          <p:nvPr>
            <p:extLst/>
          </p:nvPr>
        </p:nvGraphicFramePr>
        <p:xfrm>
          <a:off x="4583832" y="1167422"/>
          <a:ext cx="1966870" cy="1966870"/>
        </p:xfrm>
        <a:graphic>
          <a:graphicData uri="http://schemas.openxmlformats.org/presentationml/2006/ole">
            <mc:AlternateContent xmlns:mc="http://schemas.openxmlformats.org/markup-compatibility/2006">
              <mc:Choice xmlns:v="urn:schemas-microsoft-com:vml" Requires="v">
                <p:oleObj spid="_x0000_s2055" name="PhotoImpact" r:id="rId9" imgW="2286000" imgH="2286000" progId="PI3.Image">
                  <p:embed/>
                </p:oleObj>
              </mc:Choice>
              <mc:Fallback>
                <p:oleObj name="PhotoImpact" r:id="rId9" imgW="2286000" imgH="2286000" progId="PI3.Image">
                  <p:embed/>
                  <p:pic>
                    <p:nvPicPr>
                      <p:cNvPr id="0" name=""/>
                      <p:cNvPicPr/>
                      <p:nvPr/>
                    </p:nvPicPr>
                    <p:blipFill>
                      <a:blip r:embed="rId10"/>
                      <a:stretch>
                        <a:fillRect/>
                      </a:stretch>
                    </p:blipFill>
                    <p:spPr>
                      <a:xfrm>
                        <a:off x="4583832" y="1167422"/>
                        <a:ext cx="1966870" cy="1966870"/>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9730696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113學年度適性入學成果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10</a:t>
            </a:r>
            <a:r>
              <a:rPr lang="zh-TW" altLang="zh-TW" sz="3200" b="1" dirty="0">
                <a:solidFill>
                  <a:srgbClr val="FF0000"/>
                </a:solidFill>
                <a:latin typeface="標楷體" panose="03000509000000000000" pitchFamily="65" charset="-120"/>
                <a:ea typeface="標楷體" panose="03000509000000000000" pitchFamily="65" charset="-120"/>
              </a:rPr>
              <a:t>年錄取率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063552" y="5968725"/>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註：本區近</a:t>
            </a:r>
            <a:r>
              <a:rPr lang="en-US" altLang="zh-TW" sz="2400" dirty="0">
                <a:solidFill>
                  <a:srgbClr val="002060"/>
                </a:solidFill>
                <a:latin typeface="標楷體" panose="03000509000000000000" pitchFamily="65" charset="-120"/>
                <a:ea typeface="標楷體" panose="03000509000000000000" pitchFamily="65" charset="-120"/>
              </a:rPr>
              <a:t>10</a:t>
            </a:r>
            <a:r>
              <a:rPr lang="zh-TW" altLang="zh-TW" sz="2400" dirty="0">
                <a:solidFill>
                  <a:srgbClr val="002060"/>
                </a:solidFill>
                <a:latin typeface="標楷體" panose="03000509000000000000" pitchFamily="65" charset="-120"/>
                <a:ea typeface="標楷體" panose="03000509000000000000" pitchFamily="65" charset="-120"/>
              </a:rPr>
              <a:t>年前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志願錄取率及總錄取率皆維持穩定比率。</a:t>
            </a:r>
          </a:p>
        </p:txBody>
      </p:sp>
      <p:graphicFrame>
        <p:nvGraphicFramePr>
          <p:cNvPr id="2" name="表格 1"/>
          <p:cNvGraphicFramePr>
            <a:graphicFrameLocks noGrp="1"/>
          </p:cNvGraphicFramePr>
          <p:nvPr>
            <p:extLst>
              <p:ext uri="{D42A27DB-BD31-4B8C-83A1-F6EECF244321}">
                <p14:modId xmlns:p14="http://schemas.microsoft.com/office/powerpoint/2010/main" val="2927535349"/>
              </p:ext>
            </p:extLst>
          </p:nvPr>
        </p:nvGraphicFramePr>
        <p:xfrm>
          <a:off x="335360" y="1839354"/>
          <a:ext cx="11737309" cy="4125230"/>
        </p:xfrm>
        <a:graphic>
          <a:graphicData uri="http://schemas.openxmlformats.org/drawingml/2006/table">
            <a:tbl>
              <a:tblPr firstRow="1" firstCol="1" bandRow="1">
                <a:tableStyleId>{5C22544A-7EE6-4342-B048-85BDC9FD1C3A}</a:tableStyleId>
              </a:tblPr>
              <a:tblGrid>
                <a:gridCol w="1578639">
                  <a:extLst>
                    <a:ext uri="{9D8B030D-6E8A-4147-A177-3AD203B41FA5}">
                      <a16:colId xmlns:a16="http://schemas.microsoft.com/office/drawing/2014/main" xmlns="" val="254185441"/>
                    </a:ext>
                  </a:extLst>
                </a:gridCol>
                <a:gridCol w="1015867">
                  <a:extLst>
                    <a:ext uri="{9D8B030D-6E8A-4147-A177-3AD203B41FA5}">
                      <a16:colId xmlns:a16="http://schemas.microsoft.com/office/drawing/2014/main" xmlns="" val="3986607439"/>
                    </a:ext>
                  </a:extLst>
                </a:gridCol>
                <a:gridCol w="1015867">
                  <a:extLst>
                    <a:ext uri="{9D8B030D-6E8A-4147-A177-3AD203B41FA5}">
                      <a16:colId xmlns:a16="http://schemas.microsoft.com/office/drawing/2014/main" xmlns="" val="2464573548"/>
                    </a:ext>
                  </a:extLst>
                </a:gridCol>
                <a:gridCol w="1015867">
                  <a:extLst>
                    <a:ext uri="{9D8B030D-6E8A-4147-A177-3AD203B41FA5}">
                      <a16:colId xmlns:a16="http://schemas.microsoft.com/office/drawing/2014/main" xmlns="" val="1283432225"/>
                    </a:ext>
                  </a:extLst>
                </a:gridCol>
                <a:gridCol w="1015867">
                  <a:extLst>
                    <a:ext uri="{9D8B030D-6E8A-4147-A177-3AD203B41FA5}">
                      <a16:colId xmlns:a16="http://schemas.microsoft.com/office/drawing/2014/main" xmlns="" val="3941859150"/>
                    </a:ext>
                  </a:extLst>
                </a:gridCol>
                <a:gridCol w="1015867">
                  <a:extLst>
                    <a:ext uri="{9D8B030D-6E8A-4147-A177-3AD203B41FA5}">
                      <a16:colId xmlns:a16="http://schemas.microsoft.com/office/drawing/2014/main" xmlns="" val="537544458"/>
                    </a:ext>
                  </a:extLst>
                </a:gridCol>
                <a:gridCol w="1015867">
                  <a:extLst>
                    <a:ext uri="{9D8B030D-6E8A-4147-A177-3AD203B41FA5}">
                      <a16:colId xmlns:a16="http://schemas.microsoft.com/office/drawing/2014/main" xmlns="" val="909219341"/>
                    </a:ext>
                  </a:extLst>
                </a:gridCol>
                <a:gridCol w="1015867">
                  <a:extLst>
                    <a:ext uri="{9D8B030D-6E8A-4147-A177-3AD203B41FA5}">
                      <a16:colId xmlns:a16="http://schemas.microsoft.com/office/drawing/2014/main" xmlns="" val="735278889"/>
                    </a:ext>
                  </a:extLst>
                </a:gridCol>
                <a:gridCol w="1015867">
                  <a:extLst>
                    <a:ext uri="{9D8B030D-6E8A-4147-A177-3AD203B41FA5}">
                      <a16:colId xmlns:a16="http://schemas.microsoft.com/office/drawing/2014/main" xmlns="" val="55710627"/>
                    </a:ext>
                  </a:extLst>
                </a:gridCol>
                <a:gridCol w="1015867">
                  <a:extLst>
                    <a:ext uri="{9D8B030D-6E8A-4147-A177-3AD203B41FA5}">
                      <a16:colId xmlns:a16="http://schemas.microsoft.com/office/drawing/2014/main" xmlns="" val="2839369890"/>
                    </a:ext>
                  </a:extLst>
                </a:gridCol>
                <a:gridCol w="1015867">
                  <a:extLst>
                    <a:ext uri="{9D8B030D-6E8A-4147-A177-3AD203B41FA5}">
                      <a16:colId xmlns:a16="http://schemas.microsoft.com/office/drawing/2014/main" xmlns="" val="2947123099"/>
                    </a:ext>
                  </a:extLst>
                </a:gridCol>
              </a:tblGrid>
              <a:tr h="796568">
                <a:tc>
                  <a:txBody>
                    <a:bodyPr/>
                    <a:lstStyle/>
                    <a:p>
                      <a:pPr marL="304800" algn="ctr">
                        <a:lnSpc>
                          <a:spcPts val="2200"/>
                        </a:lnSpc>
                        <a:spcAft>
                          <a:spcPts val="0"/>
                        </a:spcAft>
                      </a:pPr>
                      <a:r>
                        <a:rPr lang="zh-TW" sz="2000" kern="100" dirty="0">
                          <a:effectLst/>
                        </a:rPr>
                        <a:t>學年度</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113</a:t>
                      </a:r>
                      <a:endParaRPr lang="zh-TW" altLang="en-US" dirty="0"/>
                    </a:p>
                  </a:txBody>
                  <a:tcPr marL="68580" marR="68580" marT="0" marB="0" anchor="ctr"/>
                </a:tc>
                <a:tc>
                  <a:txBody>
                    <a:bodyPr/>
                    <a:lstStyle/>
                    <a:p>
                      <a:pPr algn="ctr"/>
                      <a:r>
                        <a:rPr lang="en-US" altLang="zh-TW" dirty="0"/>
                        <a:t>112</a:t>
                      </a:r>
                      <a:endParaRPr lang="zh-TW" altLang="en-US" dirty="0"/>
                    </a:p>
                  </a:txBody>
                  <a:tcPr marL="68580" marR="68580" marT="0" marB="0" anchor="ctr"/>
                </a:tc>
                <a:tc>
                  <a:txBody>
                    <a:bodyPr/>
                    <a:lstStyle/>
                    <a:p>
                      <a:pPr algn="ctr"/>
                      <a:r>
                        <a:rPr lang="en-US" altLang="zh-TW" dirty="0"/>
                        <a:t>111</a:t>
                      </a:r>
                      <a:endParaRPr lang="zh-TW" altLang="en-US" dirty="0"/>
                    </a:p>
                  </a:txBody>
                  <a:tcPr marL="68580" marR="68580" marT="0" marB="0" anchor="ctr"/>
                </a:tc>
                <a:tc>
                  <a:txBody>
                    <a:bodyPr/>
                    <a:lstStyle/>
                    <a:p>
                      <a:pPr algn="ctr"/>
                      <a:r>
                        <a:rPr lang="en-US" altLang="zh-TW" sz="1900" dirty="0"/>
                        <a:t>110</a:t>
                      </a:r>
                      <a:endParaRPr lang="zh-TW" altLang="en-US" sz="1900" dirty="0"/>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108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107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106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104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314354298"/>
                  </a:ext>
                </a:extLst>
              </a:tr>
              <a:tr h="1664331">
                <a:tc>
                  <a:txBody>
                    <a:bodyPr/>
                    <a:lstStyle/>
                    <a:p>
                      <a:pPr marL="304800" algn="ctr">
                        <a:lnSpc>
                          <a:spcPts val="2200"/>
                        </a:lnSpc>
                        <a:spcAft>
                          <a:spcPts val="0"/>
                        </a:spcAft>
                      </a:pPr>
                      <a:r>
                        <a:rPr lang="zh-TW" sz="2000" kern="100" spc="-150">
                          <a:effectLst/>
                        </a:rPr>
                        <a:t>前</a:t>
                      </a:r>
                      <a:r>
                        <a:rPr lang="en-US" sz="2000" kern="100" spc="-150">
                          <a:effectLst/>
                        </a:rPr>
                        <a:t>3</a:t>
                      </a:r>
                      <a:r>
                        <a:rPr lang="zh-TW" sz="2000" kern="100" spc="-150">
                          <a:effectLst/>
                        </a:rPr>
                        <a:t>志願錄取率</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98.85%</a:t>
                      </a:r>
                      <a:endParaRPr lang="zh-TW" altLang="en-US" dirty="0"/>
                    </a:p>
                  </a:txBody>
                  <a:tcPr marL="68580" marR="68580" marT="0" marB="0" anchor="ctr"/>
                </a:tc>
                <a:tc>
                  <a:txBody>
                    <a:bodyPr/>
                    <a:lstStyle/>
                    <a:p>
                      <a:pPr algn="ctr"/>
                      <a:r>
                        <a:rPr lang="en-US" altLang="zh-TW" dirty="0"/>
                        <a:t>91.47%</a:t>
                      </a:r>
                      <a:endParaRPr lang="zh-TW" altLang="en-US" dirty="0"/>
                    </a:p>
                  </a:txBody>
                  <a:tcPr marL="68580" marR="68580" marT="0" marB="0" anchor="ctr"/>
                </a:tc>
                <a:tc>
                  <a:txBody>
                    <a:bodyPr/>
                    <a:lstStyle/>
                    <a:p>
                      <a:pPr algn="ctr"/>
                      <a:r>
                        <a:rPr lang="en-US" altLang="zh-TW" dirty="0"/>
                        <a:t>94.46%</a:t>
                      </a:r>
                      <a:endParaRPr lang="zh-TW" altLang="en-US" dirty="0"/>
                    </a:p>
                  </a:txBody>
                  <a:tcPr marL="68580" marR="68580" marT="0" marB="0" anchor="ctr"/>
                </a:tc>
                <a:tc>
                  <a:txBody>
                    <a:bodyPr/>
                    <a:lstStyle/>
                    <a:p>
                      <a:pPr algn="ctr"/>
                      <a:r>
                        <a:rPr lang="en-US" altLang="zh-TW" dirty="0"/>
                        <a:t>93.44%</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93.64%</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93.62%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93.7%</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92.32%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87.26%</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xmlns="" val="1865076855"/>
                  </a:ext>
                </a:extLst>
              </a:tr>
              <a:tr h="1664331">
                <a:tc>
                  <a:txBody>
                    <a:bodyPr/>
                    <a:lstStyle/>
                    <a:p>
                      <a:pPr marL="304800" algn="ctr">
                        <a:lnSpc>
                          <a:spcPts val="2200"/>
                        </a:lnSpc>
                        <a:spcAft>
                          <a:spcPts val="0"/>
                        </a:spcAft>
                      </a:pPr>
                      <a:r>
                        <a:rPr lang="zh-TW" sz="2000" kern="100" dirty="0">
                          <a:effectLst/>
                        </a:rPr>
                        <a:t>總錄取率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99.6%</a:t>
                      </a:r>
                      <a:endParaRPr lang="zh-TW" altLang="en-US" dirty="0"/>
                    </a:p>
                  </a:txBody>
                  <a:tcPr marL="68580" marR="68580" marT="0" marB="0" anchor="ctr"/>
                </a:tc>
                <a:tc>
                  <a:txBody>
                    <a:bodyPr/>
                    <a:lstStyle/>
                    <a:p>
                      <a:pPr algn="ctr"/>
                      <a:r>
                        <a:rPr lang="en-US" altLang="zh-TW" dirty="0"/>
                        <a:t>98.6%</a:t>
                      </a:r>
                      <a:endParaRPr lang="zh-TW" altLang="en-US" dirty="0"/>
                    </a:p>
                  </a:txBody>
                  <a:tcPr marL="68580" marR="68580" marT="0" marB="0" anchor="ctr"/>
                </a:tc>
                <a:tc>
                  <a:txBody>
                    <a:bodyPr/>
                    <a:lstStyle/>
                    <a:p>
                      <a:pPr algn="ctr"/>
                      <a:r>
                        <a:rPr lang="en-US" altLang="zh-TW" dirty="0"/>
                        <a:t>99.47%</a:t>
                      </a:r>
                      <a:endParaRPr lang="zh-TW" altLang="en-US" dirty="0"/>
                    </a:p>
                  </a:txBody>
                  <a:tcPr marL="68580" marR="68580" marT="0" marB="0" anchor="ctr"/>
                </a:tc>
                <a:tc>
                  <a:txBody>
                    <a:bodyPr/>
                    <a:lstStyle/>
                    <a:p>
                      <a:pPr algn="ctr"/>
                      <a:r>
                        <a:rPr lang="en-US" altLang="zh-TW" dirty="0"/>
                        <a:t>99.33%</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99.08%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98.61%</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98.66%</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98.70%</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96.39%</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97.20%</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xmlns="" val="4152580339"/>
                  </a:ext>
                </a:extLst>
              </a:tr>
            </a:tbl>
          </a:graphicData>
        </a:graphic>
      </p:graphicFrame>
      <p:sp>
        <p:nvSpPr>
          <p:cNvPr id="8" name="Shape 84"/>
          <p:cNvSpPr>
            <a:spLocks noChangeArrowheads="1"/>
          </p:cNvSpPr>
          <p:nvPr/>
        </p:nvSpPr>
        <p:spPr bwMode="auto">
          <a:xfrm>
            <a:off x="1919366" y="1832001"/>
            <a:ext cx="1008284" cy="4129372"/>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1617838127"/>
      </p:ext>
    </p:extLst>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pPr algn="ctr"/>
            <a:endParaRPr lang="zh-TW" altLang="en-US">
              <a:solidFill>
                <a:srgbClr val="000000"/>
              </a:solidFill>
            </a:endParaRPr>
          </a:p>
        </p:txBody>
      </p:sp>
      <p:sp>
        <p:nvSpPr>
          <p:cNvPr id="28675"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algn="ctr"/>
            <a:endParaRPr lang="zh-TW" altLang="en-US">
              <a:solidFill>
                <a:srgbClr val="000000"/>
              </a:solidFill>
            </a:endParaRPr>
          </a:p>
        </p:txBody>
      </p:sp>
      <p:cxnSp>
        <p:nvCxnSpPr>
          <p:cNvPr id="3" name="肘形接點 2"/>
          <p:cNvCxnSpPr/>
          <p:nvPr/>
        </p:nvCxnSpPr>
        <p:spPr>
          <a:xfrm>
            <a:off x="4439816" y="2132857"/>
            <a:ext cx="1294234" cy="704007"/>
          </a:xfrm>
          <a:prstGeom prst="bentConnector3">
            <a:avLst>
              <a:gd name="adj1" fmla="val 50000"/>
            </a:avLst>
          </a:prstGeom>
          <a:ln w="38100" cmpd="sng">
            <a:solidFill>
              <a:srgbClr val="000090"/>
            </a:solidFill>
            <a:tailEnd type="arrow"/>
          </a:ln>
        </p:spPr>
        <p:style>
          <a:lnRef idx="1">
            <a:schemeClr val="accent1"/>
          </a:lnRef>
          <a:fillRef idx="0">
            <a:schemeClr val="accent1"/>
          </a:fillRef>
          <a:effectRef idx="0">
            <a:schemeClr val="accent1"/>
          </a:effectRef>
          <a:fontRef idx="minor">
            <a:schemeClr val="tx1"/>
          </a:fontRef>
        </p:style>
      </p:cxnSp>
      <p:cxnSp>
        <p:nvCxnSpPr>
          <p:cNvPr id="11" name="肘形接點 10"/>
          <p:cNvCxnSpPr/>
          <p:nvPr/>
        </p:nvCxnSpPr>
        <p:spPr>
          <a:xfrm>
            <a:off x="4540250" y="2135188"/>
            <a:ext cx="1193800" cy="3136900"/>
          </a:xfrm>
          <a:prstGeom prst="bentConnector3">
            <a:avLst>
              <a:gd name="adj1" fmla="val 46417"/>
            </a:avLst>
          </a:prstGeom>
          <a:ln w="38100" cmpd="sng">
            <a:solidFill>
              <a:srgbClr val="000090"/>
            </a:solidFill>
            <a:tailEnd type="arrow"/>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6136019" y="3379060"/>
            <a:ext cx="1407941" cy="338554"/>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square" lIns="0" tIns="0" rIns="0" bIns="0">
            <a:spAutoFit/>
          </a:bodyPr>
          <a:lstStyle/>
          <a:p>
            <a:pPr algn="ctr">
              <a:defRPr/>
            </a:pPr>
            <a:r>
              <a:rPr lang="zh-TW" altLang="en-US" sz="22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造型設計</a:t>
            </a:r>
          </a:p>
        </p:txBody>
      </p:sp>
      <p:sp>
        <p:nvSpPr>
          <p:cNvPr id="15" name="矩形 14"/>
          <p:cNvSpPr/>
          <p:nvPr/>
        </p:nvSpPr>
        <p:spPr>
          <a:xfrm>
            <a:off x="6009184" y="5821536"/>
            <a:ext cx="1692771" cy="677108"/>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none" lIns="0" tIns="0" rIns="0" bIns="0">
            <a:spAutoFit/>
          </a:bodyPr>
          <a:lstStyle/>
          <a:p>
            <a:pPr algn="ctr">
              <a:defRPr/>
            </a:pPr>
            <a:r>
              <a:rPr lang="zh-TW" altLang="en-US" sz="22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模具製造或</a:t>
            </a:r>
            <a:endParaRPr lang="en-US" altLang="zh-TW" sz="22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ctr">
              <a:defRPr/>
            </a:pPr>
            <a:r>
              <a:rPr lang="zh-TW" altLang="en-US" sz="22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精密機械加工</a:t>
            </a:r>
          </a:p>
        </p:txBody>
      </p:sp>
      <p:sp>
        <p:nvSpPr>
          <p:cNvPr id="16" name="矩形 15"/>
          <p:cNvSpPr/>
          <p:nvPr/>
        </p:nvSpPr>
        <p:spPr>
          <a:xfrm>
            <a:off x="8493696" y="2954689"/>
            <a:ext cx="1973708" cy="692497"/>
          </a:xfrm>
          <a:prstGeom prst="rect">
            <a:avLst/>
          </a:prstGeom>
          <a:solidFill>
            <a:schemeClr val="accent2"/>
          </a:solidFill>
          <a:effectLst>
            <a:glow rad="63500">
              <a:schemeClr val="accent3">
                <a:satMod val="175000"/>
                <a:alpha val="40000"/>
              </a:schemeClr>
            </a:glow>
          </a:effectLst>
        </p:spPr>
        <p:txBody>
          <a:bodyPr wrap="square">
            <a:spAutoFit/>
          </a:bodyPr>
          <a:lstStyle/>
          <a:p>
            <a:pPr algn="ctr">
              <a:defRPr/>
            </a:pPr>
            <a:r>
              <a:rPr lang="zh-TW" altLang="en-US" sz="1900" spc="-15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電腦機械製圖科等</a:t>
            </a:r>
            <a:endParaRPr lang="en-US" altLang="zh-TW" sz="1900" spc="-15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ctr">
              <a:defRPr/>
            </a:pPr>
            <a:r>
              <a:rPr lang="en-US" altLang="zh-TW" sz="2000" spc="-15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spc="-15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機械群、設計群</a:t>
            </a:r>
            <a:r>
              <a:rPr lang="en-US" altLang="zh-TW" sz="2000" spc="-15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spc="-15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 </a:t>
            </a:r>
          </a:p>
        </p:txBody>
      </p:sp>
      <p:cxnSp>
        <p:nvCxnSpPr>
          <p:cNvPr id="18" name="肘形接點 17"/>
          <p:cNvCxnSpPr/>
          <p:nvPr/>
        </p:nvCxnSpPr>
        <p:spPr>
          <a:xfrm flipV="1">
            <a:off x="7752184" y="2203329"/>
            <a:ext cx="741512" cy="649608"/>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8472264" y="5445224"/>
            <a:ext cx="1995139" cy="707886"/>
          </a:xfrm>
          <a:prstGeom prst="rect">
            <a:avLst/>
          </a:prstGeom>
          <a:solidFill>
            <a:schemeClr val="accent2"/>
          </a:solidFill>
          <a:effectLst>
            <a:glow rad="63500">
              <a:schemeClr val="accent3">
                <a:satMod val="175000"/>
                <a:alpha val="40000"/>
              </a:schemeClr>
            </a:glow>
          </a:effectLst>
        </p:spPr>
        <p:txBody>
          <a:bodyPr wrap="square">
            <a:spAutoFit/>
          </a:bodyPr>
          <a:lstStyle/>
          <a:p>
            <a:pPr algn="ctr">
              <a:defRPr/>
            </a:pPr>
            <a:r>
              <a:rPr lang="zh-TW" altLang="en-US" sz="20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模具科、機械科</a:t>
            </a:r>
            <a:endParaRPr lang="en-US" altLang="zh-TW" sz="20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ctr">
              <a:defRPr/>
            </a:pPr>
            <a:r>
              <a:rPr lang="en-US" altLang="zh-TW" sz="20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或機械群</a:t>
            </a:r>
            <a:r>
              <a:rPr lang="en-US" altLang="zh-TW" sz="20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 </a:t>
            </a:r>
          </a:p>
        </p:txBody>
      </p:sp>
      <p:cxnSp>
        <p:nvCxnSpPr>
          <p:cNvPr id="22" name="肘形接點 21"/>
          <p:cNvCxnSpPr/>
          <p:nvPr/>
        </p:nvCxnSpPr>
        <p:spPr>
          <a:xfrm flipV="1">
            <a:off x="7896226" y="4768116"/>
            <a:ext cx="576039" cy="503972"/>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28692" name="Picture 2" descr="http://www.ckvs.ntpc.edu.tw/%E7%A7%91%E7%B3%BB%E7%9B%B8%E9%97%9C%E9%80%A3%E7%B5%90/%E7%BE%8E%E5%B7%A5%E7%A7%91/images/DSC_5134.jpg"/>
          <p:cNvPicPr>
            <a:picLocks noChangeAspect="1" noChangeArrowheads="1"/>
          </p:cNvPicPr>
          <p:nvPr/>
        </p:nvPicPr>
        <p:blipFill>
          <a:blip r:embed="rId4" cstate="screen"/>
          <a:srcRect/>
          <a:stretch>
            <a:fillRect/>
          </a:stretch>
        </p:blipFill>
        <p:spPr bwMode="auto">
          <a:xfrm>
            <a:off x="8493696" y="1594478"/>
            <a:ext cx="1973708" cy="1360211"/>
          </a:xfrm>
          <a:prstGeom prst="rect">
            <a:avLst/>
          </a:prstGeom>
          <a:noFill/>
          <a:ln w="9525">
            <a:noFill/>
            <a:miter lim="800000"/>
            <a:headEnd/>
            <a:tailEnd/>
          </a:ln>
        </p:spPr>
      </p:pic>
      <p:cxnSp>
        <p:nvCxnSpPr>
          <p:cNvPr id="26" name="肘形接點 8"/>
          <p:cNvCxnSpPr/>
          <p:nvPr/>
        </p:nvCxnSpPr>
        <p:spPr>
          <a:xfrm rot="16200000" flipH="1">
            <a:off x="1994185" y="1497408"/>
            <a:ext cx="1188132" cy="216025"/>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29" name="肘形接點 11"/>
          <p:cNvCxnSpPr/>
          <p:nvPr/>
        </p:nvCxnSpPr>
        <p:spPr>
          <a:xfrm rot="16200000" flipH="1">
            <a:off x="731327" y="2600831"/>
            <a:ext cx="3457182" cy="503412"/>
          </a:xfrm>
          <a:prstGeom prst="bentConnector3">
            <a:avLst>
              <a:gd name="adj1" fmla="val 105218"/>
            </a:avLst>
          </a:prstGeom>
        </p:spPr>
        <p:style>
          <a:lnRef idx="2">
            <a:schemeClr val="accent1"/>
          </a:lnRef>
          <a:fillRef idx="0">
            <a:schemeClr val="accent1"/>
          </a:fillRef>
          <a:effectRef idx="1">
            <a:schemeClr val="accent1"/>
          </a:effectRef>
          <a:fontRef idx="minor">
            <a:schemeClr val="tx1"/>
          </a:fontRef>
        </p:style>
      </p:cxnSp>
      <p:pic>
        <p:nvPicPr>
          <p:cNvPr id="30" name="Picture 14" descr="http://www.apps-club.com/img/app-features.png"/>
          <p:cNvPicPr>
            <a:picLocks noChangeAspect="1" noChangeArrowheads="1"/>
          </p:cNvPicPr>
          <p:nvPr/>
        </p:nvPicPr>
        <p:blipFill>
          <a:blip r:embed="rId5" cstate="screen"/>
          <a:srcRect/>
          <a:stretch>
            <a:fillRect/>
          </a:stretch>
        </p:blipFill>
        <p:spPr bwMode="auto">
          <a:xfrm>
            <a:off x="2427898" y="5229201"/>
            <a:ext cx="1021879" cy="695807"/>
          </a:xfrm>
          <a:prstGeom prst="rect">
            <a:avLst/>
          </a:prstGeom>
          <a:ln>
            <a:noFill/>
          </a:ln>
          <a:effectLst>
            <a:outerShdw blurRad="292100" dist="139700" dir="2700000" algn="tl" rotWithShape="0">
              <a:srgbClr val="333333">
                <a:alpha val="65000"/>
              </a:srgbClr>
            </a:outerShdw>
          </a:effectLst>
        </p:spPr>
      </p:pic>
      <p:cxnSp>
        <p:nvCxnSpPr>
          <p:cNvPr id="31" name="肘形接點 18"/>
          <p:cNvCxnSpPr/>
          <p:nvPr/>
        </p:nvCxnSpPr>
        <p:spPr>
          <a:xfrm rot="16200000" flipH="1">
            <a:off x="322532" y="3490457"/>
            <a:ext cx="3971684" cy="201611"/>
          </a:xfrm>
          <a:prstGeom prst="bentConnector2">
            <a:avLst/>
          </a:prstGeom>
        </p:spPr>
        <p:style>
          <a:lnRef idx="2">
            <a:schemeClr val="accent1"/>
          </a:lnRef>
          <a:fillRef idx="0">
            <a:schemeClr val="accent1"/>
          </a:fillRef>
          <a:effectRef idx="1">
            <a:schemeClr val="accent1"/>
          </a:effectRef>
          <a:fontRef idx="minor">
            <a:schemeClr val="tx1"/>
          </a:fontRef>
        </p:style>
      </p:cxnSp>
      <p:pic>
        <p:nvPicPr>
          <p:cNvPr id="27" name="Picture 5" descr="DSC01991"/>
          <p:cNvPicPr>
            <a:picLocks noChangeArrowheads="1"/>
          </p:cNvPicPr>
          <p:nvPr/>
        </p:nvPicPr>
        <p:blipFill>
          <a:blip r:embed="rId6" cstate="screen"/>
          <a:srcRect/>
          <a:stretch>
            <a:fillRect/>
          </a:stretch>
        </p:blipFill>
        <p:spPr bwMode="auto">
          <a:xfrm>
            <a:off x="8445219" y="4031068"/>
            <a:ext cx="2022185" cy="1486165"/>
          </a:xfrm>
          <a:prstGeom prst="rect">
            <a:avLst/>
          </a:prstGeom>
          <a:noFill/>
          <a:effectLst>
            <a:softEdge rad="31750"/>
          </a:effectLst>
        </p:spPr>
      </p:pic>
      <p:sp>
        <p:nvSpPr>
          <p:cNvPr id="2" name="標題 1"/>
          <p:cNvSpPr>
            <a:spLocks noGrp="1"/>
          </p:cNvSpPr>
          <p:nvPr>
            <p:ph type="title"/>
          </p:nvPr>
        </p:nvSpPr>
        <p:spPr>
          <a:xfrm>
            <a:off x="2938837" y="392979"/>
            <a:ext cx="8393114" cy="705292"/>
          </a:xfrm>
        </p:spPr>
        <p:txBody>
          <a:bodyPr/>
          <a:lstStyle/>
          <a:p>
            <a:r>
              <a:rPr lang="zh-TW" altLang="en-US" sz="4000" b="1" dirty="0">
                <a:latin typeface="Microsoft JhengHei" panose="020B0604030504040204" pitchFamily="34" charset="-120"/>
                <a:ea typeface="Microsoft JhengHei" panose="020B0604030504040204" pitchFamily="34" charset="-120"/>
                <a:cs typeface="DFKai-SB" panose="03000509000000000000" pitchFamily="49"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以智慧型手機為例 </a:t>
            </a:r>
            <a:r>
              <a:rPr lang="en-US" altLang="zh-TW"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2/5</a:t>
            </a:r>
            <a:endParaRPr lang="zh-TW" altLang="en-US" sz="32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7" name="矩形 6"/>
          <p:cNvSpPr/>
          <p:nvPr/>
        </p:nvSpPr>
        <p:spPr>
          <a:xfrm>
            <a:off x="2453010" y="3017256"/>
            <a:ext cx="2592535" cy="677108"/>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square" lIns="36000" tIns="0" rIns="0" bIns="0">
            <a:spAutoFit/>
          </a:bodyPr>
          <a:lstStyle/>
          <a:p>
            <a:pPr>
              <a:defRPr/>
            </a:pPr>
            <a:r>
              <a:rPr lang="zh-TW" altLang="en-US" sz="22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造型、機身結構設計與零組件製造</a:t>
            </a:r>
          </a:p>
        </p:txBody>
      </p:sp>
      <p:graphicFrame>
        <p:nvGraphicFramePr>
          <p:cNvPr id="4" name="物件 3"/>
          <p:cNvGraphicFramePr>
            <a:graphicFrameLocks noChangeAspect="1"/>
          </p:cNvGraphicFramePr>
          <p:nvPr>
            <p:extLst/>
          </p:nvPr>
        </p:nvGraphicFramePr>
        <p:xfrm>
          <a:off x="1801497" y="871156"/>
          <a:ext cx="904875" cy="892175"/>
        </p:xfrm>
        <a:graphic>
          <a:graphicData uri="http://schemas.openxmlformats.org/presentationml/2006/ole">
            <mc:AlternateContent xmlns:mc="http://schemas.openxmlformats.org/markup-compatibility/2006">
              <mc:Choice xmlns:v="urn:schemas-microsoft-com:vml" Requires="v">
                <p:oleObj spid="_x0000_s3079" name="PhotoImpact" r:id="rId7" imgW="905040" imgH="892800" progId="PI3.Image">
                  <p:embed/>
                </p:oleObj>
              </mc:Choice>
              <mc:Fallback>
                <p:oleObj name="PhotoImpact" r:id="rId7" imgW="905040" imgH="892800" progId="PI3.Image">
                  <p:embed/>
                  <p:pic>
                    <p:nvPicPr>
                      <p:cNvPr id="0" name=""/>
                      <p:cNvPicPr/>
                      <p:nvPr/>
                    </p:nvPicPr>
                    <p:blipFill>
                      <a:blip r:embed="rId8"/>
                      <a:stretch>
                        <a:fillRect/>
                      </a:stretch>
                    </p:blipFill>
                    <p:spPr>
                      <a:xfrm>
                        <a:off x="1801497" y="871156"/>
                        <a:ext cx="904875" cy="892175"/>
                      </a:xfrm>
                      <a:prstGeom prst="rect">
                        <a:avLst/>
                      </a:prstGeom>
                    </p:spPr>
                  </p:pic>
                </p:oleObj>
              </mc:Fallback>
            </mc:AlternateContent>
          </a:graphicData>
        </a:graphic>
      </p:graphicFrame>
      <p:graphicFrame>
        <p:nvGraphicFramePr>
          <p:cNvPr id="5" name="物件 4"/>
          <p:cNvGraphicFramePr>
            <a:graphicFrameLocks noChangeAspect="1"/>
          </p:cNvGraphicFramePr>
          <p:nvPr>
            <p:extLst/>
          </p:nvPr>
        </p:nvGraphicFramePr>
        <p:xfrm>
          <a:off x="2834014" y="1264539"/>
          <a:ext cx="1648483" cy="1648483"/>
        </p:xfrm>
        <a:graphic>
          <a:graphicData uri="http://schemas.openxmlformats.org/presentationml/2006/ole">
            <mc:AlternateContent xmlns:mc="http://schemas.openxmlformats.org/markup-compatibility/2006">
              <mc:Choice xmlns:v="urn:schemas-microsoft-com:vml" Requires="v">
                <p:oleObj spid="_x0000_s3080" name="PhotoImpact" r:id="rId9" imgW="2286000" imgH="2286000" progId="PI3.Image">
                  <p:embed/>
                </p:oleObj>
              </mc:Choice>
              <mc:Fallback>
                <p:oleObj name="PhotoImpact" r:id="rId9" imgW="2286000" imgH="2286000" progId="PI3.Image">
                  <p:embed/>
                  <p:pic>
                    <p:nvPicPr>
                      <p:cNvPr id="0" name=""/>
                      <p:cNvPicPr/>
                      <p:nvPr/>
                    </p:nvPicPr>
                    <p:blipFill>
                      <a:blip r:embed="rId10"/>
                      <a:stretch>
                        <a:fillRect/>
                      </a:stretch>
                    </p:blipFill>
                    <p:spPr>
                      <a:xfrm>
                        <a:off x="2834014" y="1264539"/>
                        <a:ext cx="1648483" cy="1648483"/>
                      </a:xfrm>
                      <a:prstGeom prst="rect">
                        <a:avLst/>
                      </a:prstGeom>
                    </p:spPr>
                  </p:pic>
                </p:oleObj>
              </mc:Fallback>
            </mc:AlternateContent>
          </a:graphicData>
        </a:graphic>
      </p:graphicFrame>
      <p:graphicFrame>
        <p:nvGraphicFramePr>
          <p:cNvPr id="32" name="物件 31"/>
          <p:cNvGraphicFramePr>
            <a:graphicFrameLocks noChangeAspect="1"/>
          </p:cNvGraphicFramePr>
          <p:nvPr>
            <p:extLst/>
          </p:nvPr>
        </p:nvGraphicFramePr>
        <p:xfrm>
          <a:off x="2427898" y="4130273"/>
          <a:ext cx="1618779" cy="901711"/>
        </p:xfrm>
        <a:graphic>
          <a:graphicData uri="http://schemas.openxmlformats.org/presentationml/2006/ole">
            <mc:AlternateContent xmlns:mc="http://schemas.openxmlformats.org/markup-compatibility/2006">
              <mc:Choice xmlns:v="urn:schemas-microsoft-com:vml" Requires="v">
                <p:oleObj spid="_x0000_s3081" name="PhotoImpact" r:id="rId11" imgW="14592240" imgH="8127720" progId="PI3.Image">
                  <p:embed/>
                </p:oleObj>
              </mc:Choice>
              <mc:Fallback>
                <p:oleObj name="PhotoImpact" r:id="rId11" imgW="14592240" imgH="8127720" progId="PI3.Image">
                  <p:embed/>
                  <p:pic>
                    <p:nvPicPr>
                      <p:cNvPr id="0" name=""/>
                      <p:cNvPicPr/>
                      <p:nvPr/>
                    </p:nvPicPr>
                    <p:blipFill>
                      <a:blip r:embed="rId12"/>
                      <a:stretch>
                        <a:fillRect/>
                      </a:stretch>
                    </p:blipFill>
                    <p:spPr>
                      <a:xfrm>
                        <a:off x="2427898" y="4130273"/>
                        <a:ext cx="1618779" cy="901711"/>
                      </a:xfrm>
                      <a:prstGeom prst="rect">
                        <a:avLst/>
                      </a:prstGeom>
                    </p:spPr>
                  </p:pic>
                </p:oleObj>
              </mc:Fallback>
            </mc:AlternateContent>
          </a:graphicData>
        </a:graphic>
      </p:graphicFrame>
      <p:graphicFrame>
        <p:nvGraphicFramePr>
          <p:cNvPr id="13" name="物件 12"/>
          <p:cNvGraphicFramePr>
            <a:graphicFrameLocks noChangeAspect="1"/>
          </p:cNvGraphicFramePr>
          <p:nvPr>
            <p:extLst/>
          </p:nvPr>
        </p:nvGraphicFramePr>
        <p:xfrm>
          <a:off x="5760027" y="1484784"/>
          <a:ext cx="2009408" cy="1817018"/>
        </p:xfrm>
        <a:graphic>
          <a:graphicData uri="http://schemas.openxmlformats.org/presentationml/2006/ole">
            <mc:AlternateContent xmlns:mc="http://schemas.openxmlformats.org/markup-compatibility/2006">
              <mc:Choice xmlns:v="urn:schemas-microsoft-com:vml" Requires="v">
                <p:oleObj spid="_x0000_s3082" name="PhotoImpact" r:id="rId13" imgW="2387520" imgH="2158920" progId="PI3.Image">
                  <p:embed/>
                </p:oleObj>
              </mc:Choice>
              <mc:Fallback>
                <p:oleObj name="PhotoImpact" r:id="rId13" imgW="2387520" imgH="2158920" progId="PI3.Image">
                  <p:embed/>
                  <p:pic>
                    <p:nvPicPr>
                      <p:cNvPr id="0" name=""/>
                      <p:cNvPicPr/>
                      <p:nvPr/>
                    </p:nvPicPr>
                    <p:blipFill>
                      <a:blip r:embed="rId14"/>
                      <a:stretch>
                        <a:fillRect/>
                      </a:stretch>
                    </p:blipFill>
                    <p:spPr>
                      <a:xfrm>
                        <a:off x="5760027" y="1484784"/>
                        <a:ext cx="2009408" cy="1817018"/>
                      </a:xfrm>
                      <a:prstGeom prst="rect">
                        <a:avLst/>
                      </a:prstGeom>
                    </p:spPr>
                  </p:pic>
                </p:oleObj>
              </mc:Fallback>
            </mc:AlternateContent>
          </a:graphicData>
        </a:graphic>
      </p:graphicFrame>
      <p:graphicFrame>
        <p:nvGraphicFramePr>
          <p:cNvPr id="19" name="物件 18"/>
          <p:cNvGraphicFramePr>
            <a:graphicFrameLocks noChangeAspect="1"/>
          </p:cNvGraphicFramePr>
          <p:nvPr>
            <p:extLst/>
          </p:nvPr>
        </p:nvGraphicFramePr>
        <p:xfrm>
          <a:off x="5791805" y="3910655"/>
          <a:ext cx="2045433" cy="1877775"/>
        </p:xfrm>
        <a:graphic>
          <a:graphicData uri="http://schemas.openxmlformats.org/presentationml/2006/ole">
            <mc:AlternateContent xmlns:mc="http://schemas.openxmlformats.org/markup-compatibility/2006">
              <mc:Choice xmlns:v="urn:schemas-microsoft-com:vml" Requires="v">
                <p:oleObj spid="_x0000_s3083" name="PhotoImpact" r:id="rId15" imgW="2323800" imgH="2133360" progId="PI3.Image">
                  <p:embed/>
                </p:oleObj>
              </mc:Choice>
              <mc:Fallback>
                <p:oleObj name="PhotoImpact" r:id="rId15" imgW="2323800" imgH="2133360" progId="PI3.Image">
                  <p:embed/>
                  <p:pic>
                    <p:nvPicPr>
                      <p:cNvPr id="0" name=""/>
                      <p:cNvPicPr/>
                      <p:nvPr/>
                    </p:nvPicPr>
                    <p:blipFill>
                      <a:blip r:embed="rId16"/>
                      <a:stretch>
                        <a:fillRect/>
                      </a:stretch>
                    </p:blipFill>
                    <p:spPr>
                      <a:xfrm>
                        <a:off x="5791805" y="3910655"/>
                        <a:ext cx="2045433" cy="1877775"/>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147666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pPr algn="ctr"/>
            <a:endParaRPr lang="zh-TW" altLang="en-US">
              <a:solidFill>
                <a:srgbClr val="000000"/>
              </a:solidFill>
            </a:endParaRPr>
          </a:p>
        </p:txBody>
      </p:sp>
      <p:sp>
        <p:nvSpPr>
          <p:cNvPr id="29699"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algn="ctr"/>
            <a:endParaRPr lang="zh-TW" altLang="en-US">
              <a:solidFill>
                <a:srgbClr val="000000"/>
              </a:solidFill>
            </a:endParaRPr>
          </a:p>
        </p:txBody>
      </p:sp>
      <p:cxnSp>
        <p:nvCxnSpPr>
          <p:cNvPr id="3" name="肘形接點 2"/>
          <p:cNvCxnSpPr>
            <a:endCxn id="4104" idx="1"/>
          </p:cNvCxnSpPr>
          <p:nvPr/>
        </p:nvCxnSpPr>
        <p:spPr>
          <a:xfrm flipV="1">
            <a:off x="4528479" y="2606205"/>
            <a:ext cx="1354137" cy="957994"/>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肘形接點 10"/>
          <p:cNvCxnSpPr>
            <a:endCxn id="4102" idx="1"/>
          </p:cNvCxnSpPr>
          <p:nvPr/>
        </p:nvCxnSpPr>
        <p:spPr>
          <a:xfrm>
            <a:off x="4454525" y="3563938"/>
            <a:ext cx="1354138" cy="1255712"/>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肘形接點 17"/>
          <p:cNvCxnSpPr>
            <a:stCxn id="4104" idx="3"/>
            <a:endCxn id="29709" idx="1"/>
          </p:cNvCxnSpPr>
          <p:nvPr/>
        </p:nvCxnSpPr>
        <p:spPr>
          <a:xfrm flipV="1">
            <a:off x="7898144" y="2082549"/>
            <a:ext cx="646128" cy="523657"/>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29706" name="Picture 4" descr="https://encrypted-tbn2.gstatic.com/images?q=tbn:ANd9GcS1GZUST8iYk2JcE8VYXZZti-vgo_C3e204s_wV_4CK4iBWFrFtng"/>
          <p:cNvPicPr>
            <a:picLocks noChangeAspect="1" noChangeArrowheads="1"/>
          </p:cNvPicPr>
          <p:nvPr/>
        </p:nvPicPr>
        <p:blipFill>
          <a:blip r:embed="rId4" cstate="screen"/>
          <a:srcRect/>
          <a:stretch>
            <a:fillRect/>
          </a:stretch>
        </p:blipFill>
        <p:spPr bwMode="auto">
          <a:xfrm>
            <a:off x="8534978" y="3782485"/>
            <a:ext cx="2018995" cy="1512181"/>
          </a:xfrm>
          <a:prstGeom prst="rect">
            <a:avLst/>
          </a:prstGeom>
          <a:solidFill>
            <a:srgbClr val="00B0F0"/>
          </a:solidFill>
          <a:ln w="9525">
            <a:noFill/>
            <a:miter lim="800000"/>
            <a:headEnd/>
            <a:tailEnd/>
          </a:ln>
        </p:spPr>
      </p:pic>
      <p:pic>
        <p:nvPicPr>
          <p:cNvPr id="4102" name="Picture 6" descr="http://www.tw.nxp.com/scale-image/w-800/wcm_documents/news/news-archive/2013/nxp-4357-02_1.jpg"/>
          <p:cNvPicPr>
            <a:picLocks noChangeAspect="1" noChangeArrowheads="1"/>
          </p:cNvPicPr>
          <p:nvPr/>
        </p:nvPicPr>
        <p:blipFill rotWithShape="1">
          <a:blip r:embed="rId5" cstate="screen"/>
          <a:srcRect/>
          <a:stretch/>
        </p:blipFill>
        <p:spPr bwMode="auto">
          <a:xfrm>
            <a:off x="5808663" y="4192589"/>
            <a:ext cx="1871662" cy="1252537"/>
          </a:xfrm>
          <a:prstGeom prst="rect">
            <a:avLst/>
          </a:prstGeom>
          <a:solidFill>
            <a:srgbClr val="00B0F0"/>
          </a:solidFill>
          <a:ln>
            <a:noFill/>
          </a:ln>
          <a:effectLst>
            <a:outerShdw blurRad="292100" dist="139700" dir="2700000" algn="tl" rotWithShape="0">
              <a:srgbClr val="333333">
                <a:alpha val="65000"/>
              </a:srgbClr>
            </a:outerShdw>
          </a:effectLst>
        </p:spPr>
      </p:pic>
      <p:pic>
        <p:nvPicPr>
          <p:cNvPr id="4104" name="Picture 8" descr="http://www.spear.com.hk/200832591725299_2.jpg"/>
          <p:cNvPicPr>
            <a:picLocks noChangeAspect="1" noChangeArrowheads="1"/>
          </p:cNvPicPr>
          <p:nvPr/>
        </p:nvPicPr>
        <p:blipFill>
          <a:blip r:embed="rId6" cstate="screen"/>
          <a:srcRect/>
          <a:stretch>
            <a:fillRect/>
          </a:stretch>
        </p:blipFill>
        <p:spPr bwMode="auto">
          <a:xfrm>
            <a:off x="5882616" y="1916373"/>
            <a:ext cx="2015529" cy="1379664"/>
          </a:xfrm>
          <a:prstGeom prst="rect">
            <a:avLst/>
          </a:prstGeom>
          <a:ln>
            <a:noFill/>
          </a:ln>
          <a:effectLst>
            <a:outerShdw blurRad="292100" dist="139700" dir="2700000" algn="tl" rotWithShape="0">
              <a:srgbClr val="333333">
                <a:alpha val="65000"/>
              </a:srgbClr>
            </a:outerShdw>
          </a:effectLst>
        </p:spPr>
      </p:pic>
      <p:pic>
        <p:nvPicPr>
          <p:cNvPr id="29709" name="Picture 10" descr="http://cweb.saihs.edu.tw/mediafile/1565004/active/41/2013-6/72013-6-25-0-46-37-pic1.jpg"/>
          <p:cNvPicPr>
            <a:picLocks noChangeAspect="1" noChangeArrowheads="1"/>
          </p:cNvPicPr>
          <p:nvPr/>
        </p:nvPicPr>
        <p:blipFill>
          <a:blip r:embed="rId7" cstate="screen"/>
          <a:srcRect/>
          <a:stretch>
            <a:fillRect/>
          </a:stretch>
        </p:blipFill>
        <p:spPr bwMode="auto">
          <a:xfrm>
            <a:off x="8544272" y="1379875"/>
            <a:ext cx="2016224" cy="1405347"/>
          </a:xfrm>
          <a:prstGeom prst="rect">
            <a:avLst/>
          </a:prstGeom>
          <a:noFill/>
          <a:ln w="9525">
            <a:noFill/>
            <a:miter lim="800000"/>
            <a:headEnd/>
            <a:tailEnd/>
          </a:ln>
        </p:spPr>
      </p:pic>
      <p:sp>
        <p:nvSpPr>
          <p:cNvPr id="24" name="矩形 23"/>
          <p:cNvSpPr/>
          <p:nvPr/>
        </p:nvSpPr>
        <p:spPr>
          <a:xfrm>
            <a:off x="5669533" y="3278795"/>
            <a:ext cx="2441695" cy="430887"/>
          </a:xfrm>
          <a:prstGeom prst="rect">
            <a:avLst/>
          </a:prstGeom>
          <a:solidFill>
            <a:srgbClr val="00B0F0"/>
          </a:solidFill>
        </p:spPr>
        <p:style>
          <a:lnRef idx="1">
            <a:schemeClr val="accent1"/>
          </a:lnRef>
          <a:fillRef idx="1001">
            <a:schemeClr val="lt2"/>
          </a:fillRef>
          <a:effectRef idx="1">
            <a:schemeClr val="accent1"/>
          </a:effectRef>
          <a:fontRef idx="minor">
            <a:schemeClr val="dk1"/>
          </a:fontRef>
        </p:style>
        <p:txBody>
          <a:bodyPr wrap="none">
            <a:spAutoFit/>
          </a:bodyPr>
          <a:lstStyle/>
          <a:p>
            <a:pPr algn="ctr">
              <a:defRPr/>
            </a:pPr>
            <a:r>
              <a:rPr lang="zh-TW" altLang="en-US" sz="22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數位邏輯、</a:t>
            </a:r>
            <a:r>
              <a:rPr lang="en-US" altLang="zh-TW" sz="22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IC</a:t>
            </a:r>
            <a:r>
              <a:rPr lang="zh-TW" altLang="en-US" sz="22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設計</a:t>
            </a:r>
          </a:p>
        </p:txBody>
      </p:sp>
      <p:sp>
        <p:nvSpPr>
          <p:cNvPr id="13" name="矩形 12"/>
          <p:cNvSpPr/>
          <p:nvPr/>
        </p:nvSpPr>
        <p:spPr>
          <a:xfrm>
            <a:off x="5808664" y="5445126"/>
            <a:ext cx="1877437" cy="430887"/>
          </a:xfrm>
          <a:prstGeom prst="rect">
            <a:avLst/>
          </a:prstGeom>
          <a:solidFill>
            <a:srgbClr val="00B0F0"/>
          </a:solidFill>
        </p:spPr>
        <p:style>
          <a:lnRef idx="1">
            <a:schemeClr val="accent1"/>
          </a:lnRef>
          <a:fillRef idx="1001">
            <a:schemeClr val="lt2"/>
          </a:fillRef>
          <a:effectRef idx="1">
            <a:schemeClr val="accent1"/>
          </a:effectRef>
          <a:fontRef idx="minor">
            <a:schemeClr val="dk1"/>
          </a:fontRef>
        </p:style>
        <p:txBody>
          <a:bodyPr wrap="none">
            <a:spAutoFit/>
          </a:bodyPr>
          <a:lstStyle/>
          <a:p>
            <a:pPr algn="ctr">
              <a:defRPr/>
            </a:pPr>
            <a:r>
              <a:rPr lang="zh-TW" altLang="en-US" sz="22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電子電路設計</a:t>
            </a:r>
          </a:p>
        </p:txBody>
      </p:sp>
      <p:sp>
        <p:nvSpPr>
          <p:cNvPr id="30" name="矩形 29"/>
          <p:cNvSpPr/>
          <p:nvPr/>
        </p:nvSpPr>
        <p:spPr>
          <a:xfrm>
            <a:off x="8541502" y="5179940"/>
            <a:ext cx="2018995" cy="707886"/>
          </a:xfrm>
          <a:prstGeom prst="rect">
            <a:avLst/>
          </a:prstGeom>
          <a:solidFill>
            <a:srgbClr val="00B0F0"/>
          </a:solidFill>
          <a:effectLst/>
        </p:spPr>
        <p:txBody>
          <a:bodyPr wrap="square">
            <a:spAutoFit/>
          </a:bodyPr>
          <a:lstStyle/>
          <a:p>
            <a:pPr algn="ctr">
              <a:defRPr/>
            </a:pPr>
            <a:r>
              <a:rPr lang="zh-TW" altLang="en-US" sz="20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資訊科、電子科</a:t>
            </a:r>
            <a:endParaRPr lang="en-US" altLang="zh-TW" sz="20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ctr">
              <a:defRPr/>
            </a:pPr>
            <a:r>
              <a:rPr lang="en-US" altLang="zh-TW" sz="20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電機與電子群</a:t>
            </a:r>
            <a:r>
              <a:rPr lang="en-US" altLang="zh-TW" sz="20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  </a:t>
            </a:r>
          </a:p>
        </p:txBody>
      </p:sp>
      <p:sp>
        <p:nvSpPr>
          <p:cNvPr id="31" name="矩形 30"/>
          <p:cNvSpPr/>
          <p:nvPr/>
        </p:nvSpPr>
        <p:spPr>
          <a:xfrm>
            <a:off x="8555328" y="2785221"/>
            <a:ext cx="2005169" cy="707886"/>
          </a:xfrm>
          <a:prstGeom prst="rect">
            <a:avLst/>
          </a:prstGeom>
          <a:solidFill>
            <a:srgbClr val="00B0F0"/>
          </a:solidFill>
          <a:ln>
            <a:noFill/>
          </a:ln>
          <a:effectLst/>
        </p:spPr>
        <p:txBody>
          <a:bodyPr wrap="square">
            <a:spAutoFit/>
          </a:bodyPr>
          <a:lstStyle/>
          <a:p>
            <a:pPr algn="ctr">
              <a:defRPr/>
            </a:pPr>
            <a:r>
              <a:rPr lang="zh-TW" altLang="en-US" sz="20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資訊科、電子科</a:t>
            </a:r>
            <a:endParaRPr lang="en-US" altLang="zh-TW" sz="20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ctr">
              <a:defRPr/>
            </a:pPr>
            <a:r>
              <a:rPr lang="en-US" altLang="zh-TW" sz="20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電機與電子群</a:t>
            </a:r>
            <a:r>
              <a:rPr lang="en-US" altLang="zh-TW" sz="20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 </a:t>
            </a:r>
          </a:p>
        </p:txBody>
      </p:sp>
      <p:sp>
        <p:nvSpPr>
          <p:cNvPr id="25"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algn="ctr"/>
            <a:endParaRPr lang="zh-TW" altLang="en-US">
              <a:solidFill>
                <a:srgbClr val="000000"/>
              </a:solidFill>
            </a:endParaRPr>
          </a:p>
        </p:txBody>
      </p:sp>
      <p:cxnSp>
        <p:nvCxnSpPr>
          <p:cNvPr id="26" name="肘形接點 8"/>
          <p:cNvCxnSpPr/>
          <p:nvPr/>
        </p:nvCxnSpPr>
        <p:spPr>
          <a:xfrm rot="16200000" flipH="1">
            <a:off x="1999106" y="1650579"/>
            <a:ext cx="978772" cy="561847"/>
          </a:xfrm>
          <a:prstGeom prst="bentConnector3">
            <a:avLst>
              <a:gd name="adj1" fmla="val 98936"/>
            </a:avLst>
          </a:prstGeom>
        </p:spPr>
        <p:style>
          <a:lnRef idx="2">
            <a:schemeClr val="accent1"/>
          </a:lnRef>
          <a:fillRef idx="0">
            <a:schemeClr val="accent1"/>
          </a:fillRef>
          <a:effectRef idx="1">
            <a:schemeClr val="accent1"/>
          </a:effectRef>
          <a:fontRef idx="minor">
            <a:schemeClr val="tx1"/>
          </a:fontRef>
        </p:style>
      </p:cxnSp>
      <p:cxnSp>
        <p:nvCxnSpPr>
          <p:cNvPr id="29" name="肘形接點 11"/>
          <p:cNvCxnSpPr/>
          <p:nvPr/>
        </p:nvCxnSpPr>
        <p:spPr>
          <a:xfrm rot="16200000" flipH="1">
            <a:off x="1199379" y="2132779"/>
            <a:ext cx="2449072" cy="431406"/>
          </a:xfrm>
          <a:prstGeom prst="bentConnector3">
            <a:avLst>
              <a:gd name="adj1" fmla="val 98800"/>
            </a:avLst>
          </a:prstGeom>
        </p:spPr>
        <p:style>
          <a:lnRef idx="2">
            <a:schemeClr val="accent1"/>
          </a:lnRef>
          <a:fillRef idx="0">
            <a:schemeClr val="accent1"/>
          </a:fillRef>
          <a:effectRef idx="1">
            <a:schemeClr val="accent1"/>
          </a:effectRef>
          <a:fontRef idx="minor">
            <a:schemeClr val="tx1"/>
          </a:fontRef>
        </p:style>
      </p:cxnSp>
      <p:pic>
        <p:nvPicPr>
          <p:cNvPr id="32" name="Picture 14" descr="http://www.apps-club.com/img/app-features.png"/>
          <p:cNvPicPr>
            <a:picLocks noChangeAspect="1" noChangeArrowheads="1"/>
          </p:cNvPicPr>
          <p:nvPr/>
        </p:nvPicPr>
        <p:blipFill>
          <a:blip r:embed="rId8" cstate="screen"/>
          <a:srcRect/>
          <a:stretch>
            <a:fillRect/>
          </a:stretch>
        </p:blipFill>
        <p:spPr bwMode="auto">
          <a:xfrm>
            <a:off x="2423593" y="5373217"/>
            <a:ext cx="1021879" cy="695807"/>
          </a:xfrm>
          <a:prstGeom prst="rect">
            <a:avLst/>
          </a:prstGeom>
          <a:solidFill>
            <a:srgbClr val="00B0F0"/>
          </a:solidFill>
          <a:ln>
            <a:noFill/>
          </a:ln>
          <a:effectLst>
            <a:outerShdw blurRad="292100" dist="139700" dir="2700000" algn="tl" rotWithShape="0">
              <a:srgbClr val="333333">
                <a:alpha val="65000"/>
              </a:srgbClr>
            </a:outerShdw>
          </a:effectLst>
        </p:spPr>
      </p:pic>
      <p:cxnSp>
        <p:nvCxnSpPr>
          <p:cNvPr id="37" name="肘形接點 18"/>
          <p:cNvCxnSpPr/>
          <p:nvPr/>
        </p:nvCxnSpPr>
        <p:spPr>
          <a:xfrm rot="16200000" flipH="1">
            <a:off x="322532" y="3490457"/>
            <a:ext cx="3971684" cy="201611"/>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48" name="肘形接點 47"/>
          <p:cNvCxnSpPr>
            <a:endCxn id="29706" idx="1"/>
          </p:cNvCxnSpPr>
          <p:nvPr/>
        </p:nvCxnSpPr>
        <p:spPr>
          <a:xfrm flipV="1">
            <a:off x="7673653" y="4538575"/>
            <a:ext cx="861324" cy="455604"/>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5220835" y="6082186"/>
            <a:ext cx="2441695" cy="430887"/>
          </a:xfrm>
          <a:prstGeom prst="rect">
            <a:avLst/>
          </a:prstGeom>
          <a:solidFill>
            <a:srgbClr val="00B0F0"/>
          </a:solidFill>
        </p:spPr>
        <p:style>
          <a:lnRef idx="1">
            <a:schemeClr val="accent1"/>
          </a:lnRef>
          <a:fillRef idx="1001">
            <a:schemeClr val="lt2"/>
          </a:fillRef>
          <a:effectRef idx="1">
            <a:schemeClr val="accent1"/>
          </a:effectRef>
          <a:fontRef idx="minor">
            <a:schemeClr val="dk1"/>
          </a:fontRef>
        </p:style>
        <p:txBody>
          <a:bodyPr wrap="none">
            <a:spAutoFit/>
          </a:bodyPr>
          <a:lstStyle/>
          <a:p>
            <a:pPr algn="ctr">
              <a:defRPr/>
            </a:pPr>
            <a:r>
              <a:rPr lang="zh-TW" altLang="en-US" sz="22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電路板、零件加工</a:t>
            </a:r>
          </a:p>
        </p:txBody>
      </p:sp>
      <p:sp>
        <p:nvSpPr>
          <p:cNvPr id="33" name="矩形 32"/>
          <p:cNvSpPr/>
          <p:nvPr/>
        </p:nvSpPr>
        <p:spPr>
          <a:xfrm>
            <a:off x="8541501" y="6082185"/>
            <a:ext cx="2012471" cy="400110"/>
          </a:xfrm>
          <a:prstGeom prst="rect">
            <a:avLst/>
          </a:prstGeom>
          <a:solidFill>
            <a:srgbClr val="00B0F0"/>
          </a:solidFill>
          <a:effectLst/>
        </p:spPr>
        <p:txBody>
          <a:bodyPr wrap="square">
            <a:spAutoFit/>
          </a:bodyPr>
          <a:lstStyle/>
          <a:p>
            <a:pPr algn="ctr">
              <a:defRPr/>
            </a:pPr>
            <a:r>
              <a:rPr lang="zh-TW" altLang="en-US" sz="20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模具科或機械群  </a:t>
            </a:r>
          </a:p>
        </p:txBody>
      </p:sp>
      <p:cxnSp>
        <p:nvCxnSpPr>
          <p:cNvPr id="35" name="直線接點 34"/>
          <p:cNvCxnSpPr>
            <a:stCxn id="13" idx="3"/>
            <a:endCxn id="30" idx="1"/>
          </p:cNvCxnSpPr>
          <p:nvPr/>
        </p:nvCxnSpPr>
        <p:spPr>
          <a:xfrm flipV="1">
            <a:off x="7686101" y="5533883"/>
            <a:ext cx="855401" cy="126686"/>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線接點 39"/>
          <p:cNvCxnSpPr>
            <a:stCxn id="27" idx="3"/>
            <a:endCxn id="33" idx="1"/>
          </p:cNvCxnSpPr>
          <p:nvPr/>
        </p:nvCxnSpPr>
        <p:spPr>
          <a:xfrm flipV="1">
            <a:off x="7662530" y="6282241"/>
            <a:ext cx="878971" cy="15389"/>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2359093" y="4228230"/>
            <a:ext cx="2592535" cy="677108"/>
          </a:xfrm>
          <a:prstGeom prst="rect">
            <a:avLst/>
          </a:prstGeom>
          <a:solidFill>
            <a:srgbClr val="00B0F0"/>
          </a:solidFill>
        </p:spPr>
        <p:style>
          <a:lnRef idx="1">
            <a:schemeClr val="accent6"/>
          </a:lnRef>
          <a:fillRef idx="2">
            <a:schemeClr val="accent6"/>
          </a:fillRef>
          <a:effectRef idx="1">
            <a:schemeClr val="accent6"/>
          </a:effectRef>
          <a:fontRef idx="minor">
            <a:schemeClr val="dk1"/>
          </a:fontRef>
        </p:style>
        <p:txBody>
          <a:bodyPr wrap="square" lIns="0" tIns="0" rIns="0" bIns="0">
            <a:spAutoFit/>
          </a:bodyPr>
          <a:lstStyle/>
          <a:p>
            <a:r>
              <a:rPr lang="en-US" altLang="zh-TW" sz="22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IC</a:t>
            </a:r>
            <a:r>
              <a:rPr lang="zh-TW" altLang="en-US" sz="22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設計</a:t>
            </a:r>
            <a:endParaRPr lang="en-US" altLang="zh-TW" sz="22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endParaRPr>
          </a:p>
          <a:p>
            <a:r>
              <a:rPr lang="zh-TW" altLang="en-US" sz="22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電路系統設計與製造</a:t>
            </a:r>
          </a:p>
        </p:txBody>
      </p:sp>
      <p:sp>
        <p:nvSpPr>
          <p:cNvPr id="38" name="標題 1"/>
          <p:cNvSpPr>
            <a:spLocks noGrp="1"/>
          </p:cNvSpPr>
          <p:nvPr>
            <p:ph type="title"/>
          </p:nvPr>
        </p:nvSpPr>
        <p:spPr>
          <a:xfrm>
            <a:off x="2821773" y="325803"/>
            <a:ext cx="8322432" cy="936335"/>
          </a:xfrm>
        </p:spPr>
        <p:txBody>
          <a:bodyPr/>
          <a:lstStyle/>
          <a:p>
            <a:r>
              <a:rPr lang="zh-TW" altLang="en-US" sz="4000" b="1" dirty="0">
                <a:latin typeface="Microsoft JhengHei" panose="020B0604030504040204" pitchFamily="34" charset="-120"/>
                <a:ea typeface="Microsoft JhengHei" panose="020B0604030504040204" pitchFamily="34" charset="-120"/>
                <a:cs typeface="DFKai-SB" panose="03000509000000000000" pitchFamily="49"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以智慧型手機為例 </a:t>
            </a:r>
            <a:r>
              <a:rPr lang="en-US" altLang="zh-TW"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3/5</a:t>
            </a:r>
            <a:endParaRPr lang="zh-TW" altLang="en-US"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graphicFrame>
        <p:nvGraphicFramePr>
          <p:cNvPr id="2" name="物件 1"/>
          <p:cNvGraphicFramePr>
            <a:graphicFrameLocks noChangeAspect="1"/>
          </p:cNvGraphicFramePr>
          <p:nvPr>
            <p:extLst/>
          </p:nvPr>
        </p:nvGraphicFramePr>
        <p:xfrm>
          <a:off x="1755131" y="937460"/>
          <a:ext cx="904875" cy="892175"/>
        </p:xfrm>
        <a:graphic>
          <a:graphicData uri="http://schemas.openxmlformats.org/presentationml/2006/ole">
            <mc:AlternateContent xmlns:mc="http://schemas.openxmlformats.org/markup-compatibility/2006">
              <mc:Choice xmlns:v="urn:schemas-microsoft-com:vml" Requires="v">
                <p:oleObj spid="_x0000_s4101" name="PhotoImpact" r:id="rId9" imgW="905040" imgH="892800" progId="PI3.Image">
                  <p:embed/>
                </p:oleObj>
              </mc:Choice>
              <mc:Fallback>
                <p:oleObj name="PhotoImpact" r:id="rId9" imgW="905040" imgH="892800" progId="PI3.Image">
                  <p:embed/>
                  <p:pic>
                    <p:nvPicPr>
                      <p:cNvPr id="0" name=""/>
                      <p:cNvPicPr/>
                      <p:nvPr/>
                    </p:nvPicPr>
                    <p:blipFill>
                      <a:blip r:embed="rId10"/>
                      <a:stretch>
                        <a:fillRect/>
                      </a:stretch>
                    </p:blipFill>
                    <p:spPr>
                      <a:xfrm>
                        <a:off x="1755131" y="937460"/>
                        <a:ext cx="904875" cy="892175"/>
                      </a:xfrm>
                      <a:prstGeom prst="rect">
                        <a:avLst/>
                      </a:prstGeom>
                    </p:spPr>
                  </p:pic>
                </p:oleObj>
              </mc:Fallback>
            </mc:AlternateContent>
          </a:graphicData>
        </a:graphic>
      </p:graphicFrame>
      <p:graphicFrame>
        <p:nvGraphicFramePr>
          <p:cNvPr id="4" name="物件 3"/>
          <p:cNvGraphicFramePr>
            <a:graphicFrameLocks noChangeAspect="1"/>
          </p:cNvGraphicFramePr>
          <p:nvPr>
            <p:extLst/>
          </p:nvPr>
        </p:nvGraphicFramePr>
        <p:xfrm>
          <a:off x="2813343" y="1493438"/>
          <a:ext cx="1053049" cy="1053049"/>
        </p:xfrm>
        <a:graphic>
          <a:graphicData uri="http://schemas.openxmlformats.org/presentationml/2006/ole">
            <mc:AlternateContent xmlns:mc="http://schemas.openxmlformats.org/markup-compatibility/2006">
              <mc:Choice xmlns:v="urn:schemas-microsoft-com:vml" Requires="v">
                <p:oleObj spid="_x0000_s4102" name="PhotoImpact" r:id="rId11" imgW="2286000" imgH="2286000" progId="PI3.Image">
                  <p:embed/>
                </p:oleObj>
              </mc:Choice>
              <mc:Fallback>
                <p:oleObj name="PhotoImpact" r:id="rId11" imgW="2286000" imgH="2286000" progId="PI3.Image">
                  <p:embed/>
                  <p:pic>
                    <p:nvPicPr>
                      <p:cNvPr id="0" name=""/>
                      <p:cNvPicPr/>
                      <p:nvPr/>
                    </p:nvPicPr>
                    <p:blipFill>
                      <a:blip r:embed="rId12"/>
                      <a:stretch>
                        <a:fillRect/>
                      </a:stretch>
                    </p:blipFill>
                    <p:spPr>
                      <a:xfrm>
                        <a:off x="2813343" y="1493438"/>
                        <a:ext cx="1053049" cy="1053049"/>
                      </a:xfrm>
                      <a:prstGeom prst="rect">
                        <a:avLst/>
                      </a:prstGeom>
                    </p:spPr>
                  </p:pic>
                </p:oleObj>
              </mc:Fallback>
            </mc:AlternateContent>
          </a:graphicData>
        </a:graphic>
      </p:graphicFrame>
      <p:graphicFrame>
        <p:nvGraphicFramePr>
          <p:cNvPr id="36" name="物件 35"/>
          <p:cNvGraphicFramePr>
            <a:graphicFrameLocks noChangeAspect="1"/>
          </p:cNvGraphicFramePr>
          <p:nvPr>
            <p:extLst>
              <p:ext uri="{D42A27DB-BD31-4B8C-83A1-F6EECF244321}">
                <p14:modId xmlns:p14="http://schemas.microsoft.com/office/powerpoint/2010/main" val="405066257"/>
              </p:ext>
            </p:extLst>
          </p:nvPr>
        </p:nvGraphicFramePr>
        <p:xfrm>
          <a:off x="2374069" y="2651805"/>
          <a:ext cx="2687960" cy="1497278"/>
        </p:xfrm>
        <a:graphic>
          <a:graphicData uri="http://schemas.openxmlformats.org/presentationml/2006/ole">
            <mc:AlternateContent xmlns:mc="http://schemas.openxmlformats.org/markup-compatibility/2006">
              <mc:Choice xmlns:v="urn:schemas-microsoft-com:vml" Requires="v">
                <p:oleObj spid="_x0000_s4103" name="PhotoImpact" r:id="rId13" imgW="14592240" imgH="8127720" progId="PI3.Image">
                  <p:embed/>
                </p:oleObj>
              </mc:Choice>
              <mc:Fallback>
                <p:oleObj name="PhotoImpact" r:id="rId13" imgW="14592240" imgH="8127720" progId="PI3.Image">
                  <p:embed/>
                  <p:pic>
                    <p:nvPicPr>
                      <p:cNvPr id="0" name=""/>
                      <p:cNvPicPr/>
                      <p:nvPr/>
                    </p:nvPicPr>
                    <p:blipFill>
                      <a:blip r:embed="rId14"/>
                      <a:stretch>
                        <a:fillRect/>
                      </a:stretch>
                    </p:blipFill>
                    <p:spPr>
                      <a:xfrm>
                        <a:off x="2374069" y="2651805"/>
                        <a:ext cx="2687960" cy="149727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7649686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物件 34"/>
          <p:cNvGraphicFramePr>
            <a:graphicFrameLocks noChangeAspect="1"/>
          </p:cNvGraphicFramePr>
          <p:nvPr>
            <p:extLst/>
          </p:nvPr>
        </p:nvGraphicFramePr>
        <p:xfrm>
          <a:off x="2475438" y="1678890"/>
          <a:ext cx="1053049" cy="1053049"/>
        </p:xfrm>
        <a:graphic>
          <a:graphicData uri="http://schemas.openxmlformats.org/presentationml/2006/ole">
            <mc:AlternateContent xmlns:mc="http://schemas.openxmlformats.org/markup-compatibility/2006">
              <mc:Choice xmlns:v="urn:schemas-microsoft-com:vml" Requires="v">
                <p:oleObj spid="_x0000_s5125" name="PhotoImpact" r:id="rId4" imgW="2286000" imgH="2286000" progId="PI3.Image">
                  <p:embed/>
                </p:oleObj>
              </mc:Choice>
              <mc:Fallback>
                <p:oleObj name="PhotoImpact" r:id="rId4" imgW="2286000" imgH="2286000" progId="PI3.Image">
                  <p:embed/>
                  <p:pic>
                    <p:nvPicPr>
                      <p:cNvPr id="0" name=""/>
                      <p:cNvPicPr/>
                      <p:nvPr/>
                    </p:nvPicPr>
                    <p:blipFill>
                      <a:blip r:embed="rId5"/>
                      <a:stretch>
                        <a:fillRect/>
                      </a:stretch>
                    </p:blipFill>
                    <p:spPr>
                      <a:xfrm>
                        <a:off x="2475438" y="1678890"/>
                        <a:ext cx="1053049" cy="1053049"/>
                      </a:xfrm>
                      <a:prstGeom prst="rect">
                        <a:avLst/>
                      </a:prstGeom>
                    </p:spPr>
                  </p:pic>
                </p:oleObj>
              </mc:Fallback>
            </mc:AlternateContent>
          </a:graphicData>
        </a:graphic>
      </p:graphicFrame>
      <p:sp>
        <p:nvSpPr>
          <p:cNvPr id="30722"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pPr algn="ctr"/>
            <a:endParaRPr lang="zh-TW" altLang="en-US">
              <a:solidFill>
                <a:srgbClr val="000000"/>
              </a:solidFill>
            </a:endParaRPr>
          </a:p>
        </p:txBody>
      </p:sp>
      <p:sp>
        <p:nvSpPr>
          <p:cNvPr id="30723"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algn="ctr"/>
            <a:endParaRPr lang="zh-TW" altLang="en-US">
              <a:solidFill>
                <a:srgbClr val="000000"/>
              </a:solidFill>
            </a:endParaRPr>
          </a:p>
        </p:txBody>
      </p:sp>
      <p:cxnSp>
        <p:nvCxnSpPr>
          <p:cNvPr id="3" name="肘形接點 2"/>
          <p:cNvCxnSpPr>
            <a:stCxn id="29" idx="3"/>
          </p:cNvCxnSpPr>
          <p:nvPr/>
        </p:nvCxnSpPr>
        <p:spPr>
          <a:xfrm flipV="1">
            <a:off x="4713289" y="2541588"/>
            <a:ext cx="592137" cy="2119312"/>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肘形接點 10"/>
          <p:cNvCxnSpPr>
            <a:stCxn id="29" idx="3"/>
          </p:cNvCxnSpPr>
          <p:nvPr/>
        </p:nvCxnSpPr>
        <p:spPr>
          <a:xfrm>
            <a:off x="4713288" y="4660901"/>
            <a:ext cx="569912" cy="384175"/>
          </a:xfrm>
          <a:prstGeom prst="bentConnector3">
            <a:avLst>
              <a:gd name="adj1" fmla="val 5197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肘形接點 8"/>
          <p:cNvCxnSpPr/>
          <p:nvPr/>
        </p:nvCxnSpPr>
        <p:spPr>
          <a:xfrm rot="16200000" flipH="1">
            <a:off x="1970882" y="1811735"/>
            <a:ext cx="676275" cy="201612"/>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12" name="肘形接點 11"/>
          <p:cNvCxnSpPr/>
          <p:nvPr/>
        </p:nvCxnSpPr>
        <p:spPr>
          <a:xfrm rot="16200000" flipH="1">
            <a:off x="1304925" y="2027238"/>
            <a:ext cx="2008188" cy="201612"/>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24" name="矩形 23"/>
          <p:cNvSpPr/>
          <p:nvPr/>
        </p:nvSpPr>
        <p:spPr>
          <a:xfrm>
            <a:off x="5784640" y="3279639"/>
            <a:ext cx="1312862" cy="431800"/>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none">
            <a:spAutoFit/>
          </a:bodyPr>
          <a:lstStyle/>
          <a:p>
            <a:pPr algn="ctr">
              <a:defRPr/>
            </a:pPr>
            <a:r>
              <a:rPr lang="zh-TW" altLang="en-US" sz="22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程式設計</a:t>
            </a:r>
          </a:p>
        </p:txBody>
      </p:sp>
      <p:sp>
        <p:nvSpPr>
          <p:cNvPr id="31" name="矩形 30"/>
          <p:cNvSpPr/>
          <p:nvPr/>
        </p:nvSpPr>
        <p:spPr>
          <a:xfrm>
            <a:off x="8481764" y="2912131"/>
            <a:ext cx="2016224" cy="707886"/>
          </a:xfrm>
          <a:prstGeom prst="rect">
            <a:avLst/>
          </a:prstGeom>
          <a:solidFill>
            <a:schemeClr val="accent1"/>
          </a:solidFill>
          <a:effectLst/>
        </p:spPr>
        <p:txBody>
          <a:bodyPr wrap="square">
            <a:spAutoFit/>
          </a:bodyPr>
          <a:lstStyle/>
          <a:p>
            <a:pPr algn="ctr">
              <a:defRPr/>
            </a:pPr>
            <a:r>
              <a:rPr lang="zh-TW" altLang="en-US" sz="20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資訊科、</a:t>
            </a:r>
            <a:endParaRPr lang="en-US" altLang="zh-TW" sz="20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ctr">
              <a:defRPr/>
            </a:pPr>
            <a:r>
              <a:rPr lang="zh-TW" altLang="en-US" sz="20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資料處理科</a:t>
            </a:r>
          </a:p>
        </p:txBody>
      </p:sp>
      <p:pic>
        <p:nvPicPr>
          <p:cNvPr id="29" name="Picture 14" descr="http://www.apps-club.com/img/app-features.png"/>
          <p:cNvPicPr>
            <a:picLocks noChangeAspect="1" noChangeArrowheads="1"/>
          </p:cNvPicPr>
          <p:nvPr/>
        </p:nvPicPr>
        <p:blipFill>
          <a:blip r:embed="rId6" cstate="screen"/>
          <a:srcRect/>
          <a:stretch>
            <a:fillRect/>
          </a:stretch>
        </p:blipFill>
        <p:spPr bwMode="auto">
          <a:xfrm>
            <a:off x="2409826" y="3876675"/>
            <a:ext cx="2303463" cy="1568450"/>
          </a:xfrm>
          <a:prstGeom prst="rect">
            <a:avLst/>
          </a:prstGeom>
          <a:solidFill>
            <a:srgbClr val="FFFFFF">
              <a:shade val="85000"/>
            </a:srgbClr>
          </a:solidFill>
          <a:ln w="88900" cap="sq">
            <a:solidFill>
              <a:srgbClr val="99FF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9" name="肘形接點 18"/>
          <p:cNvCxnSpPr>
            <a:endCxn id="29" idx="1"/>
          </p:cNvCxnSpPr>
          <p:nvPr/>
        </p:nvCxnSpPr>
        <p:spPr>
          <a:xfrm rot="16200000" flipH="1">
            <a:off x="541338" y="2792413"/>
            <a:ext cx="3535362" cy="201612"/>
          </a:xfrm>
          <a:prstGeom prst="bentConnector2">
            <a:avLst/>
          </a:prstGeom>
        </p:spPr>
        <p:style>
          <a:lnRef idx="2">
            <a:schemeClr val="accent1"/>
          </a:lnRef>
          <a:fillRef idx="0">
            <a:schemeClr val="accent1"/>
          </a:fillRef>
          <a:effectRef idx="1">
            <a:schemeClr val="accent1"/>
          </a:effectRef>
          <a:fontRef idx="minor">
            <a:schemeClr val="tx1"/>
          </a:fontRef>
        </p:style>
      </p:cxnSp>
      <p:pic>
        <p:nvPicPr>
          <p:cNvPr id="30740" name="Picture 2" descr="http://ydweb.yuda.tyc.edu.tw/Page/BBP/BBP_Upload/41/9757/%E9%99%84%E4%BB%B601_20121105091953.jpg"/>
          <p:cNvPicPr>
            <a:picLocks noChangeAspect="1" noChangeArrowheads="1"/>
          </p:cNvPicPr>
          <p:nvPr/>
        </p:nvPicPr>
        <p:blipFill rotWithShape="1">
          <a:blip r:embed="rId7" cstate="screen"/>
          <a:srcRect t="10655"/>
          <a:stretch/>
        </p:blipFill>
        <p:spPr bwMode="auto">
          <a:xfrm>
            <a:off x="8481764" y="3814425"/>
            <a:ext cx="1968568" cy="1375480"/>
          </a:xfrm>
          <a:prstGeom prst="rect">
            <a:avLst/>
          </a:prstGeom>
          <a:noFill/>
          <a:ln w="9525">
            <a:noFill/>
            <a:miter lim="800000"/>
            <a:headEnd/>
            <a:tailEnd/>
          </a:ln>
        </p:spPr>
      </p:pic>
      <p:pic>
        <p:nvPicPr>
          <p:cNvPr id="30741" name="Picture 4" descr="http://www.ccivs.cyc.edu.tw/isotrope/attachments/201301/4726723159.jpg"/>
          <p:cNvPicPr>
            <a:picLocks noChangeAspect="1" noChangeArrowheads="1"/>
          </p:cNvPicPr>
          <p:nvPr/>
        </p:nvPicPr>
        <p:blipFill>
          <a:blip r:embed="rId8" cstate="screen"/>
          <a:srcRect/>
          <a:stretch>
            <a:fillRect/>
          </a:stretch>
        </p:blipFill>
        <p:spPr bwMode="auto">
          <a:xfrm>
            <a:off x="8472264" y="1401986"/>
            <a:ext cx="2016224" cy="1511673"/>
          </a:xfrm>
          <a:prstGeom prst="rect">
            <a:avLst/>
          </a:prstGeom>
          <a:noFill/>
          <a:ln w="9525">
            <a:noFill/>
            <a:miter lim="800000"/>
            <a:headEnd/>
            <a:tailEnd/>
          </a:ln>
        </p:spPr>
      </p:pic>
      <p:pic>
        <p:nvPicPr>
          <p:cNvPr id="30742" name="Picture 6" descr="http://2.bp.blogspot.com/-3KgD0SKDBBo/TZlUULsWI3I/AAAAAAAABGs/zACc2DB-Q9g/s1600/click4.JPG"/>
          <p:cNvPicPr>
            <a:picLocks noChangeAspect="1" noChangeArrowheads="1"/>
          </p:cNvPicPr>
          <p:nvPr/>
        </p:nvPicPr>
        <p:blipFill>
          <a:blip r:embed="rId9" cstate="screen"/>
          <a:srcRect/>
          <a:stretch>
            <a:fillRect/>
          </a:stretch>
        </p:blipFill>
        <p:spPr bwMode="auto">
          <a:xfrm>
            <a:off x="5305426" y="1722744"/>
            <a:ext cx="2397165" cy="1576082"/>
          </a:xfrm>
          <a:prstGeom prst="rect">
            <a:avLst/>
          </a:prstGeom>
          <a:noFill/>
          <a:ln w="9525">
            <a:noFill/>
            <a:miter lim="800000"/>
            <a:headEnd/>
            <a:tailEnd/>
          </a:ln>
        </p:spPr>
      </p:pic>
      <p:pic>
        <p:nvPicPr>
          <p:cNvPr id="30743" name="Picture 10" descr="http://pic.pimg.tw/jun431869/4b9cc87bbb32b.jpg"/>
          <p:cNvPicPr>
            <a:picLocks noChangeAspect="1" noChangeArrowheads="1"/>
          </p:cNvPicPr>
          <p:nvPr/>
        </p:nvPicPr>
        <p:blipFill>
          <a:blip r:embed="rId10" cstate="screen"/>
          <a:srcRect/>
          <a:stretch>
            <a:fillRect/>
          </a:stretch>
        </p:blipFill>
        <p:spPr bwMode="auto">
          <a:xfrm>
            <a:off x="5283200" y="4077072"/>
            <a:ext cx="2324968" cy="1649412"/>
          </a:xfrm>
          <a:prstGeom prst="rect">
            <a:avLst/>
          </a:prstGeom>
          <a:noFill/>
          <a:ln w="9525">
            <a:noFill/>
            <a:miter lim="800000"/>
            <a:headEnd/>
            <a:tailEnd/>
          </a:ln>
        </p:spPr>
      </p:pic>
      <p:cxnSp>
        <p:nvCxnSpPr>
          <p:cNvPr id="43" name="直線單箭頭接點 42"/>
          <p:cNvCxnSpPr/>
          <p:nvPr/>
        </p:nvCxnSpPr>
        <p:spPr>
          <a:xfrm>
            <a:off x="7598764" y="2326518"/>
            <a:ext cx="864000" cy="80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a:stCxn id="30743" idx="3"/>
            <a:endCxn id="30740" idx="1"/>
          </p:cNvCxnSpPr>
          <p:nvPr/>
        </p:nvCxnSpPr>
        <p:spPr>
          <a:xfrm flipV="1">
            <a:off x="7608168" y="4502166"/>
            <a:ext cx="873596" cy="39961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5314168" y="5876674"/>
            <a:ext cx="1313181" cy="430887"/>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none">
            <a:spAutoFit/>
          </a:bodyPr>
          <a:lstStyle/>
          <a:p>
            <a:pPr algn="ctr">
              <a:defRPr/>
            </a:pPr>
            <a:r>
              <a:rPr lang="zh-TW" altLang="en-US" sz="22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資料運用</a:t>
            </a:r>
          </a:p>
        </p:txBody>
      </p:sp>
      <p:sp>
        <p:nvSpPr>
          <p:cNvPr id="13" name="矩形 12"/>
          <p:cNvSpPr/>
          <p:nvPr/>
        </p:nvSpPr>
        <p:spPr>
          <a:xfrm>
            <a:off x="6179097" y="5328140"/>
            <a:ext cx="1312862" cy="431800"/>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none">
            <a:spAutoFit/>
          </a:bodyPr>
          <a:lstStyle/>
          <a:p>
            <a:pPr algn="ctr">
              <a:defRPr/>
            </a:pPr>
            <a:r>
              <a:rPr lang="zh-TW" altLang="en-US" sz="22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網頁設計</a:t>
            </a:r>
          </a:p>
        </p:txBody>
      </p:sp>
      <p:sp>
        <p:nvSpPr>
          <p:cNvPr id="36" name="矩形 35"/>
          <p:cNvSpPr/>
          <p:nvPr/>
        </p:nvSpPr>
        <p:spPr>
          <a:xfrm>
            <a:off x="8462765" y="6092116"/>
            <a:ext cx="1976636" cy="400110"/>
          </a:xfrm>
          <a:prstGeom prst="rect">
            <a:avLst/>
          </a:prstGeom>
          <a:solidFill>
            <a:schemeClr val="accent1"/>
          </a:solidFill>
          <a:effectLst/>
        </p:spPr>
        <p:txBody>
          <a:bodyPr wrap="square">
            <a:spAutoFit/>
          </a:bodyPr>
          <a:lstStyle/>
          <a:p>
            <a:pPr algn="ctr">
              <a:defRPr/>
            </a:pPr>
            <a:r>
              <a:rPr lang="zh-TW" altLang="en-US" sz="20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資料處理科等</a:t>
            </a:r>
          </a:p>
        </p:txBody>
      </p:sp>
      <p:cxnSp>
        <p:nvCxnSpPr>
          <p:cNvPr id="38" name="直線接點 37"/>
          <p:cNvCxnSpPr>
            <a:cxnSpLocks/>
            <a:stCxn id="13" idx="3"/>
            <a:endCxn id="30" idx="1"/>
          </p:cNvCxnSpPr>
          <p:nvPr/>
        </p:nvCxnSpPr>
        <p:spPr>
          <a:xfrm>
            <a:off x="7491959" y="5544040"/>
            <a:ext cx="970805" cy="11319"/>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線接點 39"/>
          <p:cNvCxnSpPr>
            <a:stCxn id="28" idx="3"/>
            <a:endCxn id="36" idx="1"/>
          </p:cNvCxnSpPr>
          <p:nvPr/>
        </p:nvCxnSpPr>
        <p:spPr>
          <a:xfrm>
            <a:off x="6627349" y="6092117"/>
            <a:ext cx="1835417" cy="200054"/>
          </a:xfrm>
          <a:prstGeom prst="line">
            <a:avLst/>
          </a:prstGeom>
          <a:ln w="38100">
            <a:solidFill>
              <a:srgbClr val="0000FF"/>
            </a:solidFill>
            <a:prstDash val="sysDot"/>
          </a:ln>
          <a:effectLst/>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2376663" y="5488156"/>
            <a:ext cx="2361951" cy="1015663"/>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square" lIns="72000" tIns="0" rIns="0" bIns="0">
            <a:spAutoFit/>
          </a:bodyPr>
          <a:lstStyle/>
          <a:p>
            <a:r>
              <a:rPr lang="zh-TW" altLang="en-US" sz="22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網頁設計</a:t>
            </a:r>
            <a:endParaRPr lang="en-US" altLang="zh-TW" sz="22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endParaRPr>
          </a:p>
          <a:p>
            <a:r>
              <a:rPr lang="en-US" altLang="zh-TW" sz="22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APP</a:t>
            </a:r>
            <a:r>
              <a:rPr lang="zh-TW" altLang="en-US" sz="22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應用程式</a:t>
            </a:r>
            <a:endParaRPr lang="en-US" altLang="zh-TW" sz="22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endParaRPr>
          </a:p>
          <a:p>
            <a:r>
              <a:rPr lang="zh-TW" altLang="en-US" sz="220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資料運用</a:t>
            </a:r>
          </a:p>
        </p:txBody>
      </p:sp>
      <p:sp>
        <p:nvSpPr>
          <p:cNvPr id="34" name="標題 1"/>
          <p:cNvSpPr>
            <a:spLocks noGrp="1"/>
          </p:cNvSpPr>
          <p:nvPr>
            <p:ph type="title"/>
          </p:nvPr>
        </p:nvSpPr>
        <p:spPr>
          <a:xfrm>
            <a:off x="2679591" y="359717"/>
            <a:ext cx="8363272" cy="881063"/>
          </a:xfrm>
        </p:spPr>
        <p:txBody>
          <a:bodyPr/>
          <a:lstStyle/>
          <a:p>
            <a:r>
              <a:rPr lang="zh-TW" altLang="en-US" sz="4000" b="1" dirty="0">
                <a:latin typeface="Microsoft JhengHei" panose="020B0604030504040204" pitchFamily="34" charset="-120"/>
                <a:ea typeface="Microsoft JhengHei" panose="020B0604030504040204" pitchFamily="34" charset="-120"/>
                <a:cs typeface="DFKai-SB" panose="03000509000000000000" pitchFamily="49"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以智慧型手機為例 </a:t>
            </a:r>
            <a:r>
              <a:rPr lang="en-US" altLang="zh-TW"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4/5</a:t>
            </a:r>
            <a:endParaRPr lang="zh-TW" altLang="en-US"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30" name="矩形 29"/>
          <p:cNvSpPr/>
          <p:nvPr/>
        </p:nvSpPr>
        <p:spPr>
          <a:xfrm>
            <a:off x="8462764" y="5201416"/>
            <a:ext cx="3321868" cy="707886"/>
          </a:xfrm>
          <a:prstGeom prst="rect">
            <a:avLst/>
          </a:prstGeom>
          <a:solidFill>
            <a:schemeClr val="accent1"/>
          </a:solidFill>
          <a:effectLst/>
        </p:spPr>
        <p:txBody>
          <a:bodyPr wrap="square" lIns="36000" rIns="36000">
            <a:spAutoFit/>
          </a:bodyPr>
          <a:lstStyle/>
          <a:p>
            <a:pPr algn="ctr">
              <a:defRPr/>
            </a:pPr>
            <a:r>
              <a:rPr lang="zh-TW" altLang="en-US" sz="2000" spc="-150" dirty="0">
                <a:solidFill>
                  <a:srgbClr val="FFFFFF"/>
                </a:solidFill>
                <a:latin typeface="Microsoft JhengHei" panose="020B0604030504040204" pitchFamily="34" charset="-120"/>
                <a:ea typeface="Microsoft JhengHei" panose="020B0604030504040204" pitchFamily="34" charset="-120"/>
                <a:cs typeface="DFKai-SB" panose="03000509000000000000" pitchFamily="49" charset="-120"/>
              </a:rPr>
              <a:t>資料處理科、多媒體設計科、廣告設計科</a:t>
            </a:r>
          </a:p>
        </p:txBody>
      </p:sp>
      <p:graphicFrame>
        <p:nvGraphicFramePr>
          <p:cNvPr id="2" name="物件 1"/>
          <p:cNvGraphicFramePr>
            <a:graphicFrameLocks noChangeAspect="1"/>
          </p:cNvGraphicFramePr>
          <p:nvPr>
            <p:extLst/>
          </p:nvPr>
        </p:nvGraphicFramePr>
        <p:xfrm>
          <a:off x="1755775" y="1004776"/>
          <a:ext cx="904875" cy="892175"/>
        </p:xfrm>
        <a:graphic>
          <a:graphicData uri="http://schemas.openxmlformats.org/presentationml/2006/ole">
            <mc:AlternateContent xmlns:mc="http://schemas.openxmlformats.org/markup-compatibility/2006">
              <mc:Choice xmlns:v="urn:schemas-microsoft-com:vml" Requires="v">
                <p:oleObj spid="_x0000_s5126" name="PhotoImpact" r:id="rId11" imgW="905040" imgH="892800" progId="PI3.Image">
                  <p:embed/>
                </p:oleObj>
              </mc:Choice>
              <mc:Fallback>
                <p:oleObj name="PhotoImpact" r:id="rId11" imgW="905040" imgH="892800" progId="PI3.Image">
                  <p:embed/>
                  <p:pic>
                    <p:nvPicPr>
                      <p:cNvPr id="0" name=""/>
                      <p:cNvPicPr/>
                      <p:nvPr/>
                    </p:nvPicPr>
                    <p:blipFill>
                      <a:blip r:embed="rId12"/>
                      <a:stretch>
                        <a:fillRect/>
                      </a:stretch>
                    </p:blipFill>
                    <p:spPr>
                      <a:xfrm>
                        <a:off x="1755775" y="1004776"/>
                        <a:ext cx="904875" cy="892175"/>
                      </a:xfrm>
                      <a:prstGeom prst="rect">
                        <a:avLst/>
                      </a:prstGeom>
                    </p:spPr>
                  </p:pic>
                </p:oleObj>
              </mc:Fallback>
            </mc:AlternateContent>
          </a:graphicData>
        </a:graphic>
      </p:graphicFrame>
      <p:graphicFrame>
        <p:nvGraphicFramePr>
          <p:cNvPr id="33" name="物件 32"/>
          <p:cNvGraphicFramePr>
            <a:graphicFrameLocks noChangeAspect="1"/>
          </p:cNvGraphicFramePr>
          <p:nvPr>
            <p:extLst/>
          </p:nvPr>
        </p:nvGraphicFramePr>
        <p:xfrm>
          <a:off x="2409825" y="2822179"/>
          <a:ext cx="1596428" cy="889261"/>
        </p:xfrm>
        <a:graphic>
          <a:graphicData uri="http://schemas.openxmlformats.org/presentationml/2006/ole">
            <mc:AlternateContent xmlns:mc="http://schemas.openxmlformats.org/markup-compatibility/2006">
              <mc:Choice xmlns:v="urn:schemas-microsoft-com:vml" Requires="v">
                <p:oleObj spid="_x0000_s5127" name="PhotoImpact" r:id="rId13" imgW="14592240" imgH="8127720" progId="PI3.Image">
                  <p:embed/>
                </p:oleObj>
              </mc:Choice>
              <mc:Fallback>
                <p:oleObj name="PhotoImpact" r:id="rId13" imgW="14592240" imgH="8127720" progId="PI3.Image">
                  <p:embed/>
                  <p:pic>
                    <p:nvPicPr>
                      <p:cNvPr id="0" name=""/>
                      <p:cNvPicPr/>
                      <p:nvPr/>
                    </p:nvPicPr>
                    <p:blipFill>
                      <a:blip r:embed="rId14"/>
                      <a:stretch>
                        <a:fillRect/>
                      </a:stretch>
                    </p:blipFill>
                    <p:spPr>
                      <a:xfrm>
                        <a:off x="2409825" y="2822179"/>
                        <a:ext cx="1596428" cy="889261"/>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8047749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2855640" y="331611"/>
            <a:ext cx="8349698" cy="778098"/>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rPr>
              <a:t>以智慧型手機為例 </a:t>
            </a:r>
            <a:r>
              <a:rPr lang="en-US" altLang="zh-TW" sz="3600" dirty="0">
                <a:solidFill>
                  <a:srgbClr val="FF0000"/>
                </a:solidFill>
                <a:latin typeface="Microsoft JhengHei" panose="020B0604030504040204" pitchFamily="34" charset="-120"/>
                <a:ea typeface="Microsoft JhengHei" panose="020B0604030504040204" pitchFamily="34" charset="-120"/>
              </a:rPr>
              <a:t>5/5</a:t>
            </a:r>
            <a:endParaRPr lang="zh-TW" altLang="en-US" sz="3600" dirty="0">
              <a:solidFill>
                <a:srgbClr val="FF0000"/>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2427779826"/>
              </p:ext>
            </p:extLst>
          </p:nvPr>
        </p:nvGraphicFramePr>
        <p:xfrm>
          <a:off x="1775520" y="1052737"/>
          <a:ext cx="8568952" cy="4458189"/>
        </p:xfrm>
        <a:graphic>
          <a:graphicData uri="http://schemas.openxmlformats.org/drawingml/2006/table">
            <a:tbl>
              <a:tblPr firstRow="1" firstCol="1" bandRow="1">
                <a:tableStyleId>{5C22544A-7EE6-4342-B048-85BDC9FD1C3A}</a:tableStyleId>
              </a:tblPr>
              <a:tblGrid>
                <a:gridCol w="1440222">
                  <a:extLst>
                    <a:ext uri="{9D8B030D-6E8A-4147-A177-3AD203B41FA5}">
                      <a16:colId xmlns:a16="http://schemas.microsoft.com/office/drawing/2014/main" xmlns="" val="20000"/>
                    </a:ext>
                  </a:extLst>
                </a:gridCol>
                <a:gridCol w="1944849">
                  <a:extLst>
                    <a:ext uri="{9D8B030D-6E8A-4147-A177-3AD203B41FA5}">
                      <a16:colId xmlns:a16="http://schemas.microsoft.com/office/drawing/2014/main" xmlns="" val="20001"/>
                    </a:ext>
                  </a:extLst>
                </a:gridCol>
                <a:gridCol w="1367457">
                  <a:extLst>
                    <a:ext uri="{9D8B030D-6E8A-4147-A177-3AD203B41FA5}">
                      <a16:colId xmlns:a16="http://schemas.microsoft.com/office/drawing/2014/main" xmlns="" val="20002"/>
                    </a:ext>
                  </a:extLst>
                </a:gridCol>
                <a:gridCol w="1944216">
                  <a:extLst>
                    <a:ext uri="{9D8B030D-6E8A-4147-A177-3AD203B41FA5}">
                      <a16:colId xmlns:a16="http://schemas.microsoft.com/office/drawing/2014/main" xmlns="" val="20003"/>
                    </a:ext>
                  </a:extLst>
                </a:gridCol>
                <a:gridCol w="1872208">
                  <a:extLst>
                    <a:ext uri="{9D8B030D-6E8A-4147-A177-3AD203B41FA5}">
                      <a16:colId xmlns:a16="http://schemas.microsoft.com/office/drawing/2014/main" xmlns="" val="20004"/>
                    </a:ext>
                  </a:extLst>
                </a:gridCol>
              </a:tblGrid>
              <a:tr h="40395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a16="http://schemas.microsoft.com/office/drawing/2014/main" xmlns="" val="10000"/>
                  </a:ext>
                </a:extLst>
              </a:tr>
              <a:tr h="403958">
                <a:tc rowSpan="7">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智慧型手機</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altLang="zh-TW" sz="2000" kern="0" dirty="0">
                          <a:solidFill>
                            <a:schemeClr val="bg1"/>
                          </a:solidFill>
                          <a:effectLst/>
                          <a:latin typeface="Microsoft JhengHei" panose="020B0604030504040204" pitchFamily="34" charset="-120"/>
                          <a:ea typeface="Microsoft JhengHei" panose="020B0604030504040204" pitchFamily="34" charset="-120"/>
                        </a:rPr>
                        <a:t>機身結構設計與製造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lgn="ct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電腦機械</a:t>
                      </a:r>
                      <a:r>
                        <a:rPr lang="zh-TW" sz="2000" kern="0" dirty="0">
                          <a:solidFill>
                            <a:schemeClr val="bg1"/>
                          </a:solidFill>
                          <a:effectLst/>
                          <a:latin typeface="Microsoft JhengHei" panose="020B0604030504040204" pitchFamily="34" charset="-120"/>
                          <a:ea typeface="Microsoft JhengHei" panose="020B0604030504040204" pitchFamily="34" charset="-120"/>
                        </a:rPr>
                        <a:t>製圖科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工業設計系</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xmlns="" val="10001"/>
                  </a:ext>
                </a:extLst>
              </a:tr>
              <a:tr h="403958">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模具科、機械科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機械工程系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xmlns="" val="10002"/>
                  </a:ext>
                </a:extLst>
              </a:tr>
              <a:tr h="516318">
                <a:tc vMerge="1">
                  <a:txBody>
                    <a:bodyPr/>
                    <a:lstStyle/>
                    <a:p>
                      <a:endParaRPr lang="zh-TW" altLang="en-US"/>
                    </a:p>
                  </a:txBody>
                  <a:tcPr/>
                </a:tc>
                <a:tc rowSpan="2">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電路系統設計與製造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rgbClr val="0070C0"/>
                    </a:solidFill>
                  </a:tcPr>
                </a:tc>
                <a:tc>
                  <a:txBody>
                    <a:bodyPr/>
                    <a:lstStyle/>
                    <a:p>
                      <a:pPr algn="ctr">
                        <a:spcAft>
                          <a:spcPts val="0"/>
                        </a:spcAft>
                      </a:pPr>
                      <a:r>
                        <a:rPr lang="en-US" altLang="zh-TW" sz="2000" kern="0" dirty="0">
                          <a:solidFill>
                            <a:schemeClr val="bg1"/>
                          </a:solidFill>
                          <a:effectLst/>
                          <a:latin typeface="Microsoft JhengHei" panose="020B0604030504040204" pitchFamily="34" charset="-120"/>
                          <a:ea typeface="Microsoft JhengHei" panose="020B0604030504040204" pitchFamily="34" charset="-120"/>
                        </a:rPr>
                        <a:t>IC</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rgbClr val="0070C0"/>
                    </a:solidFill>
                  </a:tcPr>
                </a:tc>
                <a:tc>
                  <a:txBody>
                    <a:bodyPr/>
                    <a:lstStyle/>
                    <a:p>
                      <a:pP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rgbClr val="0070C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電機工程系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rgbClr val="0070C0"/>
                    </a:solidFill>
                  </a:tcPr>
                </a:tc>
                <a:extLst>
                  <a:ext uri="{0D108BD9-81ED-4DB2-BD59-A6C34878D82A}">
                    <a16:rowId xmlns:a16="http://schemas.microsoft.com/office/drawing/2014/main" xmlns="" val="10003"/>
                  </a:ext>
                </a:extLst>
              </a:tr>
              <a:tr h="572499">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電路</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rgbClr val="0070C0"/>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rgbClr val="0070C0"/>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rgbClr val="0070C0"/>
                    </a:solidFill>
                  </a:tcPr>
                </a:tc>
                <a:extLst>
                  <a:ext uri="{0D108BD9-81ED-4DB2-BD59-A6C34878D82A}">
                    <a16:rowId xmlns:a16="http://schemas.microsoft.com/office/drawing/2014/main" xmlns="" val="10004"/>
                  </a:ext>
                </a:extLst>
              </a:tr>
              <a:tr h="807915">
                <a:tc vMerge="1">
                  <a:txBody>
                    <a:bodyPr/>
                    <a:lstStyle/>
                    <a:p>
                      <a:endParaRPr lang="zh-TW" altLang="en-US"/>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應用程式與數位內容</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程式設計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xmlns="" val="10005"/>
                  </a:ext>
                </a:extLst>
              </a:tr>
              <a:tr h="397300">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網頁設計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altLang="en-US" sz="2000" kern="0" dirty="0">
                          <a:solidFill>
                            <a:schemeClr val="bg1"/>
                          </a:solidFill>
                          <a:effectLst/>
                          <a:latin typeface="Microsoft JhengHei" panose="020B0604030504040204" pitchFamily="34" charset="-120"/>
                          <a:ea typeface="Microsoft JhengHei" panose="020B0604030504040204" pitchFamily="34" charset="-120"/>
                        </a:rPr>
                        <a:t>多媒體設計</a:t>
                      </a:r>
                      <a:r>
                        <a:rPr lang="zh-TW" sz="2000" kern="0" dirty="0">
                          <a:solidFill>
                            <a:schemeClr val="bg1"/>
                          </a:solidFill>
                          <a:effectLst/>
                          <a:latin typeface="Microsoft JhengHei" panose="020B0604030504040204" pitchFamily="34" charset="-120"/>
                          <a:ea typeface="Microsoft JhengHei" panose="020B0604030504040204" pitchFamily="34" charset="-120"/>
                        </a:rPr>
                        <a:t>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多媒體設計系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xmlns="" val="10006"/>
                  </a:ext>
                </a:extLst>
              </a:tr>
              <a:tr h="513889">
                <a:tc vMerge="1">
                  <a:txBody>
                    <a:bodyPr/>
                    <a:lstStyle/>
                    <a:p>
                      <a:pPr algn="ct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vMerge="1">
                  <a:txBody>
                    <a:bodyPr/>
                    <a:lstStyle/>
                    <a:p>
                      <a:pP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資料應用</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xmlns="" val="10007"/>
                  </a:ext>
                </a:extLst>
              </a:tr>
            </a:tbl>
          </a:graphicData>
        </a:graphic>
      </p:graphicFrame>
      <p:sp>
        <p:nvSpPr>
          <p:cNvPr id="3" name="文字方塊 2"/>
          <p:cNvSpPr txBox="1"/>
          <p:nvPr/>
        </p:nvSpPr>
        <p:spPr>
          <a:xfrm>
            <a:off x="119336" y="5589240"/>
            <a:ext cx="15252813" cy="1077218"/>
          </a:xfrm>
          <a:prstGeom prst="rect">
            <a:avLst/>
          </a:prstGeom>
          <a:noFill/>
        </p:spPr>
        <p:txBody>
          <a:bodyPr wrap="square" rtlCol="0">
            <a:spAutoFit/>
          </a:bodyPr>
          <a:lstStyle/>
          <a:p>
            <a:pPr>
              <a:spcBef>
                <a:spcPts val="600"/>
              </a:spcBef>
              <a:defRPr/>
            </a:pPr>
            <a:r>
              <a:rPr lang="zh-TW" altLang="en-US" dirty="0">
                <a:solidFill>
                  <a:srgbClr val="0000FF"/>
                </a:solidFill>
                <a:latin typeface="Microsoft JhengHei" panose="020B0604030504040204" pitchFamily="34" charset="-120"/>
                <a:ea typeface="Microsoft JhengHei" panose="020B0604030504040204" pitchFamily="34" charset="-120"/>
                <a:sym typeface="Wingdings"/>
              </a:rPr>
              <a:t>其他：</a:t>
            </a:r>
            <a:r>
              <a:rPr lang="zh-TW" altLang="en-US" dirty="0">
                <a:solidFill>
                  <a:srgbClr val="006600"/>
                </a:solidFill>
                <a:latin typeface="Microsoft JhengHei" panose="020B0604030504040204" pitchFamily="34" charset="-120"/>
                <a:ea typeface="Microsoft JhengHei" panose="020B0604030504040204" pitchFamily="34" charset="-120"/>
              </a:rPr>
              <a:t>廣告行銷、影音串流、電子商務</a:t>
            </a:r>
            <a:r>
              <a:rPr lang="en-US" altLang="zh-TW" dirty="0">
                <a:solidFill>
                  <a:srgbClr val="006600"/>
                </a:solidFill>
                <a:latin typeface="Microsoft JhengHei" panose="020B0604030504040204" pitchFamily="34" charset="-120"/>
                <a:ea typeface="Microsoft JhengHei" panose="020B0604030504040204" pitchFamily="34" charset="-120"/>
              </a:rPr>
              <a:t>…</a:t>
            </a:r>
          </a:p>
          <a:p>
            <a:pPr indent="263525">
              <a:spcBef>
                <a:spcPts val="0"/>
              </a:spcBef>
              <a:defRPr/>
            </a:pPr>
            <a:r>
              <a:rPr lang="zh-TW" altLang="en-US" dirty="0">
                <a:solidFill>
                  <a:srgbClr val="0000FF"/>
                </a:solidFill>
                <a:latin typeface="Microsoft JhengHei" panose="020B0604030504040204" pitchFamily="34" charset="-120"/>
                <a:ea typeface="Microsoft JhengHei" panose="020B0604030504040204" pitchFamily="34" charset="-120"/>
              </a:rPr>
              <a:t>       </a:t>
            </a:r>
            <a:r>
              <a:rPr lang="en-US" altLang="zh-TW" dirty="0">
                <a:solidFill>
                  <a:srgbClr val="0000FF"/>
                </a:solidFill>
                <a:latin typeface="Microsoft JhengHei" panose="020B0604030504040204" pitchFamily="34" charset="-120"/>
                <a:ea typeface="Microsoft JhengHei" panose="020B0604030504040204" pitchFamily="34" charset="-120"/>
              </a:rPr>
              <a:t>▲</a:t>
            </a:r>
            <a:r>
              <a:rPr lang="zh-TW" altLang="en-US" dirty="0">
                <a:solidFill>
                  <a:srgbClr val="FF0000"/>
                </a:solidFill>
                <a:latin typeface="Microsoft JhengHei" panose="020B0604030504040204" pitchFamily="34" charset="-120"/>
                <a:ea typeface="Microsoft JhengHei" panose="020B0604030504040204" pitchFamily="34" charset="-120"/>
              </a:rPr>
              <a:t>動腦時間</a:t>
            </a:r>
            <a:r>
              <a:rPr lang="zh-TW" altLang="en-US" dirty="0">
                <a:solidFill>
                  <a:srgbClr val="0000FF"/>
                </a:solidFill>
                <a:latin typeface="Microsoft JhengHei" panose="020B0604030504040204" pitchFamily="34" charset="-120"/>
                <a:ea typeface="Microsoft JhengHei" panose="020B0604030504040204" pitchFamily="34" charset="-120"/>
              </a:rPr>
              <a:t>（社會組大部分系組在手機相關行業的角色呢？）</a:t>
            </a:r>
            <a:endParaRPr lang="zh-TW" altLang="en-US" dirty="0">
              <a:solidFill>
                <a:srgbClr val="000000"/>
              </a:solidFill>
              <a:latin typeface="Microsoft JhengHei" panose="020B0604030504040204" pitchFamily="34" charset="-120"/>
              <a:ea typeface="Microsoft JhengHei" panose="020B0604030504040204" pitchFamily="34" charset="-120"/>
            </a:endParaRPr>
          </a:p>
        </p:txBody>
      </p:sp>
      <p:graphicFrame>
        <p:nvGraphicFramePr>
          <p:cNvPr id="5" name="物件 4"/>
          <p:cNvGraphicFramePr>
            <a:graphicFrameLocks noChangeAspect="1"/>
          </p:cNvGraphicFramePr>
          <p:nvPr>
            <p:extLst/>
          </p:nvPr>
        </p:nvGraphicFramePr>
        <p:xfrm>
          <a:off x="1899036" y="2924945"/>
          <a:ext cx="1316644" cy="1290687"/>
        </p:xfrm>
        <a:graphic>
          <a:graphicData uri="http://schemas.openxmlformats.org/presentationml/2006/ole">
            <mc:AlternateContent xmlns:mc="http://schemas.openxmlformats.org/markup-compatibility/2006">
              <mc:Choice xmlns:v="urn:schemas-microsoft-com:vml" Requires="v">
                <p:oleObj spid="_x0000_s6147" name="PhotoImpact" r:id="rId4" imgW="630720" imgH="566640" progId="PI3.Image">
                  <p:embed/>
                </p:oleObj>
              </mc:Choice>
              <mc:Fallback>
                <p:oleObj name="PhotoImpact" r:id="rId4" imgW="630720" imgH="566640" progId="PI3.Image">
                  <p:embed/>
                  <p:pic>
                    <p:nvPicPr>
                      <p:cNvPr id="0" name=""/>
                      <p:cNvPicPr/>
                      <p:nvPr/>
                    </p:nvPicPr>
                    <p:blipFill>
                      <a:blip r:embed="rId5"/>
                      <a:stretch>
                        <a:fillRect/>
                      </a:stretch>
                    </p:blipFill>
                    <p:spPr>
                      <a:xfrm>
                        <a:off x="1899036" y="2924945"/>
                        <a:ext cx="1316644" cy="1290687"/>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4353272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5588" y="1419226"/>
            <a:ext cx="9142412" cy="5440363"/>
          </a:xfrm>
          <a:prstGeom prst="rect">
            <a:avLst/>
          </a:prstGeom>
          <a:solidFill>
            <a:schemeClr val="accent6"/>
          </a:solidFill>
          <a:ln>
            <a:noFill/>
          </a:ln>
          <a:extLst/>
        </p:spPr>
      </p:pic>
      <p:sp>
        <p:nvSpPr>
          <p:cNvPr id="2" name="標題 1"/>
          <p:cNvSpPr>
            <a:spLocks noGrp="1"/>
          </p:cNvSpPr>
          <p:nvPr>
            <p:ph type="title"/>
          </p:nvPr>
        </p:nvSpPr>
        <p:spPr/>
        <p:txBody>
          <a:bodyPr>
            <a:normAutofit/>
          </a:bodyPr>
          <a:lstStyle/>
          <a:p>
            <a:pPr>
              <a:defRPr/>
            </a:pPr>
            <a:r>
              <a:rPr lang="zh-TW" altLang="en-US" sz="3600" b="1" dirty="0">
                <a:solidFill>
                  <a:schemeClr val="tx1">
                    <a:lumMod val="65000"/>
                    <a:lumOff val="35000"/>
                  </a:schemeClr>
                </a:solidFill>
                <a:latin typeface="Microsoft JhengHei" panose="020B0604030504040204" pitchFamily="34" charset="-120"/>
                <a:ea typeface="Microsoft JhengHei" panose="020B0604030504040204" pitchFamily="34" charset="-120"/>
                <a:cs typeface="Arial Unicode MS" panose="020B0604020202020204" pitchFamily="34" charset="-120"/>
              </a:rPr>
              <a:t>以</a:t>
            </a:r>
            <a:r>
              <a:rPr lang="zh-TW" altLang="en-US" sz="4800" b="1" dirty="0">
                <a:latin typeface="Microsoft JhengHei" panose="020B0604030504040204" pitchFamily="34" charset="-120"/>
                <a:ea typeface="Microsoft JhengHei" panose="020B0604030504040204" pitchFamily="34" charset="-120"/>
                <a:cs typeface="Arial Unicode MS" panose="020B0604020202020204" pitchFamily="34" charset="-120"/>
              </a:rPr>
              <a:t>便利商店</a:t>
            </a:r>
            <a:r>
              <a:rPr lang="zh-TW" altLang="en-US" sz="3600" b="1" dirty="0">
                <a:solidFill>
                  <a:schemeClr val="tx1">
                    <a:lumMod val="65000"/>
                    <a:lumOff val="35000"/>
                  </a:schemeClr>
                </a:solidFill>
                <a:latin typeface="Microsoft JhengHei" panose="020B0604030504040204" pitchFamily="34" charset="-120"/>
                <a:ea typeface="Microsoft JhengHei" panose="020B0604030504040204" pitchFamily="34" charset="-120"/>
                <a:cs typeface="Arial Unicode MS" panose="020B0604020202020204" pitchFamily="34" charset="-120"/>
              </a:rPr>
              <a:t>為例</a:t>
            </a:r>
            <a:endParaRPr lang="zh-TW" altLang="en-US" sz="4000" b="1" dirty="0">
              <a:solidFill>
                <a:schemeClr val="tx1">
                  <a:lumMod val="65000"/>
                  <a:lumOff val="35000"/>
                </a:schemeClr>
              </a:solidFill>
              <a:latin typeface="Microsoft JhengHei" panose="020B0604030504040204" pitchFamily="34" charset="-120"/>
              <a:ea typeface="Microsoft JhengHei" panose="020B0604030504040204" pitchFamily="34" charset="-120"/>
            </a:endParaRPr>
          </a:p>
        </p:txBody>
      </p:sp>
      <p:sp>
        <p:nvSpPr>
          <p:cNvPr id="10" name="圓角矩形圖說文字 9"/>
          <p:cNvSpPr/>
          <p:nvPr/>
        </p:nvSpPr>
        <p:spPr>
          <a:xfrm>
            <a:off x="1775520" y="5438776"/>
            <a:ext cx="3600400" cy="899765"/>
          </a:xfrm>
          <a:prstGeom prst="wedgeRoundRectCallout">
            <a:avLst>
              <a:gd name="adj1" fmla="val -618"/>
              <a:gd name="adj2" fmla="val -155138"/>
              <a:gd name="adj3" fmla="val 16667"/>
            </a:avLst>
          </a:prstGeom>
          <a:ln/>
        </p:spPr>
        <p:style>
          <a:lnRef idx="0">
            <a:schemeClr val="accent6"/>
          </a:lnRef>
          <a:fillRef idx="3">
            <a:schemeClr val="accent6"/>
          </a:fillRef>
          <a:effectRef idx="3">
            <a:schemeClr val="accent6"/>
          </a:effectRef>
          <a:fontRef idx="minor">
            <a:schemeClr val="lt1"/>
          </a:fontRef>
        </p:style>
        <p:txBody>
          <a:bodyPr lIns="36000" tIns="288000" rIns="36000" bIns="36000" anchor="ctr" anchorCtr="1"/>
          <a:lstStyle/>
          <a:p>
            <a:pPr algn="ctr">
              <a:spcBef>
                <a:spcPts val="600"/>
              </a:spcBef>
              <a:defRPr/>
            </a:pPr>
            <a:r>
              <a:rPr lang="zh-TW" altLang="en-US" sz="2400" dirty="0">
                <a:solidFill>
                  <a:srgbClr val="FFFFFF"/>
                </a:solidFill>
                <a:latin typeface="Microsoft JhengHei" panose="020B0604030504040204" pitchFamily="34" charset="-120"/>
                <a:ea typeface="Microsoft JhengHei" panose="020B0604030504040204" pitchFamily="34" charset="-120"/>
              </a:rPr>
              <a:t>電子商務</a:t>
            </a:r>
            <a:r>
              <a:rPr lang="zh-TW" altLang="en-US" sz="2400" dirty="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a:t>
            </a:r>
            <a:r>
              <a:rPr lang="en-US" altLang="zh-TW" sz="2400" dirty="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
            </a:r>
            <a:br>
              <a:rPr lang="en-US" altLang="zh-TW" sz="2400" dirty="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br>
            <a:r>
              <a:rPr lang="zh-TW" altLang="en-US" sz="2400" dirty="0">
                <a:solidFill>
                  <a:srgbClr val="FFFFFF"/>
                </a:solidFill>
                <a:latin typeface="Microsoft JhengHei" panose="020B0604030504040204" pitchFamily="34" charset="-120"/>
                <a:ea typeface="Microsoft JhengHei" panose="020B0604030504040204" pitchFamily="34" charset="-120"/>
              </a:rPr>
              <a:t>電子商務</a:t>
            </a:r>
            <a:r>
              <a:rPr lang="zh-TW" altLang="en-US" sz="2400" dirty="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科、資料處理科</a:t>
            </a:r>
          </a:p>
          <a:p>
            <a:pPr algn="ctr">
              <a:defRPr/>
            </a:pPr>
            <a:endParaRPr lang="zh-TW" altLang="en-US" sz="2400" dirty="0">
              <a:solidFill>
                <a:srgbClr val="FFFFFF"/>
              </a:solidFill>
              <a:latin typeface="Microsoft JhengHei" panose="020B0604030504040204" pitchFamily="34" charset="-120"/>
              <a:ea typeface="Microsoft JhengHei" panose="020B0604030504040204" pitchFamily="34" charset="-120"/>
            </a:endParaRPr>
          </a:p>
        </p:txBody>
      </p:sp>
      <p:sp>
        <p:nvSpPr>
          <p:cNvPr id="11" name="圓角矩形圖說文字 10"/>
          <p:cNvSpPr/>
          <p:nvPr/>
        </p:nvSpPr>
        <p:spPr>
          <a:xfrm>
            <a:off x="5819775" y="1700213"/>
            <a:ext cx="3660601" cy="792683"/>
          </a:xfrm>
          <a:prstGeom prst="wedgeRoundRectCallout">
            <a:avLst>
              <a:gd name="adj1" fmla="val -35610"/>
              <a:gd name="adj2" fmla="val 99768"/>
              <a:gd name="adj3" fmla="val 16667"/>
            </a:avLst>
          </a:prstGeom>
          <a:ln/>
        </p:spPr>
        <p:style>
          <a:lnRef idx="0">
            <a:schemeClr val="accent2"/>
          </a:lnRef>
          <a:fillRef idx="3">
            <a:schemeClr val="accent2"/>
          </a:fillRef>
          <a:effectRef idx="3">
            <a:schemeClr val="accent2"/>
          </a:effectRef>
          <a:fontRef idx="minor">
            <a:schemeClr val="lt1"/>
          </a:fontRef>
        </p:style>
        <p:txBody>
          <a:bodyPr lIns="36000" tIns="0" rIns="36000" bIns="0" anchor="ctr" anchorCtr="1"/>
          <a:lstStyle/>
          <a:p>
            <a:pPr algn="ctr">
              <a:spcBef>
                <a:spcPts val="600"/>
              </a:spcBef>
              <a:defRPr/>
            </a:pPr>
            <a:r>
              <a:rPr lang="zh-TW" altLang="zh-TW" sz="2400" dirty="0">
                <a:solidFill>
                  <a:srgbClr val="FFFFFF"/>
                </a:solidFill>
                <a:latin typeface="Microsoft JhengHei" panose="020B0604030504040204" pitchFamily="34" charset="-120"/>
                <a:ea typeface="Microsoft JhengHei" panose="020B0604030504040204" pitchFamily="34" charset="-120"/>
              </a:rPr>
              <a:t>經營管理</a:t>
            </a:r>
            <a:r>
              <a:rPr lang="zh-TW" altLang="en-US" sz="2400" dirty="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a:t>
            </a:r>
            <a:r>
              <a:rPr lang="en-US" altLang="zh-TW" sz="2400" dirty="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
            </a:r>
            <a:br>
              <a:rPr lang="en-US" altLang="zh-TW" sz="2400" dirty="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br>
            <a:r>
              <a:rPr lang="zh-TW" altLang="zh-TW" sz="2400" dirty="0">
                <a:solidFill>
                  <a:srgbClr val="FFFFFF"/>
                </a:solidFill>
                <a:latin typeface="Microsoft JhengHei" panose="020B0604030504040204" pitchFamily="34" charset="-120"/>
                <a:ea typeface="Microsoft JhengHei" panose="020B0604030504040204" pitchFamily="34" charset="-120"/>
              </a:rPr>
              <a:t>商業經營科</a:t>
            </a:r>
            <a:r>
              <a:rPr lang="zh-TW" altLang="en-US" sz="2400" dirty="0">
                <a:solidFill>
                  <a:srgbClr val="FFFFFF"/>
                </a:solidFill>
                <a:latin typeface="Microsoft JhengHei" panose="020B0604030504040204" pitchFamily="34" charset="-120"/>
                <a:ea typeface="Microsoft JhengHei" panose="020B0604030504040204" pitchFamily="34" charset="-120"/>
              </a:rPr>
              <a:t>、</a:t>
            </a:r>
            <a:r>
              <a:rPr lang="zh-TW" altLang="zh-TW" sz="2400" dirty="0">
                <a:solidFill>
                  <a:srgbClr val="FFFFFF"/>
                </a:solidFill>
                <a:latin typeface="Microsoft JhengHei" panose="020B0604030504040204" pitchFamily="34" charset="-120"/>
                <a:ea typeface="Microsoft JhengHei" panose="020B0604030504040204" pitchFamily="34" charset="-120"/>
              </a:rPr>
              <a:t>會計事務科</a:t>
            </a:r>
            <a:endParaRPr lang="zh-TW" altLang="en-US" sz="2400" dirty="0">
              <a:solidFill>
                <a:srgbClr val="FFFFFF"/>
              </a:solidFill>
              <a:latin typeface="Microsoft JhengHei" panose="020B0604030504040204" pitchFamily="34" charset="-120"/>
              <a:ea typeface="Microsoft JhengHei" panose="020B0604030504040204" pitchFamily="34" charset="-120"/>
            </a:endParaRPr>
          </a:p>
        </p:txBody>
      </p:sp>
      <p:sp>
        <p:nvSpPr>
          <p:cNvPr id="9" name="圓角矩形圖說文字 8"/>
          <p:cNvSpPr/>
          <p:nvPr/>
        </p:nvSpPr>
        <p:spPr>
          <a:xfrm>
            <a:off x="6974807" y="5013176"/>
            <a:ext cx="3600399" cy="899765"/>
          </a:xfrm>
          <a:prstGeom prst="wedgeRoundRectCallout">
            <a:avLst>
              <a:gd name="adj1" fmla="val 41230"/>
              <a:gd name="adj2" fmla="val -114765"/>
              <a:gd name="adj3" fmla="val 16667"/>
            </a:avLst>
          </a:prstGeom>
          <a:solidFill>
            <a:schemeClr val="accent6"/>
          </a:solidFill>
          <a:ln/>
        </p:spPr>
        <p:style>
          <a:lnRef idx="0">
            <a:schemeClr val="accent3"/>
          </a:lnRef>
          <a:fillRef idx="3">
            <a:schemeClr val="accent3"/>
          </a:fillRef>
          <a:effectRef idx="3">
            <a:schemeClr val="accent3"/>
          </a:effectRef>
          <a:fontRef idx="minor">
            <a:schemeClr val="lt1"/>
          </a:fontRef>
        </p:style>
        <p:txBody>
          <a:bodyPr lIns="36000" tIns="0" rIns="36000" bIns="0" anchor="ctr" anchorCtr="1"/>
          <a:lstStyle/>
          <a:p>
            <a:pPr algn="ctr">
              <a:spcBef>
                <a:spcPts val="600"/>
              </a:spcBef>
              <a:defRPr/>
            </a:pPr>
            <a:r>
              <a:rPr lang="zh-TW" altLang="zh-TW" sz="2400" dirty="0">
                <a:solidFill>
                  <a:srgbClr val="FFFFFF"/>
                </a:solidFill>
                <a:latin typeface="Microsoft JhengHei" panose="020B0604030504040204" pitchFamily="34" charset="-120"/>
                <a:ea typeface="Microsoft JhengHei" panose="020B0604030504040204" pitchFamily="34" charset="-120"/>
              </a:rPr>
              <a:t>流通管理</a:t>
            </a:r>
            <a:r>
              <a:rPr lang="zh-TW" altLang="en-US" sz="2400" dirty="0">
                <a:solidFill>
                  <a:srgbClr val="FFFFFF"/>
                </a:solidFill>
                <a:latin typeface="Microsoft JhengHei" panose="020B0604030504040204" pitchFamily="34" charset="-120"/>
                <a:ea typeface="Microsoft JhengHei" panose="020B0604030504040204" pitchFamily="34" charset="-120"/>
              </a:rPr>
              <a:t>：</a:t>
            </a:r>
            <a:r>
              <a:rPr lang="en-US" altLang="zh-TW" sz="2400" dirty="0">
                <a:solidFill>
                  <a:srgbClr val="FFFFFF"/>
                </a:solidFill>
                <a:latin typeface="Microsoft JhengHei" panose="020B0604030504040204" pitchFamily="34" charset="-120"/>
                <a:ea typeface="Microsoft JhengHei" panose="020B0604030504040204" pitchFamily="34" charset="-120"/>
              </a:rPr>
              <a:t/>
            </a:r>
            <a:br>
              <a:rPr lang="en-US" altLang="zh-TW" sz="2400" dirty="0">
                <a:solidFill>
                  <a:srgbClr val="FFFFFF"/>
                </a:solidFill>
                <a:latin typeface="Microsoft JhengHei" panose="020B0604030504040204" pitchFamily="34" charset="-120"/>
                <a:ea typeface="Microsoft JhengHei" panose="020B0604030504040204" pitchFamily="34" charset="-120"/>
              </a:rPr>
            </a:br>
            <a:r>
              <a:rPr lang="zh-TW" altLang="zh-TW" sz="2400" dirty="0">
                <a:solidFill>
                  <a:srgbClr val="FFFFFF"/>
                </a:solidFill>
                <a:latin typeface="Microsoft JhengHei" panose="020B0604030504040204" pitchFamily="34" charset="-120"/>
                <a:ea typeface="Microsoft JhengHei" panose="020B0604030504040204" pitchFamily="34" charset="-120"/>
              </a:rPr>
              <a:t>商業經營科</a:t>
            </a:r>
            <a:r>
              <a:rPr lang="zh-TW" altLang="en-US" sz="2400" dirty="0">
                <a:solidFill>
                  <a:srgbClr val="FFFFFF"/>
                </a:solidFill>
                <a:latin typeface="Microsoft JhengHei" panose="020B0604030504040204" pitchFamily="34" charset="-120"/>
                <a:ea typeface="Microsoft JhengHei" panose="020B0604030504040204" pitchFamily="34" charset="-120"/>
              </a:rPr>
              <a:t>、</a:t>
            </a:r>
            <a:r>
              <a:rPr lang="zh-TW" altLang="zh-TW" sz="2400" dirty="0">
                <a:solidFill>
                  <a:srgbClr val="FFFFFF"/>
                </a:solidFill>
                <a:latin typeface="Microsoft JhengHei" panose="020B0604030504040204" pitchFamily="34" charset="-120"/>
                <a:ea typeface="Microsoft JhengHei" panose="020B0604030504040204" pitchFamily="34" charset="-120"/>
              </a:rPr>
              <a:t>流通管理科</a:t>
            </a:r>
            <a:endParaRPr lang="zh-TW" altLang="en-US" sz="2400" dirty="0">
              <a:solidFill>
                <a:srgbClr val="FFFFFF"/>
              </a:solidFill>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5894922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5510" y="300607"/>
            <a:ext cx="8229600" cy="825356"/>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b="1" dirty="0">
                <a:solidFill>
                  <a:schemeClr val="accent6"/>
                </a:solidFill>
                <a:latin typeface="Microsoft JhengHei" panose="020B0604030504040204" pitchFamily="34" charset="-120"/>
                <a:ea typeface="Microsoft JhengHei" panose="020B0604030504040204" pitchFamily="34" charset="-120"/>
              </a:rPr>
              <a:t>以便利超商為例 </a:t>
            </a:r>
            <a:r>
              <a:rPr lang="en-US" altLang="zh-TW" sz="3600" b="1" dirty="0">
                <a:solidFill>
                  <a:schemeClr val="accent6"/>
                </a:solidFill>
                <a:latin typeface="Microsoft JhengHei" panose="020B0604030504040204" pitchFamily="34" charset="-120"/>
                <a:ea typeface="Microsoft JhengHei" panose="020B0604030504040204" pitchFamily="34" charset="-120"/>
              </a:rPr>
              <a:t>1/3</a:t>
            </a:r>
            <a:endParaRPr lang="en-US" sz="3600" b="1" dirty="0">
              <a:solidFill>
                <a:schemeClr val="accent6"/>
              </a:solidFill>
              <a:latin typeface="Microsoft JhengHei" panose="020B0604030504040204" pitchFamily="34" charset="-120"/>
              <a:ea typeface="Microsoft JhengHei" panose="020B0604030504040204" pitchFamily="34" charset="-120"/>
            </a:endParaRPr>
          </a:p>
        </p:txBody>
      </p:sp>
      <p:pic>
        <p:nvPicPr>
          <p:cNvPr id="4" name="Picture 3"/>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832556" y="789584"/>
            <a:ext cx="2839540" cy="1744670"/>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528446" y="1864540"/>
            <a:ext cx="1836712" cy="1371965"/>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640777" y="3464105"/>
            <a:ext cx="1944216" cy="1295147"/>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788590" y="4930705"/>
            <a:ext cx="2051720" cy="1538790"/>
          </a:xfrm>
          <a:prstGeom prst="rect">
            <a:avLst/>
          </a:prstGeom>
        </p:spPr>
      </p:pic>
      <p:cxnSp>
        <p:nvCxnSpPr>
          <p:cNvPr id="11" name="Elbow Connector 10"/>
          <p:cNvCxnSpPr>
            <a:endCxn id="5" idx="1"/>
          </p:cNvCxnSpPr>
          <p:nvPr/>
        </p:nvCxnSpPr>
        <p:spPr>
          <a:xfrm flipV="1">
            <a:off x="3259812" y="2550522"/>
            <a:ext cx="1268634" cy="761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Elbow Connector 12"/>
          <p:cNvCxnSpPr>
            <a:stCxn id="4" idx="2"/>
            <a:endCxn id="7" idx="1"/>
          </p:cNvCxnSpPr>
          <p:nvPr/>
        </p:nvCxnSpPr>
        <p:spPr>
          <a:xfrm rot="16200000" flipH="1">
            <a:off x="3157839" y="2628741"/>
            <a:ext cx="1577424" cy="1388451"/>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Elbow Connector 14"/>
          <p:cNvCxnSpPr>
            <a:stCxn id="4" idx="2"/>
            <a:endCxn id="9" idx="1"/>
          </p:cNvCxnSpPr>
          <p:nvPr/>
        </p:nvCxnSpPr>
        <p:spPr>
          <a:xfrm rot="16200000" flipH="1">
            <a:off x="2437535" y="3349045"/>
            <a:ext cx="3165846" cy="1536264"/>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ectangle 15"/>
          <p:cNvSpPr/>
          <p:nvPr/>
        </p:nvSpPr>
        <p:spPr>
          <a:xfrm>
            <a:off x="6472662" y="2199929"/>
            <a:ext cx="1415772" cy="830997"/>
          </a:xfrm>
          <a:prstGeom prst="rect">
            <a:avLst/>
          </a:prstGeom>
          <a:solidFill>
            <a:schemeClr val="accent1"/>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zh-TW" altLang="en-US" sz="2400" dirty="0">
                <a:solidFill>
                  <a:srgbClr val="FFFFFF"/>
                </a:solidFill>
                <a:latin typeface="Microsoft JhengHei" panose="020B0604030504040204" pitchFamily="34" charset="-120"/>
                <a:ea typeface="Microsoft JhengHei" panose="020B0604030504040204" pitchFamily="34" charset="-120"/>
              </a:rPr>
              <a:t>商業經營</a:t>
            </a:r>
            <a:r>
              <a:rPr lang="en-US" altLang="zh-TW" sz="2400" dirty="0">
                <a:solidFill>
                  <a:srgbClr val="FFFFFF"/>
                </a:solidFill>
                <a:latin typeface="Microsoft JhengHei" panose="020B0604030504040204" pitchFamily="34" charset="-120"/>
                <a:ea typeface="Microsoft JhengHei" panose="020B0604030504040204" pitchFamily="34" charset="-120"/>
              </a:rPr>
              <a:t/>
            </a:r>
            <a:br>
              <a:rPr lang="en-US" altLang="zh-TW" sz="2400" dirty="0">
                <a:solidFill>
                  <a:srgbClr val="FFFFFF"/>
                </a:solidFill>
                <a:latin typeface="Microsoft JhengHei" panose="020B0604030504040204" pitchFamily="34" charset="-120"/>
                <a:ea typeface="Microsoft JhengHei" panose="020B0604030504040204" pitchFamily="34" charset="-120"/>
              </a:rPr>
            </a:br>
            <a:r>
              <a:rPr lang="zh-TW" altLang="en-US" sz="2400" dirty="0">
                <a:solidFill>
                  <a:srgbClr val="FFFFFF"/>
                </a:solidFill>
                <a:latin typeface="Microsoft JhengHei" panose="020B0604030504040204" pitchFamily="34" charset="-120"/>
                <a:ea typeface="Microsoft JhengHei" panose="020B0604030504040204" pitchFamily="34" charset="-120"/>
              </a:rPr>
              <a:t>門市服務</a:t>
            </a:r>
          </a:p>
        </p:txBody>
      </p:sp>
      <p:sp>
        <p:nvSpPr>
          <p:cNvPr id="20" name="Rectangle 16"/>
          <p:cNvSpPr/>
          <p:nvPr/>
        </p:nvSpPr>
        <p:spPr>
          <a:xfrm>
            <a:off x="6691483" y="3900027"/>
            <a:ext cx="1415773" cy="461665"/>
          </a:xfrm>
          <a:prstGeom prst="rect">
            <a:avLst/>
          </a:prstGeom>
          <a:solidFill>
            <a:schemeClr val="accent1"/>
          </a:solidFill>
        </p:spPr>
        <p:style>
          <a:lnRef idx="1">
            <a:schemeClr val="accent1"/>
          </a:lnRef>
          <a:fillRef idx="2">
            <a:schemeClr val="accent1"/>
          </a:fillRef>
          <a:effectRef idx="1">
            <a:schemeClr val="accent1"/>
          </a:effectRef>
          <a:fontRef idx="minor">
            <a:schemeClr val="dk1"/>
          </a:fontRef>
        </p:style>
        <p:txBody>
          <a:bodyPr wrap="none">
            <a:spAutoFit/>
          </a:bodyPr>
          <a:lstStyle/>
          <a:p>
            <a:pPr algn="ctr">
              <a:defRPr/>
            </a:pPr>
            <a:r>
              <a:rPr lang="zh-TW" altLang="en-US" sz="2400" dirty="0">
                <a:solidFill>
                  <a:srgbClr val="FFFFFF"/>
                </a:solidFill>
                <a:latin typeface="Microsoft JhengHei" panose="020B0604030504040204" pitchFamily="34" charset="-120"/>
                <a:ea typeface="Microsoft JhengHei" panose="020B0604030504040204" pitchFamily="34" charset="-120"/>
              </a:rPr>
              <a:t>物流管理</a:t>
            </a:r>
          </a:p>
        </p:txBody>
      </p:sp>
      <p:sp>
        <p:nvSpPr>
          <p:cNvPr id="21" name="Rectangle 17"/>
          <p:cNvSpPr/>
          <p:nvPr/>
        </p:nvSpPr>
        <p:spPr>
          <a:xfrm>
            <a:off x="6956803" y="5469119"/>
            <a:ext cx="1416050" cy="461962"/>
          </a:xfrm>
          <a:prstGeom prst="rect">
            <a:avLst/>
          </a:prstGeom>
          <a:solidFill>
            <a:schemeClr val="accent6"/>
          </a:solidFill>
        </p:spPr>
        <p:style>
          <a:lnRef idx="1">
            <a:schemeClr val="accent1"/>
          </a:lnRef>
          <a:fillRef idx="2">
            <a:schemeClr val="accent1"/>
          </a:fillRef>
          <a:effectRef idx="1">
            <a:schemeClr val="accent1"/>
          </a:effectRef>
          <a:fontRef idx="minor">
            <a:schemeClr val="dk1"/>
          </a:fontRef>
        </p:style>
        <p:txBody>
          <a:bodyPr wrap="none">
            <a:spAutoFit/>
          </a:bodyPr>
          <a:lstStyle/>
          <a:p>
            <a:pPr algn="ctr">
              <a:defRPr/>
            </a:pPr>
            <a:r>
              <a:rPr lang="zh-TW" altLang="en-US" sz="2400" dirty="0">
                <a:solidFill>
                  <a:srgbClr val="FFFFFF"/>
                </a:solidFill>
                <a:latin typeface="Microsoft JhengHei" panose="020B0604030504040204" pitchFamily="34" charset="-120"/>
                <a:ea typeface="Microsoft JhengHei" panose="020B0604030504040204" pitchFamily="34" charset="-120"/>
              </a:rPr>
              <a:t>電子商務</a:t>
            </a:r>
          </a:p>
        </p:txBody>
      </p:sp>
      <p:sp>
        <p:nvSpPr>
          <p:cNvPr id="24" name="標題 1"/>
          <p:cNvSpPr txBox="1">
            <a:spLocks/>
          </p:cNvSpPr>
          <p:nvPr/>
        </p:nvSpPr>
        <p:spPr>
          <a:xfrm>
            <a:off x="8605840" y="2400176"/>
            <a:ext cx="2746744" cy="541701"/>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nSpc>
                <a:spcPct val="90000"/>
              </a:lnSpc>
              <a:defRPr/>
            </a:pPr>
            <a:r>
              <a:rPr lang="zh-TW" altLang="en-US"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rPr>
              <a:t>軟硬體工程相關</a:t>
            </a:r>
            <a:endParaRPr lang="en-US" altLang="zh-TW"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endParaRPr>
          </a:p>
        </p:txBody>
      </p:sp>
      <p:sp>
        <p:nvSpPr>
          <p:cNvPr id="25" name="標題 1"/>
          <p:cNvSpPr txBox="1">
            <a:spLocks/>
          </p:cNvSpPr>
          <p:nvPr/>
        </p:nvSpPr>
        <p:spPr>
          <a:xfrm>
            <a:off x="8605840" y="1778359"/>
            <a:ext cx="2746744" cy="619087"/>
          </a:xfrm>
          <a:prstGeom prst="rect">
            <a:avLst/>
          </a:prstGeom>
          <a:solidFill>
            <a:srgbClr val="E1FFFF"/>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gn="ctr">
              <a:lnSpc>
                <a:spcPct val="90000"/>
              </a:lnSpc>
              <a:defRPr/>
            </a:pPr>
            <a:r>
              <a:rPr lang="zh-TW" altLang="en-US" sz="2400" spc="50" dirty="0">
                <a:ln w="11430"/>
                <a:solidFill>
                  <a:srgbClr val="FF0000"/>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rPr>
              <a:t>★衍生相關行業</a:t>
            </a:r>
            <a:endParaRPr lang="en-US" altLang="zh-TW" sz="2400" spc="50" dirty="0">
              <a:ln w="11430"/>
              <a:solidFill>
                <a:srgbClr val="FF0000"/>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endParaRPr>
          </a:p>
        </p:txBody>
      </p:sp>
      <p:sp>
        <p:nvSpPr>
          <p:cNvPr id="28" name="標題 1"/>
          <p:cNvSpPr txBox="1">
            <a:spLocks/>
          </p:cNvSpPr>
          <p:nvPr/>
        </p:nvSpPr>
        <p:spPr>
          <a:xfrm>
            <a:off x="8605840" y="2941880"/>
            <a:ext cx="2746744" cy="541701"/>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nSpc>
                <a:spcPct val="90000"/>
              </a:lnSpc>
              <a:defRPr/>
            </a:pPr>
            <a:r>
              <a:rPr lang="zh-TW" altLang="en-US"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rPr>
              <a:t>食品、日常用品</a:t>
            </a:r>
            <a:endParaRPr lang="en-US" altLang="zh-TW"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endParaRPr>
          </a:p>
        </p:txBody>
      </p:sp>
      <p:sp>
        <p:nvSpPr>
          <p:cNvPr id="29" name="標題 1"/>
          <p:cNvSpPr txBox="1">
            <a:spLocks/>
          </p:cNvSpPr>
          <p:nvPr/>
        </p:nvSpPr>
        <p:spPr>
          <a:xfrm>
            <a:off x="8605840" y="3483584"/>
            <a:ext cx="2746744" cy="541701"/>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nSpc>
                <a:spcPct val="90000"/>
              </a:lnSpc>
              <a:defRPr/>
            </a:pPr>
            <a:r>
              <a:rPr lang="zh-TW" altLang="en-US"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rPr>
              <a:t>餐飲相關</a:t>
            </a:r>
            <a:endParaRPr lang="en-US" altLang="zh-TW"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endParaRPr>
          </a:p>
        </p:txBody>
      </p:sp>
      <p:sp>
        <p:nvSpPr>
          <p:cNvPr id="30" name="標題 1"/>
          <p:cNvSpPr txBox="1">
            <a:spLocks/>
          </p:cNvSpPr>
          <p:nvPr/>
        </p:nvSpPr>
        <p:spPr>
          <a:xfrm>
            <a:off x="8605840" y="4025288"/>
            <a:ext cx="2746744" cy="541701"/>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nSpc>
                <a:spcPct val="90000"/>
              </a:lnSpc>
              <a:defRPr/>
            </a:pPr>
            <a:r>
              <a:rPr lang="zh-TW" altLang="en-US"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rPr>
              <a:t>電訊、通訊</a:t>
            </a:r>
            <a:endParaRPr lang="en-US" altLang="zh-TW"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endParaRPr>
          </a:p>
        </p:txBody>
      </p:sp>
      <p:sp>
        <p:nvSpPr>
          <p:cNvPr id="31" name="標題 1"/>
          <p:cNvSpPr txBox="1">
            <a:spLocks/>
          </p:cNvSpPr>
          <p:nvPr/>
        </p:nvSpPr>
        <p:spPr>
          <a:xfrm>
            <a:off x="8605840" y="4566992"/>
            <a:ext cx="2746744" cy="541701"/>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nSpc>
                <a:spcPct val="90000"/>
              </a:lnSpc>
              <a:defRPr/>
            </a:pPr>
            <a:r>
              <a:rPr lang="zh-TW" altLang="en-US"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rPr>
              <a:t>文教、影印</a:t>
            </a:r>
            <a:endParaRPr lang="en-US" altLang="zh-TW"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endParaRPr>
          </a:p>
        </p:txBody>
      </p:sp>
      <p:sp>
        <p:nvSpPr>
          <p:cNvPr id="32" name="標題 1"/>
          <p:cNvSpPr txBox="1">
            <a:spLocks/>
          </p:cNvSpPr>
          <p:nvPr/>
        </p:nvSpPr>
        <p:spPr>
          <a:xfrm>
            <a:off x="8605840" y="5108696"/>
            <a:ext cx="2746744" cy="541701"/>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nSpc>
                <a:spcPct val="90000"/>
              </a:lnSpc>
              <a:defRPr/>
            </a:pPr>
            <a:r>
              <a:rPr lang="zh-TW" altLang="en-US"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rPr>
              <a:t>購票、快捷</a:t>
            </a:r>
            <a:endParaRPr lang="en-US" altLang="zh-TW"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endParaRPr>
          </a:p>
        </p:txBody>
      </p:sp>
      <p:sp>
        <p:nvSpPr>
          <p:cNvPr id="33" name="標題 1"/>
          <p:cNvSpPr txBox="1">
            <a:spLocks/>
          </p:cNvSpPr>
          <p:nvPr/>
        </p:nvSpPr>
        <p:spPr>
          <a:xfrm>
            <a:off x="8605840" y="5650400"/>
            <a:ext cx="2746744" cy="541701"/>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nSpc>
                <a:spcPct val="90000"/>
              </a:lnSpc>
              <a:defRPr/>
            </a:pPr>
            <a:r>
              <a:rPr lang="zh-TW" altLang="en-US"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rPr>
              <a:t>在地化服務</a:t>
            </a:r>
            <a:endParaRPr lang="en-US" altLang="zh-TW"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endParaRPr>
          </a:p>
        </p:txBody>
      </p:sp>
      <p:sp>
        <p:nvSpPr>
          <p:cNvPr id="34" name="標題 1"/>
          <p:cNvSpPr txBox="1">
            <a:spLocks/>
          </p:cNvSpPr>
          <p:nvPr/>
        </p:nvSpPr>
        <p:spPr>
          <a:xfrm>
            <a:off x="8605840" y="6192102"/>
            <a:ext cx="2746744" cy="477258"/>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nSpc>
                <a:spcPct val="90000"/>
              </a:lnSpc>
              <a:defRPr/>
            </a:pPr>
            <a:r>
              <a:rPr lang="en-US" altLang="zh-TW"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rPr>
              <a:t>……</a:t>
            </a:r>
          </a:p>
        </p:txBody>
      </p:sp>
    </p:spTree>
    <p:custDataLst>
      <p:tags r:id="rId1"/>
    </p:custDataLst>
    <p:extLst>
      <p:ext uri="{BB962C8B-B14F-4D97-AF65-F5344CB8AC3E}">
        <p14:creationId xmlns:p14="http://schemas.microsoft.com/office/powerpoint/2010/main" val="41487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right)">
                                      <p:cBhvr>
                                        <p:cTn id="11" dur="500"/>
                                        <p:tgtEl>
                                          <p:spTgt spid="20"/>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righ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left)">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left)">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left)">
                                      <p:cBhvr>
                                        <p:cTn id="55" dur="500"/>
                                        <p:tgtEl>
                                          <p:spTgt spid="33"/>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left)">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4" grpId="0" animBg="1"/>
      <p:bldP spid="25" grpId="0" animBg="1"/>
      <p:bldP spid="28" grpId="0" animBg="1"/>
      <p:bldP spid="29" grpId="0" animBg="1"/>
      <p:bldP spid="30" grpId="0" animBg="1"/>
      <p:bldP spid="31" grpId="0" animBg="1"/>
      <p:bldP spid="32" grpId="0" animBg="1"/>
      <p:bldP spid="33" grpId="0" animBg="1"/>
      <p:bldP spid="3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p:cNvPicPr>
          <p:nvPr/>
        </p:nvPicPr>
        <p:blipFill>
          <a:blip r:embed="rId3" cstate="screen">
            <a:clrChange>
              <a:clrFrom>
                <a:srgbClr val="FFFFFF"/>
              </a:clrFrom>
              <a:clrTo>
                <a:srgbClr val="FFFFFF">
                  <a:alpha val="0"/>
                </a:srgbClr>
              </a:clrTo>
            </a:clrChange>
          </a:blip>
          <a:srcRect/>
          <a:stretch>
            <a:fillRect/>
          </a:stretch>
        </p:blipFill>
        <p:spPr bwMode="auto">
          <a:xfrm>
            <a:off x="1524000" y="1040288"/>
            <a:ext cx="2267744" cy="1393097"/>
          </a:xfrm>
          <a:prstGeom prst="rect">
            <a:avLst/>
          </a:prstGeom>
          <a:noFill/>
          <a:ln w="9525">
            <a:noFill/>
            <a:miter lim="800000"/>
            <a:headEnd/>
            <a:tailEnd/>
          </a:ln>
        </p:spPr>
      </p:pic>
      <p:pic>
        <p:nvPicPr>
          <p:cNvPr id="33796" name="Picture 4"/>
          <p:cNvPicPr>
            <a:picLocks noChangeAspect="1"/>
          </p:cNvPicPr>
          <p:nvPr/>
        </p:nvPicPr>
        <p:blipFill>
          <a:blip r:embed="rId4" cstate="screen"/>
          <a:srcRect/>
          <a:stretch>
            <a:fillRect/>
          </a:stretch>
        </p:blipFill>
        <p:spPr bwMode="auto">
          <a:xfrm>
            <a:off x="3150240" y="1844049"/>
            <a:ext cx="1943100" cy="1452563"/>
          </a:xfrm>
          <a:prstGeom prst="rect">
            <a:avLst/>
          </a:prstGeom>
          <a:noFill/>
          <a:ln w="9525">
            <a:noFill/>
            <a:miter lim="800000"/>
            <a:headEnd/>
            <a:tailEnd/>
          </a:ln>
        </p:spPr>
      </p:pic>
      <p:pic>
        <p:nvPicPr>
          <p:cNvPr id="33797" name="Picture 6"/>
          <p:cNvPicPr>
            <a:picLocks noChangeAspect="1"/>
          </p:cNvPicPr>
          <p:nvPr/>
        </p:nvPicPr>
        <p:blipFill>
          <a:blip r:embed="rId5" cstate="screen"/>
          <a:srcRect/>
          <a:stretch>
            <a:fillRect/>
          </a:stretch>
        </p:blipFill>
        <p:spPr bwMode="auto">
          <a:xfrm>
            <a:off x="3137742" y="3473093"/>
            <a:ext cx="1943100" cy="1295400"/>
          </a:xfrm>
          <a:prstGeom prst="rect">
            <a:avLst/>
          </a:prstGeom>
          <a:noFill/>
          <a:ln w="9525">
            <a:noFill/>
            <a:miter lim="800000"/>
            <a:headEnd/>
            <a:tailEnd/>
          </a:ln>
        </p:spPr>
      </p:pic>
      <p:pic>
        <p:nvPicPr>
          <p:cNvPr id="33798" name="Picture 8"/>
          <p:cNvPicPr>
            <a:picLocks noChangeAspect="1"/>
          </p:cNvPicPr>
          <p:nvPr/>
        </p:nvPicPr>
        <p:blipFill>
          <a:blip r:embed="rId6" cstate="screen"/>
          <a:srcRect/>
          <a:stretch>
            <a:fillRect/>
          </a:stretch>
        </p:blipFill>
        <p:spPr bwMode="auto">
          <a:xfrm>
            <a:off x="3083767" y="5001856"/>
            <a:ext cx="2051050" cy="1539875"/>
          </a:xfrm>
          <a:prstGeom prst="rect">
            <a:avLst/>
          </a:prstGeom>
          <a:noFill/>
          <a:ln w="9525">
            <a:noFill/>
            <a:miter lim="800000"/>
            <a:headEnd/>
            <a:tailEnd/>
          </a:ln>
        </p:spPr>
      </p:pic>
      <p:cxnSp>
        <p:nvCxnSpPr>
          <p:cNvPr id="9" name="Elbow Connector 10"/>
          <p:cNvCxnSpPr>
            <a:stCxn id="33795" idx="2"/>
            <a:endCxn id="33796" idx="1"/>
          </p:cNvCxnSpPr>
          <p:nvPr/>
        </p:nvCxnSpPr>
        <p:spPr>
          <a:xfrm rot="16200000" flipH="1">
            <a:off x="2835583" y="2255673"/>
            <a:ext cx="136946" cy="49236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Elbow Connector 12"/>
          <p:cNvCxnSpPr>
            <a:stCxn id="33795" idx="2"/>
            <a:endCxn id="33797" idx="1"/>
          </p:cNvCxnSpPr>
          <p:nvPr/>
        </p:nvCxnSpPr>
        <p:spPr>
          <a:xfrm rot="16200000" flipH="1">
            <a:off x="2054104" y="3037153"/>
            <a:ext cx="1687409" cy="479870"/>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Elbow Connector 14"/>
          <p:cNvCxnSpPr>
            <a:stCxn id="33795" idx="2"/>
            <a:endCxn id="33798" idx="1"/>
          </p:cNvCxnSpPr>
          <p:nvPr/>
        </p:nvCxnSpPr>
        <p:spPr>
          <a:xfrm rot="16200000" flipH="1">
            <a:off x="1201616" y="3889641"/>
            <a:ext cx="3338409" cy="425895"/>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 name="標題 1"/>
          <p:cNvSpPr>
            <a:spLocks noGrp="1"/>
          </p:cNvSpPr>
          <p:nvPr>
            <p:ph type="title"/>
          </p:nvPr>
        </p:nvSpPr>
        <p:spPr>
          <a:xfrm>
            <a:off x="2180155" y="325733"/>
            <a:ext cx="8291264" cy="877713"/>
          </a:xfrm>
        </p:spPr>
        <p:txBody>
          <a:bodyPr>
            <a:normAutofit fontScale="90000"/>
          </a:bodyPr>
          <a:lstStyle/>
          <a:p>
            <a:r>
              <a:rPr lang="zh-TW" altLang="en-US" b="1" dirty="0">
                <a:latin typeface="Microsoft JhengHei" panose="020B0604030504040204" pitchFamily="34" charset="-120"/>
                <a:ea typeface="Microsoft JhengHei" panose="020B0604030504040204" pitchFamily="34" charset="-120"/>
              </a:rPr>
              <a:t>專業群科分析－</a:t>
            </a:r>
            <a:r>
              <a:rPr lang="zh-TW" altLang="en-US" sz="4000" b="1" dirty="0">
                <a:solidFill>
                  <a:schemeClr val="accent6"/>
                </a:solidFill>
                <a:latin typeface="Microsoft JhengHei" panose="020B0604030504040204" pitchFamily="34" charset="-120"/>
                <a:ea typeface="Microsoft JhengHei" panose="020B0604030504040204" pitchFamily="34" charset="-120"/>
              </a:rPr>
              <a:t>以便利超商為例 </a:t>
            </a:r>
            <a:r>
              <a:rPr lang="en-US" altLang="zh-TW" sz="4000" b="1" dirty="0">
                <a:solidFill>
                  <a:schemeClr val="accent6"/>
                </a:solidFill>
                <a:latin typeface="Microsoft JhengHei" panose="020B0604030504040204" pitchFamily="34" charset="-120"/>
                <a:ea typeface="Microsoft JhengHei" panose="020B0604030504040204" pitchFamily="34" charset="-120"/>
              </a:rPr>
              <a:t>2/3</a:t>
            </a:r>
            <a:endParaRPr lang="zh-TW" altLang="en-US" sz="4000" b="1" dirty="0">
              <a:solidFill>
                <a:schemeClr val="accent6"/>
              </a:solidFill>
              <a:latin typeface="Microsoft JhengHei" panose="020B0604030504040204" pitchFamily="34" charset="-120"/>
              <a:ea typeface="Microsoft JhengHei" panose="020B0604030504040204" pitchFamily="34" charset="-120"/>
            </a:endParaRPr>
          </a:p>
        </p:txBody>
      </p:sp>
      <p:pic>
        <p:nvPicPr>
          <p:cNvPr id="41" name="Picture 21"/>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916465" y="1374397"/>
            <a:ext cx="2376265" cy="1584176"/>
          </a:xfrm>
          <a:prstGeom prst="rect">
            <a:avLst/>
          </a:prstGeom>
        </p:spPr>
      </p:pic>
      <p:pic>
        <p:nvPicPr>
          <p:cNvPr id="4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6466" y="3102590"/>
            <a:ext cx="2424663" cy="1607657"/>
          </a:xfrm>
          <a:prstGeom prst="rect">
            <a:avLst/>
          </a:prstGeom>
        </p:spPr>
      </p:pic>
      <p:pic>
        <p:nvPicPr>
          <p:cNvPr id="43" name="Picture 38"/>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940664" y="4884656"/>
            <a:ext cx="2376264" cy="1774277"/>
          </a:xfrm>
          <a:prstGeom prst="rect">
            <a:avLst/>
          </a:prstGeom>
        </p:spPr>
      </p:pic>
      <p:sp>
        <p:nvSpPr>
          <p:cNvPr id="38" name="Rectangle 35"/>
          <p:cNvSpPr/>
          <p:nvPr/>
        </p:nvSpPr>
        <p:spPr>
          <a:xfrm>
            <a:off x="8952810" y="2223105"/>
            <a:ext cx="1518609" cy="760959"/>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square" lIns="72000" tIns="72000" rIns="72000" bIns="72000">
            <a:spAutoFit/>
          </a:bodyPr>
          <a:lstStyle/>
          <a:p>
            <a:pPr algn="ctr"/>
            <a:r>
              <a:rPr lang="zh-TW" altLang="en-US" sz="2000" dirty="0">
                <a:solidFill>
                  <a:srgbClr val="FFFFFF"/>
                </a:solidFill>
                <a:latin typeface="Microsoft JhengHei" panose="020B0604030504040204" pitchFamily="34" charset="-120"/>
                <a:ea typeface="Microsoft JhengHei" panose="020B0604030504040204" pitchFamily="34" charset="-120"/>
              </a:rPr>
              <a:t>商業經營科</a:t>
            </a:r>
            <a:endParaRPr lang="en-US" altLang="zh-TW" sz="2000" dirty="0">
              <a:solidFill>
                <a:srgbClr val="FFFFFF"/>
              </a:solidFill>
              <a:latin typeface="Microsoft JhengHei" panose="020B0604030504040204" pitchFamily="34" charset="-120"/>
              <a:ea typeface="Microsoft JhengHei" panose="020B0604030504040204" pitchFamily="34" charset="-120"/>
            </a:endParaRPr>
          </a:p>
          <a:p>
            <a:pPr algn="ctr"/>
            <a:r>
              <a:rPr lang="zh-TW" altLang="en-US" sz="2000" dirty="0">
                <a:solidFill>
                  <a:srgbClr val="FFFFFF"/>
                </a:solidFill>
                <a:latin typeface="Microsoft JhengHei" panose="020B0604030504040204" pitchFamily="34" charset="-120"/>
                <a:ea typeface="Microsoft JhengHei" panose="020B0604030504040204" pitchFamily="34" charset="-120"/>
              </a:rPr>
              <a:t>會計事務科 </a:t>
            </a:r>
            <a:endParaRPr lang="en-US" altLang="zh-TW" sz="2000" dirty="0">
              <a:solidFill>
                <a:srgbClr val="FFFFFF"/>
              </a:solidFill>
              <a:latin typeface="Microsoft JhengHei" panose="020B0604030504040204" pitchFamily="34" charset="-120"/>
              <a:ea typeface="Microsoft JhengHei" panose="020B0604030504040204" pitchFamily="34" charset="-120"/>
            </a:endParaRPr>
          </a:p>
        </p:txBody>
      </p:sp>
      <p:sp>
        <p:nvSpPr>
          <p:cNvPr id="25" name="Rectangle 35"/>
          <p:cNvSpPr/>
          <p:nvPr/>
        </p:nvSpPr>
        <p:spPr>
          <a:xfrm>
            <a:off x="8952809" y="3934506"/>
            <a:ext cx="1488012" cy="760959"/>
          </a:xfrm>
          <a:prstGeom prst="rect">
            <a:avLst/>
          </a:prstGeom>
          <a:solidFill>
            <a:schemeClr val="accent6"/>
          </a:solidFill>
        </p:spPr>
        <p:style>
          <a:lnRef idx="1">
            <a:schemeClr val="accent6"/>
          </a:lnRef>
          <a:fillRef idx="2">
            <a:schemeClr val="accent6"/>
          </a:fillRef>
          <a:effectRef idx="1">
            <a:schemeClr val="accent6"/>
          </a:effectRef>
          <a:fontRef idx="minor">
            <a:schemeClr val="dk1"/>
          </a:fontRef>
        </p:style>
        <p:txBody>
          <a:bodyPr wrap="square" lIns="72000" tIns="72000" rIns="72000" bIns="72000">
            <a:spAutoFit/>
          </a:bodyPr>
          <a:lstStyle/>
          <a:p>
            <a:pPr algn="ctr"/>
            <a:r>
              <a:rPr lang="zh-TW" altLang="en-US" sz="2000" dirty="0">
                <a:solidFill>
                  <a:srgbClr val="FFFFFF"/>
                </a:solidFill>
                <a:latin typeface="Microsoft JhengHei" panose="020B0604030504040204" pitchFamily="34" charset="-120"/>
                <a:ea typeface="Microsoft JhengHei" panose="020B0604030504040204" pitchFamily="34" charset="-120"/>
              </a:rPr>
              <a:t>流通管理科</a:t>
            </a:r>
            <a:endParaRPr lang="en-US" altLang="zh-TW" sz="2000" dirty="0">
              <a:solidFill>
                <a:srgbClr val="FFFFFF"/>
              </a:solidFill>
              <a:latin typeface="Microsoft JhengHei" panose="020B0604030504040204" pitchFamily="34" charset="-120"/>
              <a:ea typeface="Microsoft JhengHei" panose="020B0604030504040204" pitchFamily="34" charset="-120"/>
            </a:endParaRPr>
          </a:p>
          <a:p>
            <a:pPr algn="ctr"/>
            <a:r>
              <a:rPr lang="zh-TW" altLang="en-US" sz="2000" dirty="0">
                <a:solidFill>
                  <a:srgbClr val="FFFFFF"/>
                </a:solidFill>
                <a:latin typeface="Microsoft JhengHei" panose="020B0604030504040204" pitchFamily="34" charset="-120"/>
                <a:ea typeface="Microsoft JhengHei" panose="020B0604030504040204" pitchFamily="34" charset="-120"/>
              </a:rPr>
              <a:t>商業經營科 </a:t>
            </a:r>
            <a:endParaRPr lang="en-US" sz="2000" dirty="0">
              <a:solidFill>
                <a:srgbClr val="FFFFFF"/>
              </a:solidFill>
              <a:latin typeface="Microsoft JhengHei" panose="020B0604030504040204" pitchFamily="34" charset="-120"/>
              <a:ea typeface="Microsoft JhengHei" panose="020B0604030504040204" pitchFamily="34" charset="-120"/>
            </a:endParaRPr>
          </a:p>
        </p:txBody>
      </p:sp>
      <p:sp>
        <p:nvSpPr>
          <p:cNvPr id="39" name="Rectangle 35"/>
          <p:cNvSpPr/>
          <p:nvPr/>
        </p:nvSpPr>
        <p:spPr>
          <a:xfrm>
            <a:off x="8952809" y="5908402"/>
            <a:ext cx="1468606" cy="760959"/>
          </a:xfrm>
          <a:prstGeom prst="rect">
            <a:avLst/>
          </a:prstGeom>
          <a:solidFill>
            <a:schemeClr val="accent6"/>
          </a:solidFill>
        </p:spPr>
        <p:style>
          <a:lnRef idx="1">
            <a:schemeClr val="accent6"/>
          </a:lnRef>
          <a:fillRef idx="2">
            <a:schemeClr val="accent6"/>
          </a:fillRef>
          <a:effectRef idx="1">
            <a:schemeClr val="accent6"/>
          </a:effectRef>
          <a:fontRef idx="minor">
            <a:schemeClr val="dk1"/>
          </a:fontRef>
        </p:style>
        <p:txBody>
          <a:bodyPr wrap="square" lIns="72000" tIns="72000" rIns="72000" bIns="72000">
            <a:spAutoFit/>
          </a:bodyPr>
          <a:lstStyle/>
          <a:p>
            <a:pPr algn="ctr"/>
            <a:r>
              <a:rPr lang="zh-TW" altLang="en-US" sz="2000" dirty="0">
                <a:solidFill>
                  <a:srgbClr val="FFFFFF"/>
                </a:solidFill>
                <a:latin typeface="Microsoft JhengHei" panose="020B0604030504040204" pitchFamily="34" charset="-120"/>
                <a:ea typeface="Microsoft JhengHei" panose="020B0604030504040204" pitchFamily="34" charset="-120"/>
              </a:rPr>
              <a:t>電子商務科 </a:t>
            </a:r>
            <a:endParaRPr lang="en-US" altLang="zh-TW" sz="2000" dirty="0">
              <a:solidFill>
                <a:srgbClr val="FFFFFF"/>
              </a:solidFill>
              <a:latin typeface="Microsoft JhengHei" panose="020B0604030504040204" pitchFamily="34" charset="-120"/>
              <a:ea typeface="Microsoft JhengHei" panose="020B0604030504040204" pitchFamily="34" charset="-120"/>
            </a:endParaRPr>
          </a:p>
          <a:p>
            <a:pPr algn="ctr"/>
            <a:r>
              <a:rPr lang="zh-TW" altLang="en-US" sz="2000" dirty="0">
                <a:solidFill>
                  <a:srgbClr val="FFFFFF"/>
                </a:solidFill>
                <a:latin typeface="Microsoft JhengHei" panose="020B0604030504040204" pitchFamily="34" charset="-120"/>
                <a:ea typeface="Microsoft JhengHei" panose="020B0604030504040204" pitchFamily="34" charset="-120"/>
              </a:rPr>
              <a:t>資料處理科</a:t>
            </a:r>
            <a:endParaRPr lang="en-US" altLang="zh-TW" sz="2000" dirty="0">
              <a:solidFill>
                <a:srgbClr val="FFFFFF"/>
              </a:solidFill>
              <a:latin typeface="Microsoft JhengHei" panose="020B0604030504040204" pitchFamily="34" charset="-120"/>
              <a:ea typeface="Microsoft JhengHei" panose="020B0604030504040204" pitchFamily="34" charset="-120"/>
            </a:endParaRPr>
          </a:p>
        </p:txBody>
      </p:sp>
      <p:cxnSp>
        <p:nvCxnSpPr>
          <p:cNvPr id="44" name="Elbow Connector 12"/>
          <p:cNvCxnSpPr>
            <a:stCxn id="33796" idx="3"/>
            <a:endCxn id="41" idx="1"/>
          </p:cNvCxnSpPr>
          <p:nvPr/>
        </p:nvCxnSpPr>
        <p:spPr>
          <a:xfrm flipV="1">
            <a:off x="5093340" y="2166486"/>
            <a:ext cx="1823124" cy="40384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5"/>
          <p:cNvSpPr/>
          <p:nvPr/>
        </p:nvSpPr>
        <p:spPr>
          <a:xfrm>
            <a:off x="5277878" y="2648851"/>
            <a:ext cx="1415772" cy="830997"/>
          </a:xfrm>
          <a:prstGeom prst="rect">
            <a:avLst/>
          </a:prstGeom>
          <a:solidFill>
            <a:schemeClr val="accent2"/>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zh-TW" altLang="en-US" sz="2400" dirty="0">
                <a:solidFill>
                  <a:srgbClr val="FFFFFF"/>
                </a:solidFill>
                <a:latin typeface="Microsoft JhengHei" panose="020B0604030504040204" pitchFamily="34" charset="-120"/>
                <a:ea typeface="Microsoft JhengHei" panose="020B0604030504040204" pitchFamily="34" charset="-120"/>
              </a:rPr>
              <a:t>商業經營</a:t>
            </a:r>
            <a:r>
              <a:rPr lang="en-US" altLang="zh-TW" sz="2400" dirty="0">
                <a:solidFill>
                  <a:srgbClr val="FFFFFF"/>
                </a:solidFill>
                <a:latin typeface="Microsoft JhengHei" panose="020B0604030504040204" pitchFamily="34" charset="-120"/>
                <a:ea typeface="Microsoft JhengHei" panose="020B0604030504040204" pitchFamily="34" charset="-120"/>
              </a:rPr>
              <a:t/>
            </a:r>
            <a:br>
              <a:rPr lang="en-US" altLang="zh-TW" sz="2400" dirty="0">
                <a:solidFill>
                  <a:srgbClr val="FFFFFF"/>
                </a:solidFill>
                <a:latin typeface="Microsoft JhengHei" panose="020B0604030504040204" pitchFamily="34" charset="-120"/>
                <a:ea typeface="Microsoft JhengHei" panose="020B0604030504040204" pitchFamily="34" charset="-120"/>
              </a:rPr>
            </a:br>
            <a:r>
              <a:rPr lang="zh-TW" altLang="en-US" sz="2400" dirty="0">
                <a:solidFill>
                  <a:srgbClr val="FFFFFF"/>
                </a:solidFill>
                <a:latin typeface="Microsoft JhengHei" panose="020B0604030504040204" pitchFamily="34" charset="-120"/>
                <a:ea typeface="Microsoft JhengHei" panose="020B0604030504040204" pitchFamily="34" charset="-120"/>
              </a:rPr>
              <a:t>門市服務</a:t>
            </a:r>
          </a:p>
        </p:txBody>
      </p:sp>
      <p:sp>
        <p:nvSpPr>
          <p:cNvPr id="13" name="Rectangle 16"/>
          <p:cNvSpPr/>
          <p:nvPr/>
        </p:nvSpPr>
        <p:spPr>
          <a:xfrm>
            <a:off x="5266181" y="4196860"/>
            <a:ext cx="1415773" cy="461665"/>
          </a:xfrm>
          <a:prstGeom prst="rect">
            <a:avLst/>
          </a:prstGeom>
          <a:solidFill>
            <a:schemeClr val="accent6"/>
          </a:solidFill>
        </p:spPr>
        <p:style>
          <a:lnRef idx="1">
            <a:schemeClr val="accent1"/>
          </a:lnRef>
          <a:fillRef idx="2">
            <a:schemeClr val="accent1"/>
          </a:fillRef>
          <a:effectRef idx="1">
            <a:schemeClr val="accent1"/>
          </a:effectRef>
          <a:fontRef idx="minor">
            <a:schemeClr val="dk1"/>
          </a:fontRef>
        </p:style>
        <p:txBody>
          <a:bodyPr wrap="none">
            <a:spAutoFit/>
          </a:bodyPr>
          <a:lstStyle/>
          <a:p>
            <a:pPr algn="ctr">
              <a:defRPr/>
            </a:pPr>
            <a:r>
              <a:rPr lang="zh-TW" altLang="en-US" sz="2400" dirty="0">
                <a:solidFill>
                  <a:srgbClr val="FFFFFF"/>
                </a:solidFill>
                <a:latin typeface="Microsoft JhengHei" panose="020B0604030504040204" pitchFamily="34" charset="-120"/>
                <a:ea typeface="Microsoft JhengHei" panose="020B0604030504040204" pitchFamily="34" charset="-120"/>
              </a:rPr>
              <a:t>物流管理</a:t>
            </a:r>
          </a:p>
        </p:txBody>
      </p:sp>
      <p:sp>
        <p:nvSpPr>
          <p:cNvPr id="14" name="Rectangle 17"/>
          <p:cNvSpPr/>
          <p:nvPr/>
        </p:nvSpPr>
        <p:spPr>
          <a:xfrm>
            <a:off x="5300785" y="5890152"/>
            <a:ext cx="1416050" cy="461962"/>
          </a:xfrm>
          <a:prstGeom prst="rect">
            <a:avLst/>
          </a:prstGeom>
          <a:solidFill>
            <a:schemeClr val="accent6"/>
          </a:solidFill>
        </p:spPr>
        <p:style>
          <a:lnRef idx="1">
            <a:schemeClr val="accent1"/>
          </a:lnRef>
          <a:fillRef idx="2">
            <a:schemeClr val="accent1"/>
          </a:fillRef>
          <a:effectRef idx="1">
            <a:schemeClr val="accent1"/>
          </a:effectRef>
          <a:fontRef idx="minor">
            <a:schemeClr val="dk1"/>
          </a:fontRef>
        </p:style>
        <p:txBody>
          <a:bodyPr wrap="none">
            <a:spAutoFit/>
          </a:bodyPr>
          <a:lstStyle/>
          <a:p>
            <a:pPr algn="ctr">
              <a:defRPr/>
            </a:pPr>
            <a:r>
              <a:rPr lang="zh-TW" altLang="en-US" sz="2400" dirty="0">
                <a:solidFill>
                  <a:srgbClr val="FFFFFF"/>
                </a:solidFill>
                <a:latin typeface="Microsoft JhengHei" panose="020B0604030504040204" pitchFamily="34" charset="-120"/>
                <a:ea typeface="Microsoft JhengHei" panose="020B0604030504040204" pitchFamily="34" charset="-120"/>
              </a:rPr>
              <a:t>電子商務</a:t>
            </a:r>
          </a:p>
        </p:txBody>
      </p:sp>
      <p:cxnSp>
        <p:nvCxnSpPr>
          <p:cNvPr id="54" name="Elbow Connector 12"/>
          <p:cNvCxnSpPr>
            <a:stCxn id="33797" idx="3"/>
            <a:endCxn id="42" idx="1"/>
          </p:cNvCxnSpPr>
          <p:nvPr/>
        </p:nvCxnSpPr>
        <p:spPr>
          <a:xfrm flipV="1">
            <a:off x="5080843" y="3906419"/>
            <a:ext cx="1835623" cy="21437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Elbow Connector 12"/>
          <p:cNvCxnSpPr>
            <a:stCxn id="33798" idx="3"/>
            <a:endCxn id="43" idx="1"/>
          </p:cNvCxnSpPr>
          <p:nvPr/>
        </p:nvCxnSpPr>
        <p:spPr>
          <a:xfrm>
            <a:off x="5134818" y="5771794"/>
            <a:ext cx="1805847" cy="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80222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righ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right)">
                                      <p:cBhvr>
                                        <p:cTn id="20" dur="500"/>
                                        <p:tgtEl>
                                          <p:spTgt spid="38"/>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right)">
                                      <p:cBhvr>
                                        <p:cTn id="24" dur="500"/>
                                        <p:tgtEl>
                                          <p:spTgt spid="25"/>
                                        </p:tgtEl>
                                      </p:cBhvr>
                                    </p:animEffect>
                                  </p:childTnLst>
                                </p:cTn>
                              </p:par>
                            </p:childTnLst>
                          </p:cTn>
                        </p:par>
                        <p:par>
                          <p:cTn id="25" fill="hold">
                            <p:stCondLst>
                              <p:cond delay="1000"/>
                            </p:stCondLst>
                            <p:childTnLst>
                              <p:par>
                                <p:cTn id="26" presetID="22" presetClass="entr" presetSubtype="2" fill="hold" grpId="0" nodeType="after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right)">
                                      <p:cBhvr>
                                        <p:cTn id="2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5" grpId="0" animBg="1"/>
      <p:bldP spid="39" grpId="0" animBg="1"/>
      <p:bldP spid="12" grpId="0" animBg="1"/>
      <p:bldP spid="13" grpId="0" animBg="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2053208" y="404664"/>
            <a:ext cx="8229600" cy="922337"/>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b="1" dirty="0">
                <a:solidFill>
                  <a:schemeClr val="accent6"/>
                </a:solidFill>
                <a:latin typeface="Microsoft JhengHei" panose="020B0604030504040204" pitchFamily="34" charset="-120"/>
                <a:ea typeface="Microsoft JhengHei" panose="020B0604030504040204" pitchFamily="34" charset="-120"/>
              </a:rPr>
              <a:t>以便利超商為例 </a:t>
            </a:r>
            <a:r>
              <a:rPr lang="en-US" altLang="zh-TW" sz="3600" b="1" dirty="0">
                <a:solidFill>
                  <a:schemeClr val="accent6"/>
                </a:solidFill>
                <a:latin typeface="Microsoft JhengHei" panose="020B0604030504040204" pitchFamily="34" charset="-120"/>
                <a:ea typeface="Microsoft JhengHei" panose="020B0604030504040204" pitchFamily="34" charset="-120"/>
              </a:rPr>
              <a:t>3/3</a:t>
            </a:r>
            <a:endParaRPr lang="zh-TW" altLang="en-US" sz="3600" b="1" dirty="0">
              <a:solidFill>
                <a:schemeClr val="accent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239252848"/>
              </p:ext>
            </p:extLst>
          </p:nvPr>
        </p:nvGraphicFramePr>
        <p:xfrm>
          <a:off x="1775520" y="1412776"/>
          <a:ext cx="9000999" cy="4809130"/>
        </p:xfrm>
        <a:graphic>
          <a:graphicData uri="http://schemas.openxmlformats.org/drawingml/2006/table">
            <a:tbl>
              <a:tblPr firstRow="1" firstCol="1" bandRow="1">
                <a:tableStyleId>{5C22544A-7EE6-4342-B048-85BDC9FD1C3A}</a:tableStyleId>
              </a:tblPr>
              <a:tblGrid>
                <a:gridCol w="2372991">
                  <a:extLst>
                    <a:ext uri="{9D8B030D-6E8A-4147-A177-3AD203B41FA5}">
                      <a16:colId xmlns:a16="http://schemas.microsoft.com/office/drawing/2014/main" xmlns="" val="20000"/>
                    </a:ext>
                  </a:extLst>
                </a:gridCol>
                <a:gridCol w="1636545">
                  <a:extLst>
                    <a:ext uri="{9D8B030D-6E8A-4147-A177-3AD203B41FA5}">
                      <a16:colId xmlns:a16="http://schemas.microsoft.com/office/drawing/2014/main" xmlns="" val="20001"/>
                    </a:ext>
                  </a:extLst>
                </a:gridCol>
                <a:gridCol w="1472891">
                  <a:extLst>
                    <a:ext uri="{9D8B030D-6E8A-4147-A177-3AD203B41FA5}">
                      <a16:colId xmlns:a16="http://schemas.microsoft.com/office/drawing/2014/main" xmlns="" val="20002"/>
                    </a:ext>
                  </a:extLst>
                </a:gridCol>
                <a:gridCol w="1882027">
                  <a:extLst>
                    <a:ext uri="{9D8B030D-6E8A-4147-A177-3AD203B41FA5}">
                      <a16:colId xmlns:a16="http://schemas.microsoft.com/office/drawing/2014/main" xmlns="" val="20003"/>
                    </a:ext>
                  </a:extLst>
                </a:gridCol>
                <a:gridCol w="1636545">
                  <a:extLst>
                    <a:ext uri="{9D8B030D-6E8A-4147-A177-3AD203B41FA5}">
                      <a16:colId xmlns:a16="http://schemas.microsoft.com/office/drawing/2014/main" xmlns="" val="20004"/>
                    </a:ext>
                  </a:extLst>
                </a:gridCol>
              </a:tblGrid>
              <a:tr h="603306">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終端產品</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製造</a:t>
                      </a:r>
                      <a:r>
                        <a:rPr lang="en-US" sz="2000" kern="0" dirty="0">
                          <a:effectLst/>
                          <a:latin typeface="微軟正黑體" panose="020B0604030504040204" pitchFamily="34" charset="-120"/>
                          <a:ea typeface="微軟正黑體" panose="020B0604030504040204" pitchFamily="34" charset="-120"/>
                        </a:rPr>
                        <a:t>/</a:t>
                      </a:r>
                      <a:r>
                        <a:rPr lang="zh-TW" sz="2000" kern="0" dirty="0">
                          <a:effectLst/>
                          <a:latin typeface="微軟正黑體" panose="020B0604030504040204" pitchFamily="34" charset="-120"/>
                          <a:ea typeface="微軟正黑體" panose="020B0604030504040204" pitchFamily="34" charset="-120"/>
                        </a:rPr>
                        <a:t>服務</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職業分類</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a:t>
                      </a:r>
                      <a:r>
                        <a:rPr lang="zh-TW" altLang="en-US" sz="2000" kern="0" dirty="0">
                          <a:effectLst/>
                          <a:latin typeface="微軟正黑體" panose="020B0604030504040204" pitchFamily="34" charset="-120"/>
                          <a:ea typeface="微軟正黑體" panose="020B0604030504040204" pitchFamily="34" charset="-120"/>
                        </a:rPr>
                        <a:t>專業</a:t>
                      </a:r>
                      <a:r>
                        <a:rPr lang="zh-TW" sz="2000" kern="0" dirty="0">
                          <a:effectLst/>
                          <a:latin typeface="微軟正黑體" panose="020B0604030504040204" pitchFamily="34" charset="-120"/>
                          <a:ea typeface="微軟正黑體" panose="020B0604030504040204" pitchFamily="34" charset="-120"/>
                        </a:rPr>
                        <a:t>群科</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微軟正黑體" panose="020B0604030504040204" pitchFamily="34" charset="-120"/>
                          <a:ea typeface="微軟正黑體" panose="020B0604030504040204" pitchFamily="34" charset="-120"/>
                          <a:cs typeface="+mn-cs"/>
                        </a:rPr>
                        <a:t>科技校院</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extLst>
                  <a:ext uri="{0D108BD9-81ED-4DB2-BD59-A6C34878D82A}">
                    <a16:rowId xmlns:a16="http://schemas.microsoft.com/office/drawing/2014/main" xmlns="" val="10000"/>
                  </a:ext>
                </a:extLst>
              </a:tr>
              <a:tr h="1206616">
                <a:tc rowSpan="3">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便利商店</a:t>
                      </a:r>
                      <a:endParaRPr lang="en-US" altLang="zh-TW" sz="2000" kern="0" dirty="0">
                        <a:effectLst/>
                        <a:latin typeface="微軟正黑體" panose="020B0604030504040204" pitchFamily="34" charset="-120"/>
                        <a:ea typeface="微軟正黑體" panose="020B0604030504040204" pitchFamily="34" charset="-120"/>
                      </a:endParaRPr>
                    </a:p>
                    <a:p>
                      <a:pPr algn="ctr">
                        <a:spcAft>
                          <a:spcPts val="0"/>
                        </a:spcAft>
                      </a:pPr>
                      <a:endParaRPr lang="en-US" altLang="zh-TW" sz="2000" kern="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endParaRPr lang="en-US" altLang="zh-TW" sz="2000" kern="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endParaRPr lang="en-US" altLang="zh-TW" sz="2000" kern="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gridSpan="2">
                  <a:txBody>
                    <a:bodyPr/>
                    <a:lstStyle/>
                    <a:p>
                      <a:pPr algn="ctr">
                        <a:spcAft>
                          <a:spcPts val="0"/>
                        </a:spcAft>
                      </a:pPr>
                      <a:r>
                        <a:rPr lang="zh-TW" altLang="en-US" sz="2000" kern="0" dirty="0">
                          <a:solidFill>
                            <a:schemeClr val="bg1"/>
                          </a:solidFill>
                          <a:effectLst/>
                          <a:latin typeface="微軟正黑體" panose="020B0604030504040204" pitchFamily="34" charset="-120"/>
                          <a:ea typeface="微軟正黑體" panose="020B0604030504040204" pitchFamily="34" charset="-120"/>
                        </a:rPr>
                        <a:t>商業</a:t>
                      </a:r>
                      <a:r>
                        <a:rPr lang="zh-TW" sz="2000" kern="0" dirty="0">
                          <a:solidFill>
                            <a:schemeClr val="bg1"/>
                          </a:solidFill>
                          <a:effectLst/>
                          <a:latin typeface="微軟正黑體" panose="020B0604030504040204" pitchFamily="34" charset="-120"/>
                          <a:ea typeface="微軟正黑體" panose="020B0604030504040204" pitchFamily="34" charset="-120"/>
                        </a:rPr>
                        <a:t>經營</a:t>
                      </a:r>
                      <a:r>
                        <a:rPr lang="en-US" altLang="zh-TW" sz="2000" kern="0" dirty="0">
                          <a:solidFill>
                            <a:schemeClr val="bg1"/>
                          </a:solidFill>
                          <a:effectLst/>
                          <a:latin typeface="微軟正黑體" panose="020B0604030504040204" pitchFamily="34" charset="-120"/>
                          <a:ea typeface="微軟正黑體" panose="020B0604030504040204" pitchFamily="34" charset="-120"/>
                        </a:rPr>
                        <a:t/>
                      </a:r>
                      <a:br>
                        <a:rPr lang="en-US" altLang="zh-TW" sz="2000" kern="0" dirty="0">
                          <a:solidFill>
                            <a:schemeClr val="bg1"/>
                          </a:solidFill>
                          <a:effectLst/>
                          <a:latin typeface="微軟正黑體" panose="020B0604030504040204" pitchFamily="34" charset="-120"/>
                          <a:ea typeface="微軟正黑體" panose="020B0604030504040204" pitchFamily="34" charset="-120"/>
                        </a:rPr>
                      </a:br>
                      <a:r>
                        <a:rPr lang="zh-TW" altLang="en-US" sz="2000" kern="0" dirty="0">
                          <a:solidFill>
                            <a:schemeClr val="bg1"/>
                          </a:solidFill>
                          <a:effectLst/>
                          <a:latin typeface="微軟正黑體" panose="020B0604030504040204" pitchFamily="34" charset="-120"/>
                          <a:ea typeface="微軟正黑體" panose="020B0604030504040204" pitchFamily="34" charset="-120"/>
                        </a:rPr>
                        <a:t>門市服務</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2"/>
                    </a:solidFill>
                  </a:tcPr>
                </a:tc>
                <a:tc hMerge="1">
                  <a:txBody>
                    <a:bodyPr/>
                    <a:lstStyle/>
                    <a:p>
                      <a:endParaRPr lang="zh-TW" altLang="en-US"/>
                    </a:p>
                  </a:txBody>
                  <a:tcPr/>
                </a:tc>
                <a:tc>
                  <a:txBody>
                    <a:bodyPr/>
                    <a:lstStyle/>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商業經營科</a:t>
                      </a:r>
                      <a:r>
                        <a:rPr lang="en-US" sz="2000" kern="0" dirty="0">
                          <a:solidFill>
                            <a:schemeClr val="bg1"/>
                          </a:solidFill>
                          <a:effectLst/>
                          <a:latin typeface="微軟正黑體" panose="020B0604030504040204" pitchFamily="34" charset="-120"/>
                          <a:ea typeface="微軟正黑體" panose="020B0604030504040204" pitchFamily="34" charset="-120"/>
                        </a:rPr>
                        <a:t/>
                      </a:r>
                      <a:br>
                        <a:rPr lang="en-US" sz="2000" kern="0" dirty="0">
                          <a:solidFill>
                            <a:schemeClr val="bg1"/>
                          </a:solidFill>
                          <a:effectLst/>
                          <a:latin typeface="微軟正黑體" panose="020B0604030504040204" pitchFamily="34" charset="-120"/>
                          <a:ea typeface="微軟正黑體" panose="020B0604030504040204" pitchFamily="34" charset="-120"/>
                        </a:rPr>
                      </a:br>
                      <a:r>
                        <a:rPr lang="zh-TW" sz="2000" kern="0" dirty="0">
                          <a:solidFill>
                            <a:schemeClr val="bg1"/>
                          </a:solidFill>
                          <a:effectLst/>
                          <a:latin typeface="微軟正黑體" panose="020B0604030504040204" pitchFamily="34" charset="-120"/>
                          <a:ea typeface="微軟正黑體" panose="020B0604030504040204" pitchFamily="34" charset="-120"/>
                        </a:rPr>
                        <a:t>會計事務科</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2"/>
                    </a:solidFill>
                  </a:tcPr>
                </a:tc>
                <a:tc>
                  <a:txBody>
                    <a:bodyPr/>
                    <a:lstStyle/>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企業管理系</a:t>
                      </a:r>
                      <a:r>
                        <a:rPr lang="en-US" altLang="zh-TW" sz="2000" kern="0" dirty="0">
                          <a:solidFill>
                            <a:schemeClr val="bg1"/>
                          </a:solidFill>
                          <a:effectLst/>
                          <a:latin typeface="微軟正黑體" panose="020B0604030504040204" pitchFamily="34" charset="-120"/>
                          <a:ea typeface="微軟正黑體" panose="020B0604030504040204" pitchFamily="34" charset="-120"/>
                        </a:rPr>
                        <a:t/>
                      </a:r>
                      <a:br>
                        <a:rPr lang="en-US" altLang="zh-TW" sz="2000" kern="0" dirty="0">
                          <a:solidFill>
                            <a:schemeClr val="bg1"/>
                          </a:solidFill>
                          <a:effectLst/>
                          <a:latin typeface="微軟正黑體" panose="020B0604030504040204" pitchFamily="34" charset="-120"/>
                          <a:ea typeface="微軟正黑體" panose="020B0604030504040204" pitchFamily="34" charset="-120"/>
                        </a:rPr>
                      </a:br>
                      <a:r>
                        <a:rPr lang="zh-TW" sz="2000" kern="0" dirty="0">
                          <a:solidFill>
                            <a:schemeClr val="bg1"/>
                          </a:solidFill>
                          <a:effectLst/>
                          <a:latin typeface="微軟正黑體" panose="020B0604030504040204" pitchFamily="34" charset="-120"/>
                          <a:ea typeface="微軟正黑體" panose="020B0604030504040204" pitchFamily="34" charset="-120"/>
                        </a:rPr>
                        <a:t>會計系</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2"/>
                    </a:solidFill>
                  </a:tcPr>
                </a:tc>
                <a:extLst>
                  <a:ext uri="{0D108BD9-81ED-4DB2-BD59-A6C34878D82A}">
                    <a16:rowId xmlns:a16="http://schemas.microsoft.com/office/drawing/2014/main" xmlns="" val="10001"/>
                  </a:ext>
                </a:extLst>
              </a:tr>
              <a:tr h="1792592">
                <a:tc vMerge="1">
                  <a:txBody>
                    <a:bodyPr/>
                    <a:lstStyle/>
                    <a:p>
                      <a:endParaRPr lang="zh-TW" altLang="en-US"/>
                    </a:p>
                  </a:txBody>
                  <a:tcPr/>
                </a:tc>
                <a:tc gridSpan="2">
                  <a:txBody>
                    <a:bodyPr/>
                    <a:lstStyle/>
                    <a:p>
                      <a:pPr algn="ctr">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流通管理</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rgbClr val="92D050"/>
                    </a:solidFill>
                  </a:tcPr>
                </a:tc>
                <a:tc hMerge="1">
                  <a:txBody>
                    <a:bodyPr/>
                    <a:lstStyle/>
                    <a:p>
                      <a:endParaRPr lang="zh-TW" altLang="en-US"/>
                    </a:p>
                  </a:txBody>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zh-TW" sz="2000" kern="0" dirty="0">
                          <a:solidFill>
                            <a:schemeClr val="bg1"/>
                          </a:solidFill>
                          <a:effectLst/>
                          <a:latin typeface="微軟正黑體" panose="020B0604030504040204" pitchFamily="34" charset="-120"/>
                          <a:ea typeface="微軟正黑體" panose="020B0604030504040204" pitchFamily="34" charset="-120"/>
                        </a:rPr>
                        <a:t>流通管理科</a:t>
                      </a:r>
                      <a:endParaRPr lang="en-US" altLang="zh-TW" sz="2000" kern="0" dirty="0">
                        <a:solidFill>
                          <a:schemeClr val="bg1"/>
                        </a:solidFill>
                        <a:effectLst/>
                        <a:latin typeface="微軟正黑體" panose="020B0604030504040204" pitchFamily="34" charset="-120"/>
                        <a:ea typeface="微軟正黑體" panose="020B0604030504040204" pitchFamily="34" charset="-120"/>
                      </a:endParaRPr>
                    </a:p>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商業經營科</a:t>
                      </a:r>
                      <a:r>
                        <a:rPr lang="en-US" sz="2000" kern="0" dirty="0">
                          <a:solidFill>
                            <a:schemeClr val="bg1"/>
                          </a:solidFill>
                          <a:effectLst/>
                          <a:latin typeface="微軟正黑體" panose="020B0604030504040204" pitchFamily="34" charset="-120"/>
                          <a:ea typeface="微軟正黑體" panose="020B0604030504040204" pitchFamily="34" charset="-120"/>
                        </a:rPr>
                        <a:t/>
                      </a:r>
                      <a:br>
                        <a:rPr lang="en-US" sz="2000" kern="0" dirty="0">
                          <a:solidFill>
                            <a:schemeClr val="bg1"/>
                          </a:solidFill>
                          <a:effectLst/>
                          <a:latin typeface="微軟正黑體" panose="020B0604030504040204" pitchFamily="34" charset="-120"/>
                          <a:ea typeface="微軟正黑體" panose="020B0604030504040204" pitchFamily="34" charset="-120"/>
                        </a:rPr>
                      </a:br>
                      <a:r>
                        <a:rPr lang="zh-TW" altLang="en-US" sz="2000" kern="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國際貿易科</a:t>
                      </a:r>
                      <a:endParaRPr lang="en-US" altLang="zh-TW" sz="2000" kern="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20000"/>
                        </a:lnSpc>
                        <a:spcBef>
                          <a:spcPts val="0"/>
                        </a:spcBef>
                        <a:spcAft>
                          <a:spcPts val="0"/>
                        </a:spcAft>
                      </a:pPr>
                      <a:r>
                        <a:rPr lang="zh-TW" altLang="en-US" sz="2000" kern="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航運管理科</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rgbClr val="92D050"/>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zh-TW" sz="2000" kern="0" dirty="0">
                          <a:solidFill>
                            <a:schemeClr val="bg1"/>
                          </a:solidFill>
                          <a:effectLst/>
                          <a:latin typeface="微軟正黑體" panose="020B0604030504040204" pitchFamily="34" charset="-120"/>
                          <a:ea typeface="微軟正黑體" panose="020B0604030504040204" pitchFamily="34" charset="-120"/>
                        </a:rPr>
                        <a:t>流通管理系</a:t>
                      </a:r>
                      <a:endParaRPr lang="zh-TW" alt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企業管理系</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rgbClr val="92D050"/>
                    </a:solidFill>
                  </a:tcPr>
                </a:tc>
                <a:extLst>
                  <a:ext uri="{0D108BD9-81ED-4DB2-BD59-A6C34878D82A}">
                    <a16:rowId xmlns:a16="http://schemas.microsoft.com/office/drawing/2014/main" xmlns="" val="10002"/>
                  </a:ext>
                </a:extLst>
              </a:tr>
              <a:tr h="1206616">
                <a:tc vMerge="1">
                  <a:txBody>
                    <a:bodyPr/>
                    <a:lstStyle/>
                    <a:p>
                      <a:endParaRPr lang="zh-TW" altLang="en-US"/>
                    </a:p>
                  </a:txBody>
                  <a:tcPr/>
                </a:tc>
                <a:tc gridSpan="2">
                  <a:txBody>
                    <a:bodyPr/>
                    <a:lstStyle/>
                    <a:p>
                      <a:pPr algn="ctr">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電子商務</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rgbClr val="00B0F0"/>
                    </a:solidFill>
                  </a:tcPr>
                </a:tc>
                <a:tc hMerge="1">
                  <a:txBody>
                    <a:bodyPr/>
                    <a:lstStyle/>
                    <a:p>
                      <a:endParaRPr lang="zh-TW" altLang="en-US"/>
                    </a:p>
                  </a:txBody>
                  <a:tcPr/>
                </a:tc>
                <a:tc>
                  <a:txBody>
                    <a:bodyPr/>
                    <a:lstStyle/>
                    <a:p>
                      <a:pPr algn="ctr">
                        <a:lnSpc>
                          <a:spcPct val="120000"/>
                        </a:lnSpc>
                        <a:spcBef>
                          <a:spcPts val="0"/>
                        </a:spcBef>
                        <a:spcAft>
                          <a:spcPts val="0"/>
                        </a:spcAft>
                      </a:pPr>
                      <a:r>
                        <a:rPr lang="zh-TW" altLang="zh-TW" sz="2000" kern="0" dirty="0">
                          <a:solidFill>
                            <a:schemeClr val="bg1"/>
                          </a:solidFill>
                          <a:effectLst/>
                          <a:latin typeface="微軟正黑體" panose="020B0604030504040204" pitchFamily="34" charset="-120"/>
                          <a:ea typeface="微軟正黑體" panose="020B0604030504040204" pitchFamily="34" charset="-120"/>
                        </a:rPr>
                        <a:t>電子商務科</a:t>
                      </a:r>
                      <a:r>
                        <a:rPr lang="zh-TW" sz="2000" kern="0" dirty="0">
                          <a:solidFill>
                            <a:schemeClr val="bg1"/>
                          </a:solidFill>
                          <a:effectLst/>
                          <a:latin typeface="微軟正黑體" panose="020B0604030504040204" pitchFamily="34" charset="-120"/>
                          <a:ea typeface="微軟正黑體" panose="020B0604030504040204" pitchFamily="34" charset="-120"/>
                        </a:rPr>
                        <a:t>資料處理科</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rgbClr val="00B0F0"/>
                    </a:solidFill>
                  </a:tcPr>
                </a:tc>
                <a:tc>
                  <a:txBody>
                    <a:bodyPr/>
                    <a:lstStyle/>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資訊管理系</a:t>
                      </a:r>
                      <a:r>
                        <a:rPr lang="en-US" sz="2000" kern="0" dirty="0">
                          <a:solidFill>
                            <a:schemeClr val="bg1"/>
                          </a:solidFill>
                          <a:effectLst/>
                          <a:latin typeface="微軟正黑體" panose="020B0604030504040204" pitchFamily="34" charset="-120"/>
                          <a:ea typeface="微軟正黑體" panose="020B0604030504040204" pitchFamily="34" charset="-120"/>
                        </a:rPr>
                        <a:t/>
                      </a:r>
                      <a:br>
                        <a:rPr lang="en-US" sz="2000" kern="0" dirty="0">
                          <a:solidFill>
                            <a:schemeClr val="bg1"/>
                          </a:solidFill>
                          <a:effectLst/>
                          <a:latin typeface="微軟正黑體" panose="020B0604030504040204" pitchFamily="34" charset="-120"/>
                          <a:ea typeface="微軟正黑體" panose="020B0604030504040204" pitchFamily="34" charset="-120"/>
                        </a:rPr>
                      </a:br>
                      <a:r>
                        <a:rPr lang="zh-TW" sz="2000" kern="0" dirty="0">
                          <a:solidFill>
                            <a:schemeClr val="bg1"/>
                          </a:solidFill>
                          <a:effectLst/>
                          <a:latin typeface="微軟正黑體" panose="020B0604030504040204" pitchFamily="34" charset="-120"/>
                          <a:ea typeface="微軟正黑體" panose="020B0604030504040204" pitchFamily="34" charset="-120"/>
                        </a:rPr>
                        <a:t>企業管理系 </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rgbClr val="00B0F0"/>
                    </a:solidFill>
                  </a:tcPr>
                </a:tc>
                <a:extLst>
                  <a:ext uri="{0D108BD9-81ED-4DB2-BD59-A6C34878D82A}">
                    <a16:rowId xmlns:a16="http://schemas.microsoft.com/office/drawing/2014/main" xmlns="" val="10003"/>
                  </a:ext>
                </a:extLst>
              </a:tr>
            </a:tbl>
          </a:graphicData>
        </a:graphic>
      </p:graphicFrame>
      <p:pic>
        <p:nvPicPr>
          <p:cNvPr id="12318" name="圖片 3"/>
          <p:cNvPicPr>
            <a:picLocks noChangeAspect="1"/>
          </p:cNvPicPr>
          <p:nvPr/>
        </p:nvPicPr>
        <p:blipFill>
          <a:blip r:embed="rId3">
            <a:extLst>
              <a:ext uri="{28A0092B-C50C-407E-A947-70E740481C1C}">
                <a14:useLocalDpi xmlns:a14="http://schemas.microsoft.com/office/drawing/2010/main" val="0"/>
              </a:ext>
            </a:extLst>
          </a:blip>
          <a:srcRect l="9367"/>
          <a:stretch>
            <a:fillRect/>
          </a:stretch>
        </p:blipFill>
        <p:spPr bwMode="auto">
          <a:xfrm>
            <a:off x="1847528" y="3212976"/>
            <a:ext cx="2252150"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181888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1"/>
          <p:cNvSpPr>
            <a:spLocks noGrp="1"/>
          </p:cNvSpPr>
          <p:nvPr>
            <p:ph type="title" idx="4294967295"/>
          </p:nvPr>
        </p:nvSpPr>
        <p:spPr>
          <a:xfrm>
            <a:off x="1343471" y="260648"/>
            <a:ext cx="9505056" cy="1143000"/>
          </a:xfrm>
        </p:spPr>
        <p:txBody>
          <a:bodyPr/>
          <a:lstStyle/>
          <a:p>
            <a:r>
              <a:rPr lang="zh-TW" altLang="en-US" sz="4800" dirty="0">
                <a:ea typeface="標楷體" pitchFamily="65" charset="-120"/>
              </a:rPr>
              <a:t>適性選擇技術型高中或學術型高中</a:t>
            </a:r>
          </a:p>
        </p:txBody>
      </p:sp>
      <p:graphicFrame>
        <p:nvGraphicFramePr>
          <p:cNvPr id="2" name="表格 1">
            <a:extLst>
              <a:ext uri="{FF2B5EF4-FFF2-40B4-BE49-F238E27FC236}">
                <a16:creationId xmlns:a16="http://schemas.microsoft.com/office/drawing/2014/main" xmlns="" id="{7CD76FD5-A4F7-48C0-82E8-7440662CAECE}"/>
              </a:ext>
            </a:extLst>
          </p:cNvPr>
          <p:cNvGraphicFramePr>
            <a:graphicFrameLocks noGrp="1"/>
          </p:cNvGraphicFramePr>
          <p:nvPr>
            <p:extLst>
              <p:ext uri="{D42A27DB-BD31-4B8C-83A1-F6EECF244321}">
                <p14:modId xmlns:p14="http://schemas.microsoft.com/office/powerpoint/2010/main" val="3452434172"/>
              </p:ext>
            </p:extLst>
          </p:nvPr>
        </p:nvGraphicFramePr>
        <p:xfrm>
          <a:off x="335360" y="1196752"/>
          <a:ext cx="11521278" cy="5484048"/>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xmlns="" val="3480773020"/>
                    </a:ext>
                  </a:extLst>
                </a:gridCol>
                <a:gridCol w="4392488">
                  <a:extLst>
                    <a:ext uri="{9D8B030D-6E8A-4147-A177-3AD203B41FA5}">
                      <a16:colId xmlns:a16="http://schemas.microsoft.com/office/drawing/2014/main" xmlns="" val="3962214588"/>
                    </a:ext>
                  </a:extLst>
                </a:gridCol>
                <a:gridCol w="5112566">
                  <a:extLst>
                    <a:ext uri="{9D8B030D-6E8A-4147-A177-3AD203B41FA5}">
                      <a16:colId xmlns:a16="http://schemas.microsoft.com/office/drawing/2014/main" xmlns="" val="2294230267"/>
                    </a:ext>
                  </a:extLst>
                </a:gridCol>
              </a:tblGrid>
              <a:tr h="504056">
                <a:tc>
                  <a:txBody>
                    <a:bodyPr/>
                    <a:lstStyle/>
                    <a:p>
                      <a:endParaRPr lang="zh-TW" altLang="en-US" sz="2100" dirty="0">
                        <a:latin typeface="標楷體" panose="03000509000000000000" pitchFamily="65" charset="-120"/>
                        <a:ea typeface="標楷體" panose="03000509000000000000" pitchFamily="65" charset="-120"/>
                      </a:endParaRPr>
                    </a:p>
                  </a:txBody>
                  <a:tcPr/>
                </a:tc>
                <a:tc>
                  <a:txBody>
                    <a:bodyPr/>
                    <a:lstStyle/>
                    <a:p>
                      <a:pPr algn="ctr"/>
                      <a:r>
                        <a:rPr lang="zh-TW" altLang="en-US" sz="2200" dirty="0">
                          <a:latin typeface="標楷體" panose="03000509000000000000" pitchFamily="65" charset="-120"/>
                          <a:ea typeface="標楷體" panose="03000509000000000000" pitchFamily="65" charset="-120"/>
                        </a:rPr>
                        <a:t>讀技術型高中</a:t>
                      </a:r>
                    </a:p>
                  </a:txBody>
                  <a:tcPr/>
                </a:tc>
                <a:tc>
                  <a:txBody>
                    <a:bodyPr/>
                    <a:lstStyle/>
                    <a:p>
                      <a:pPr algn="ctr"/>
                      <a:r>
                        <a:rPr lang="zh-TW" altLang="en-US" sz="2200" dirty="0" smtClean="0">
                          <a:latin typeface="標楷體" panose="03000509000000000000" pitchFamily="65" charset="-120"/>
                          <a:ea typeface="標楷體" panose="03000509000000000000" pitchFamily="65" charset="-120"/>
                        </a:rPr>
                        <a:t>讀普通型</a:t>
                      </a:r>
                      <a:r>
                        <a:rPr lang="zh-TW" altLang="en-US" sz="2200" dirty="0">
                          <a:latin typeface="標楷體" panose="03000509000000000000" pitchFamily="65" charset="-120"/>
                          <a:ea typeface="標楷體" panose="03000509000000000000" pitchFamily="65" charset="-120"/>
                        </a:rPr>
                        <a:t>高中</a:t>
                      </a:r>
                    </a:p>
                  </a:txBody>
                  <a:tcPr/>
                </a:tc>
                <a:extLst>
                  <a:ext uri="{0D108BD9-81ED-4DB2-BD59-A6C34878D82A}">
                    <a16:rowId xmlns:a16="http://schemas.microsoft.com/office/drawing/2014/main" xmlns="" val="33389319"/>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課程特色</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a:t>
                      </a:r>
                      <a:r>
                        <a:rPr lang="zh-TW" altLang="en-US" sz="2100" dirty="0">
                          <a:solidFill>
                            <a:srgbClr val="FF0000"/>
                          </a:solidFill>
                          <a:latin typeface="標楷體" panose="03000509000000000000" pitchFamily="65" charset="-120"/>
                          <a:ea typeface="標楷體" panose="03000509000000000000" pitchFamily="65" charset="-120"/>
                        </a:rPr>
                        <a:t>群科專業知識與技能</a:t>
                      </a:r>
                      <a:r>
                        <a:rPr lang="zh-TW" altLang="en-US" sz="2100" dirty="0">
                          <a:latin typeface="標楷體" panose="03000509000000000000" pitchFamily="65" charset="-120"/>
                          <a:ea typeface="標楷體" panose="03000509000000000000" pitchFamily="65" charset="-120"/>
                        </a:rPr>
                        <a:t>為導向</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a:t>
                      </a:r>
                      <a:r>
                        <a:rPr lang="zh-TW" altLang="en-US" sz="2100" dirty="0">
                          <a:solidFill>
                            <a:srgbClr val="FF0000"/>
                          </a:solidFill>
                          <a:latin typeface="標楷體" panose="03000509000000000000" pitchFamily="65" charset="-120"/>
                          <a:ea typeface="標楷體" panose="03000509000000000000" pitchFamily="65" charset="-120"/>
                        </a:rPr>
                        <a:t>學術研究</a:t>
                      </a:r>
                      <a:r>
                        <a:rPr lang="zh-TW" altLang="en-US" sz="2100" dirty="0">
                          <a:latin typeface="標楷體" panose="03000509000000000000" pitchFamily="65" charset="-120"/>
                          <a:ea typeface="標楷體" panose="03000509000000000000" pitchFamily="65" charset="-120"/>
                        </a:rPr>
                        <a:t>為導向</a:t>
                      </a:r>
                    </a:p>
                  </a:txBody>
                  <a:tcPr anchor="ctr"/>
                </a:tc>
                <a:extLst>
                  <a:ext uri="{0D108BD9-81ED-4DB2-BD59-A6C34878D82A}">
                    <a16:rowId xmlns:a16="http://schemas.microsoft.com/office/drawing/2014/main" xmlns="" val="1986347228"/>
                  </a:ext>
                </a:extLst>
              </a:tr>
              <a:tr h="852656">
                <a:tc>
                  <a:txBody>
                    <a:bodyPr/>
                    <a:lstStyle/>
                    <a:p>
                      <a:pPr algn="ctr"/>
                      <a:r>
                        <a:rPr lang="zh-TW" altLang="en-US" sz="2100" b="1" dirty="0">
                          <a:latin typeface="標楷體" panose="03000509000000000000" pitchFamily="65" charset="-120"/>
                          <a:ea typeface="標楷體" panose="03000509000000000000" pitchFamily="65" charset="-120"/>
                        </a:rPr>
                        <a:t>主要課程</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a:t>
                      </a:r>
                      <a:r>
                        <a:rPr lang="zh-TW" altLang="en-US" sz="2100" dirty="0">
                          <a:solidFill>
                            <a:srgbClr val="FF0000"/>
                          </a:solidFill>
                          <a:latin typeface="標楷體" panose="03000509000000000000" pitchFamily="65" charset="-120"/>
                          <a:ea typeface="標楷體" panose="03000509000000000000" pitchFamily="65" charset="-120"/>
                        </a:rPr>
                        <a:t>重實務技術之科目</a:t>
                      </a:r>
                      <a:r>
                        <a:rPr lang="zh-TW" altLang="en-US" sz="2100" dirty="0">
                          <a:latin typeface="標楷體" panose="03000509000000000000" pitchFamily="65" charset="-120"/>
                          <a:ea typeface="標楷體" panose="03000509000000000000" pitchFamily="65" charset="-120"/>
                        </a:rPr>
                        <a:t>為主（專業科目、實習課程、專題實作等）</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a:t>
                      </a:r>
                      <a:r>
                        <a:rPr lang="zh-TW" altLang="en-US" sz="2100" dirty="0">
                          <a:solidFill>
                            <a:srgbClr val="FF0000"/>
                          </a:solidFill>
                          <a:latin typeface="標楷體" panose="03000509000000000000" pitchFamily="65" charset="-120"/>
                          <a:ea typeface="標楷體" panose="03000509000000000000" pitchFamily="65" charset="-120"/>
                        </a:rPr>
                        <a:t>基礎知識學科</a:t>
                      </a:r>
                      <a:r>
                        <a:rPr lang="zh-TW" altLang="en-US" sz="2100" dirty="0">
                          <a:latin typeface="標楷體" panose="03000509000000000000" pitchFamily="65" charset="-120"/>
                          <a:ea typeface="標楷體" panose="03000509000000000000" pitchFamily="65" charset="-120"/>
                        </a:rPr>
                        <a:t>為基礎（國文、英文、數學、歷史、地理、物理、化學、生物等）</a:t>
                      </a:r>
                    </a:p>
                  </a:txBody>
                  <a:tcPr anchor="ctr"/>
                </a:tc>
                <a:extLst>
                  <a:ext uri="{0D108BD9-81ED-4DB2-BD59-A6C34878D82A}">
                    <a16:rowId xmlns:a16="http://schemas.microsoft.com/office/drawing/2014/main" xmlns="" val="3003765912"/>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學生特質</a:t>
                      </a:r>
                    </a:p>
                  </a:txBody>
                  <a:tcPr anchor="ctr"/>
                </a:tc>
                <a:tc>
                  <a:txBody>
                    <a:bodyPr/>
                    <a:lstStyle/>
                    <a:p>
                      <a:pPr algn="l"/>
                      <a:r>
                        <a:rPr lang="zh-TW" altLang="en-US" sz="2100" dirty="0">
                          <a:solidFill>
                            <a:srgbClr val="FF0000"/>
                          </a:solidFill>
                          <a:latin typeface="標楷體" panose="03000509000000000000" pitchFamily="65" charset="-120"/>
                          <a:ea typeface="標楷體" panose="03000509000000000000" pitchFamily="65" charset="-120"/>
                        </a:rPr>
                        <a:t>喜歡動手實作</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對學術研究濃厚興趣</a:t>
                      </a:r>
                    </a:p>
                  </a:txBody>
                  <a:tcPr anchor="ctr"/>
                </a:tc>
                <a:extLst>
                  <a:ext uri="{0D108BD9-81ED-4DB2-BD59-A6C34878D82A}">
                    <a16:rowId xmlns:a16="http://schemas.microsoft.com/office/drawing/2014/main" xmlns="" val="3071386579"/>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證照</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專業證照</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無強調</a:t>
                      </a:r>
                    </a:p>
                  </a:txBody>
                  <a:tcPr anchor="ctr"/>
                </a:tc>
                <a:extLst>
                  <a:ext uri="{0D108BD9-81ED-4DB2-BD59-A6C34878D82A}">
                    <a16:rowId xmlns:a16="http://schemas.microsoft.com/office/drawing/2014/main" xmlns="" val="3149190895"/>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升學考試</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四技二專統一入學測驗</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大學學科能力測驗、分科測驗</a:t>
                      </a:r>
                    </a:p>
                  </a:txBody>
                  <a:tcPr anchor="ctr"/>
                </a:tc>
                <a:extLst>
                  <a:ext uri="{0D108BD9-81ED-4DB2-BD59-A6C34878D82A}">
                    <a16:rowId xmlns:a16="http://schemas.microsoft.com/office/drawing/2014/main" xmlns="" val="2213980"/>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升學進路</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以科技大學、技術學院為主；</a:t>
                      </a:r>
                      <a:r>
                        <a:rPr lang="en-US" altLang="zh-TW" sz="2100" dirty="0">
                          <a:latin typeface="標楷體" panose="03000509000000000000" pitchFamily="65" charset="-120"/>
                          <a:ea typeface="標楷體" panose="03000509000000000000" pitchFamily="65" charset="-120"/>
                        </a:rPr>
                        <a:t/>
                      </a:r>
                      <a:br>
                        <a:rPr lang="en-US" altLang="zh-TW" sz="2100" dirty="0">
                          <a:latin typeface="標楷體" panose="03000509000000000000" pitchFamily="65" charset="-120"/>
                          <a:ea typeface="標楷體" panose="03000509000000000000" pitchFamily="65" charset="-120"/>
                        </a:rPr>
                      </a:br>
                      <a:r>
                        <a:rPr lang="zh-TW" altLang="en-US" sz="2100" dirty="0">
                          <a:latin typeface="標楷體" panose="03000509000000000000" pitchFamily="65" charset="-120"/>
                          <a:ea typeface="標楷體" panose="03000509000000000000" pitchFamily="65" charset="-120"/>
                        </a:rPr>
                        <a:t>一般大學為輔</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以一般大學為主；</a:t>
                      </a:r>
                      <a:r>
                        <a:rPr lang="en-US" altLang="zh-TW" sz="2100" dirty="0">
                          <a:latin typeface="標楷體" panose="03000509000000000000" pitchFamily="65" charset="-120"/>
                          <a:ea typeface="標楷體" panose="03000509000000000000" pitchFamily="65" charset="-120"/>
                        </a:rPr>
                        <a:t/>
                      </a:r>
                      <a:br>
                        <a:rPr lang="en-US" altLang="zh-TW" sz="2100" dirty="0">
                          <a:latin typeface="標楷體" panose="03000509000000000000" pitchFamily="65" charset="-120"/>
                          <a:ea typeface="標楷體" panose="03000509000000000000" pitchFamily="65" charset="-120"/>
                        </a:rPr>
                      </a:br>
                      <a:r>
                        <a:rPr lang="zh-TW" altLang="en-US" sz="2100" dirty="0">
                          <a:latin typeface="標楷體" panose="03000509000000000000" pitchFamily="65" charset="-120"/>
                          <a:ea typeface="標楷體" panose="03000509000000000000" pitchFamily="65" charset="-120"/>
                        </a:rPr>
                        <a:t>科技大學、技術學院為輔</a:t>
                      </a:r>
                    </a:p>
                  </a:txBody>
                  <a:tcPr anchor="ctr"/>
                </a:tc>
                <a:extLst>
                  <a:ext uri="{0D108BD9-81ED-4DB2-BD59-A6C34878D82A}">
                    <a16:rowId xmlns:a16="http://schemas.microsoft.com/office/drawing/2014/main" xmlns="" val="4106053708"/>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未來發展</a:t>
                      </a:r>
                    </a:p>
                  </a:txBody>
                  <a:tcPr anchor="ctr"/>
                </a:tc>
                <a:tc>
                  <a:txBody>
                    <a:bodyPr/>
                    <a:lstStyle/>
                    <a:p>
                      <a:pPr algn="l"/>
                      <a:r>
                        <a:rPr lang="zh-TW" altLang="en-US" sz="2100" dirty="0">
                          <a:solidFill>
                            <a:srgbClr val="FF0000"/>
                          </a:solidFill>
                          <a:latin typeface="標楷體" panose="03000509000000000000" pitchFamily="65" charset="-120"/>
                          <a:ea typeface="標楷體" panose="03000509000000000000" pitchFamily="65" charset="-120"/>
                        </a:rPr>
                        <a:t>產學攜手合作</a:t>
                      </a:r>
                      <a:r>
                        <a:rPr lang="zh-TW" altLang="en-US" sz="2100" dirty="0">
                          <a:latin typeface="標楷體" panose="03000509000000000000" pitchFamily="65" charset="-120"/>
                          <a:ea typeface="標楷體" panose="03000509000000000000" pitchFamily="65" charset="-120"/>
                        </a:rPr>
                        <a:t>，實務及技術能力強，所學與職場所需能力接軌</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基礎學科強，但所學與職場較無接軌，以</a:t>
                      </a:r>
                      <a:r>
                        <a:rPr lang="zh-TW" altLang="en-US" sz="2100" dirty="0">
                          <a:solidFill>
                            <a:srgbClr val="FF0000"/>
                          </a:solidFill>
                          <a:latin typeface="標楷體" panose="03000509000000000000" pitchFamily="65" charset="-120"/>
                          <a:ea typeface="標楷體" panose="03000509000000000000" pitchFamily="65" charset="-120"/>
                        </a:rPr>
                        <a:t>研究型工作</a:t>
                      </a:r>
                      <a:r>
                        <a:rPr lang="zh-TW" altLang="en-US" sz="2100" dirty="0">
                          <a:latin typeface="標楷體" panose="03000509000000000000" pitchFamily="65" charset="-120"/>
                          <a:ea typeface="標楷體" panose="03000509000000000000" pitchFamily="65" charset="-120"/>
                        </a:rPr>
                        <a:t>為主</a:t>
                      </a:r>
                    </a:p>
                  </a:txBody>
                  <a:tcPr anchor="ctr"/>
                </a:tc>
                <a:extLst>
                  <a:ext uri="{0D108BD9-81ED-4DB2-BD59-A6C34878D82A}">
                    <a16:rowId xmlns:a16="http://schemas.microsoft.com/office/drawing/2014/main" xmlns="" val="460126388"/>
                  </a:ext>
                </a:extLst>
              </a:tr>
            </a:tbl>
          </a:graphicData>
        </a:graphic>
      </p:graphicFrame>
    </p:spTree>
    <p:extLst>
      <p:ext uri="{BB962C8B-B14F-4D97-AF65-F5344CB8AC3E}">
        <p14:creationId xmlns:p14="http://schemas.microsoft.com/office/powerpoint/2010/main" val="17852651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271464" y="2718884"/>
            <a:ext cx="9505056" cy="20062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pSp>
        <p:nvGrpSpPr>
          <p:cNvPr id="86019" name="向下箭號圖說文字 4"/>
          <p:cNvGrpSpPr>
            <a:grpSpLocks/>
          </p:cNvGrpSpPr>
          <p:nvPr/>
        </p:nvGrpSpPr>
        <p:grpSpPr bwMode="auto">
          <a:xfrm>
            <a:off x="7392144" y="420639"/>
            <a:ext cx="2981325" cy="1785938"/>
            <a:chOff x="3686" y="200"/>
            <a:chExt cx="1878" cy="1125"/>
          </a:xfrm>
        </p:grpSpPr>
        <p:pic>
          <p:nvPicPr>
            <p:cNvPr id="86067" name="向下箭號圖說文字 4"/>
            <p:cNvPicPr>
              <a:picLocks noChangeArrowheads="1"/>
            </p:cNvPicPr>
            <p:nvPr/>
          </p:nvPicPr>
          <p:blipFill>
            <a:blip r:embed="rId3"/>
            <a:srcRect/>
            <a:stretch>
              <a:fillRect/>
            </a:stretch>
          </p:blipFill>
          <p:spPr bwMode="auto">
            <a:xfrm>
              <a:off x="3686" y="200"/>
              <a:ext cx="1878" cy="1125"/>
            </a:xfrm>
            <a:prstGeom prst="rect">
              <a:avLst/>
            </a:prstGeom>
            <a:noFill/>
            <a:ln w="9525">
              <a:noFill/>
              <a:miter lim="800000"/>
              <a:headEnd/>
              <a:tailEnd/>
            </a:ln>
          </p:spPr>
        </p:pic>
        <p:sp>
          <p:nvSpPr>
            <p:cNvPr id="86068" name="Text Box 5"/>
            <p:cNvSpPr txBox="1">
              <a:spLocks noChangeArrowheads="1"/>
            </p:cNvSpPr>
            <p:nvPr/>
          </p:nvSpPr>
          <p:spPr bwMode="auto">
            <a:xfrm>
              <a:off x="3742" y="255"/>
              <a:ext cx="1769" cy="660"/>
            </a:xfrm>
            <a:prstGeom prst="rect">
              <a:avLst/>
            </a:prstGeom>
            <a:noFill/>
            <a:ln w="9525">
              <a:noFill/>
              <a:miter lim="800000"/>
              <a:headEnd/>
              <a:tailEnd/>
            </a:ln>
          </p:spPr>
          <p:txBody>
            <a:bodyPr anchor="ctr"/>
            <a:lstStyle/>
            <a:p>
              <a:pPr algn="ctr" eaLnBrk="1" hangingPunct="1"/>
              <a:r>
                <a:rPr kumimoji="0" lang="zh-TW" altLang="en-US" sz="3600" dirty="0">
                  <a:solidFill>
                    <a:srgbClr val="FF0000"/>
                  </a:solidFill>
                  <a:latin typeface="標楷體" pitchFamily="65" charset="-120"/>
                  <a:ea typeface="標楷體" pitchFamily="65" charset="-120"/>
                </a:rPr>
                <a:t>九年級統整評估與決定</a:t>
              </a:r>
            </a:p>
          </p:txBody>
        </p:sp>
      </p:grpSp>
      <p:sp>
        <p:nvSpPr>
          <p:cNvPr id="2" name="圓角矩形 1"/>
          <p:cNvSpPr/>
          <p:nvPr/>
        </p:nvSpPr>
        <p:spPr>
          <a:xfrm>
            <a:off x="8184234" y="2676026"/>
            <a:ext cx="2364540" cy="15188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aphicFrame>
        <p:nvGraphicFramePr>
          <p:cNvPr id="7" name="表格 6"/>
          <p:cNvGraphicFramePr>
            <a:graphicFrameLocks noGrp="1"/>
          </p:cNvGraphicFramePr>
          <p:nvPr/>
        </p:nvGraphicFramePr>
        <p:xfrm>
          <a:off x="1415483" y="2698755"/>
          <a:ext cx="9171561" cy="4042617"/>
        </p:xfrm>
        <a:graphic>
          <a:graphicData uri="http://schemas.openxmlformats.org/drawingml/2006/table">
            <a:tbl>
              <a:tblPr/>
              <a:tblGrid>
                <a:gridCol w="1767511">
                  <a:extLst>
                    <a:ext uri="{9D8B030D-6E8A-4147-A177-3AD203B41FA5}">
                      <a16:colId xmlns:a16="http://schemas.microsoft.com/office/drawing/2014/main" xmlns="" val="20000"/>
                    </a:ext>
                  </a:extLst>
                </a:gridCol>
                <a:gridCol w="1716960">
                  <a:extLst>
                    <a:ext uri="{9D8B030D-6E8A-4147-A177-3AD203B41FA5}">
                      <a16:colId xmlns:a16="http://schemas.microsoft.com/office/drawing/2014/main" xmlns="" val="20001"/>
                    </a:ext>
                  </a:extLst>
                </a:gridCol>
                <a:gridCol w="1009232">
                  <a:extLst>
                    <a:ext uri="{9D8B030D-6E8A-4147-A177-3AD203B41FA5}">
                      <a16:colId xmlns:a16="http://schemas.microsoft.com/office/drawing/2014/main" xmlns="" val="20002"/>
                    </a:ext>
                  </a:extLst>
                </a:gridCol>
                <a:gridCol w="2339831">
                  <a:extLst>
                    <a:ext uri="{9D8B030D-6E8A-4147-A177-3AD203B41FA5}">
                      <a16:colId xmlns:a16="http://schemas.microsoft.com/office/drawing/2014/main" xmlns="" val="20003"/>
                    </a:ext>
                  </a:extLst>
                </a:gridCol>
                <a:gridCol w="2338027">
                  <a:extLst>
                    <a:ext uri="{9D8B030D-6E8A-4147-A177-3AD203B41FA5}">
                      <a16:colId xmlns:a16="http://schemas.microsoft.com/office/drawing/2014/main" xmlns="" val="20004"/>
                    </a:ext>
                  </a:extLst>
                </a:gridCol>
              </a:tblGrid>
              <a:tr h="69453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四、生涯統整面面觀</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13-14</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學期初（約</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月）</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33350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五</a:t>
                      </a:r>
                      <a:r>
                        <a:rPr kumimoji="0" lang="zh-TW" altLang="en-US" sz="1600" b="0" i="0" u="none" strike="noStrike" cap="none" normalizeH="0" baseline="0" dirty="0">
                          <a:ln>
                            <a:noFill/>
                          </a:ln>
                          <a:solidFill>
                            <a:srgbClr val="FF0000"/>
                          </a:solidFill>
                          <a:effectLst/>
                          <a:latin typeface="Arial" pitchFamily="34" charset="0"/>
                          <a:ea typeface="標楷體" pitchFamily="65" charset="-120"/>
                          <a:cs typeface="Arial" pitchFamily="34" charset="0"/>
                        </a:rPr>
                        <a:t>、生涯發展規劃書</a:t>
                      </a:r>
                      <a:endParaRPr kumimoji="0" lang="zh-TW" altLang="en-US" sz="1600" b="0" i="0" u="none" strike="noStrike" cap="none" normalizeH="0" baseline="0" dirty="0">
                        <a:ln>
                          <a:noFill/>
                        </a:ln>
                        <a:solidFill>
                          <a:srgbClr val="FF0000"/>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15-16</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家長</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（免試入學及特色招生前）</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666752">
                <a:tc rowSpan="2">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1" i="0" u="none" strike="noStrike" cap="none" normalizeH="0" baseline="0" dirty="0">
                          <a:ln>
                            <a:noFill/>
                          </a:ln>
                          <a:solidFill>
                            <a:srgbClr val="000000"/>
                          </a:solidFill>
                          <a:effectLst/>
                          <a:latin typeface="Arial" pitchFamily="34" charset="0"/>
                          <a:ea typeface="標楷體" pitchFamily="65" charset="-120"/>
                          <a:cs typeface="Arial" pitchFamily="34" charset="0"/>
                        </a:rPr>
                        <a:t>六、其他生涯輔導紀錄</a:t>
                      </a:r>
                      <a:endParaRPr kumimoji="0" lang="zh-TW" altLang="en-US" sz="1600" b="1"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（一）生涯輔導紀錄</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17</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進行學生生涯輔導後，適時填寫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347829">
                <a:tc vMerge="1">
                  <a:txBody>
                    <a:bodyPr/>
                    <a:lstStyle/>
                    <a:p>
                      <a:endParaRPr lang="zh-TW" altLang="en-US"/>
                    </a:p>
                  </a:txBody>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（二）生涯諮詢紀錄</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Arial" pitchFamily="34" charset="0"/>
                          <a:ea typeface="標楷體" pitchFamily="65" charset="-120"/>
                        </a:rPr>
                        <a:t>18</a:t>
                      </a:r>
                      <a:endParaRPr kumimoji="0" lang="zh-TW" altLang="zh-TW" sz="1600" b="0" i="0" u="none" strike="noStrike" cap="none" normalizeH="0" baseline="0" dirty="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每年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9</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月、翌年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月，依學期別填寫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graphicFrame>
        <p:nvGraphicFramePr>
          <p:cNvPr id="12" name="表格 11"/>
          <p:cNvGraphicFramePr>
            <a:graphicFrameLocks noGrp="1"/>
          </p:cNvGraphicFramePr>
          <p:nvPr/>
        </p:nvGraphicFramePr>
        <p:xfrm>
          <a:off x="1418460" y="2221536"/>
          <a:ext cx="9158445" cy="459995"/>
        </p:xfrm>
        <a:graphic>
          <a:graphicData uri="http://schemas.openxmlformats.org/drawingml/2006/table">
            <a:tbl>
              <a:tblPr/>
              <a:tblGrid>
                <a:gridCol w="1793236">
                  <a:extLst>
                    <a:ext uri="{9D8B030D-6E8A-4147-A177-3AD203B41FA5}">
                      <a16:colId xmlns:a16="http://schemas.microsoft.com/office/drawing/2014/main" xmlns="" val="20000"/>
                    </a:ext>
                  </a:extLst>
                </a:gridCol>
                <a:gridCol w="1629727">
                  <a:extLst>
                    <a:ext uri="{9D8B030D-6E8A-4147-A177-3AD203B41FA5}">
                      <a16:colId xmlns:a16="http://schemas.microsoft.com/office/drawing/2014/main" xmlns="" val="20001"/>
                    </a:ext>
                  </a:extLst>
                </a:gridCol>
                <a:gridCol w="1060131">
                  <a:extLst>
                    <a:ext uri="{9D8B030D-6E8A-4147-A177-3AD203B41FA5}">
                      <a16:colId xmlns:a16="http://schemas.microsoft.com/office/drawing/2014/main" xmlns="" val="20002"/>
                    </a:ext>
                  </a:extLst>
                </a:gridCol>
                <a:gridCol w="2362831">
                  <a:extLst>
                    <a:ext uri="{9D8B030D-6E8A-4147-A177-3AD203B41FA5}">
                      <a16:colId xmlns:a16="http://schemas.microsoft.com/office/drawing/2014/main" xmlns="" val="20003"/>
                    </a:ext>
                  </a:extLst>
                </a:gridCol>
                <a:gridCol w="2312520">
                  <a:extLst>
                    <a:ext uri="{9D8B030D-6E8A-4147-A177-3AD203B41FA5}">
                      <a16:colId xmlns:a16="http://schemas.microsoft.com/office/drawing/2014/main" xmlns="" val="20004"/>
                    </a:ext>
                  </a:extLst>
                </a:gridCol>
              </a:tblGrid>
              <a:tr h="459995">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分項目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頁碼</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填寫人</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dirty="0">
                          <a:ln>
                            <a:noFill/>
                          </a:ln>
                          <a:solidFill>
                            <a:srgbClr val="000000"/>
                          </a:solidFill>
                          <a:effectLst/>
                          <a:latin typeface="Arial" pitchFamily="34" charset="0"/>
                          <a:ea typeface="標楷體" pitchFamily="65" charset="-120"/>
                          <a:cs typeface="Arial" pitchFamily="34" charset="0"/>
                        </a:rPr>
                        <a:t>建議填寫時間</a:t>
                      </a:r>
                      <a:endParaRPr kumimoji="0" lang="zh-TW" altLang="en-US" sz="12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00"/>
                  </a:ext>
                </a:extLst>
              </a:tr>
            </a:tbl>
          </a:graphicData>
        </a:graphic>
      </p:graphicFrame>
      <p:sp>
        <p:nvSpPr>
          <p:cNvPr id="4" name="橢圓形圖說文字 3"/>
          <p:cNvSpPr/>
          <p:nvPr/>
        </p:nvSpPr>
        <p:spPr>
          <a:xfrm>
            <a:off x="2423593" y="116632"/>
            <a:ext cx="4319587" cy="1843087"/>
          </a:xfrm>
          <a:prstGeom prst="wedgeEllipseCallout">
            <a:avLst>
              <a:gd name="adj1" fmla="val -23258"/>
              <a:gd name="adj2" fmla="val 10124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dirty="0">
                <a:latin typeface="標楷體" panose="03000509000000000000" pitchFamily="65" charset="-120"/>
                <a:ea typeface="標楷體" panose="03000509000000000000" pitchFamily="65" charset="-120"/>
              </a:rPr>
              <a:t>三月底前提早完成</a:t>
            </a:r>
          </a:p>
        </p:txBody>
      </p:sp>
    </p:spTree>
    <p:custDataLst>
      <p:tags r:id="rId1"/>
    </p:custDataLst>
    <p:extLst>
      <p:ext uri="{BB962C8B-B14F-4D97-AF65-F5344CB8AC3E}">
        <p14:creationId xmlns:p14="http://schemas.microsoft.com/office/powerpoint/2010/main" val="2656114233"/>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113學年度適性入學成果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6</a:t>
            </a:r>
            <a:r>
              <a:rPr lang="zh-TW" altLang="zh-TW" sz="3200" b="1" dirty="0">
                <a:solidFill>
                  <a:srgbClr val="FF0000"/>
                </a:solidFill>
                <a:latin typeface="標楷體" panose="03000509000000000000" pitchFamily="65" charset="-120"/>
                <a:ea typeface="標楷體" panose="03000509000000000000" pitchFamily="65" charset="-120"/>
              </a:rPr>
              <a:t>年</a:t>
            </a:r>
            <a:r>
              <a:rPr lang="zh-TW" altLang="en-US" sz="3200" b="1" dirty="0">
                <a:solidFill>
                  <a:srgbClr val="FF0000"/>
                </a:solidFill>
                <a:latin typeface="標楷體" panose="03000509000000000000" pitchFamily="65" charset="-120"/>
                <a:ea typeface="標楷體" panose="03000509000000000000" pitchFamily="65" charset="-120"/>
              </a:rPr>
              <a:t>第</a:t>
            </a:r>
            <a:r>
              <a:rPr lang="en-US" altLang="zh-TW" sz="3200" b="1" dirty="0">
                <a:solidFill>
                  <a:srgbClr val="FF0000"/>
                </a:solidFill>
                <a:latin typeface="標楷體" panose="03000509000000000000" pitchFamily="65" charset="-120"/>
                <a:ea typeface="標楷體" panose="03000509000000000000" pitchFamily="65" charset="-120"/>
              </a:rPr>
              <a:t>1</a:t>
            </a:r>
            <a:r>
              <a:rPr lang="zh-TW" altLang="en-US" sz="3200" b="1" dirty="0">
                <a:solidFill>
                  <a:srgbClr val="FF0000"/>
                </a:solidFill>
                <a:latin typeface="標楷體" panose="03000509000000000000" pitchFamily="65" charset="-120"/>
                <a:ea typeface="標楷體" panose="03000509000000000000" pitchFamily="65" charset="-120"/>
              </a:rPr>
              <a:t>志願</a:t>
            </a:r>
            <a:r>
              <a:rPr lang="zh-TW" altLang="zh-TW" sz="3200" b="1" dirty="0">
                <a:solidFill>
                  <a:srgbClr val="FF0000"/>
                </a:solidFill>
                <a:latin typeface="標楷體" panose="03000509000000000000" pitchFamily="65" charset="-120"/>
                <a:ea typeface="標楷體" panose="03000509000000000000" pitchFamily="65" charset="-120"/>
              </a:rPr>
              <a:t>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135560" y="5805264"/>
            <a:ext cx="8424936"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zh-TW" sz="2400" dirty="0">
                <a:solidFill>
                  <a:srgbClr val="002060"/>
                </a:solidFill>
                <a:latin typeface="標楷體" panose="03000509000000000000" pitchFamily="65" charset="-120"/>
                <a:ea typeface="標楷體" panose="03000509000000000000" pitchFamily="65" charset="-120"/>
              </a:rPr>
              <a:t>註：</a:t>
            </a:r>
            <a:r>
              <a:rPr lang="en-US" altLang="zh-TW" sz="2400" dirty="0">
                <a:solidFill>
                  <a:srgbClr val="002060"/>
                </a:solidFill>
                <a:latin typeface="標楷體" panose="03000509000000000000" pitchFamily="65" charset="-120"/>
                <a:ea typeface="標楷體" panose="03000509000000000000" pitchFamily="65" charset="-120"/>
              </a:rPr>
              <a:t>108</a:t>
            </a:r>
            <a:r>
              <a:rPr lang="zh-TW" altLang="zh-TW" sz="2400" dirty="0">
                <a:solidFill>
                  <a:srgbClr val="002060"/>
                </a:solidFill>
                <a:latin typeface="標楷體" panose="03000509000000000000" pitchFamily="65" charset="-120"/>
                <a:ea typeface="標楷體" panose="03000509000000000000" pitchFamily="65" charset="-120"/>
              </a:rPr>
              <a:t>學年度當總積分完全相同時，需進行超額比序，</a:t>
            </a:r>
            <a:endParaRPr lang="en-US" altLang="zh-TW" sz="2400" dirty="0">
              <a:solidFill>
                <a:srgbClr val="002060"/>
              </a:solidFill>
              <a:latin typeface="標楷體" panose="03000509000000000000" pitchFamily="65" charset="-120"/>
              <a:ea typeface="標楷體" panose="03000509000000000000" pitchFamily="65" charset="-120"/>
            </a:endParaRPr>
          </a:p>
          <a:p>
            <a:pPr algn="l"/>
            <a:r>
              <a:rPr lang="zh-TW" altLang="en-US" sz="2400" dirty="0">
                <a:solidFill>
                  <a:srgbClr val="002060"/>
                </a:solidFill>
                <a:latin typeface="標楷體" panose="03000509000000000000" pitchFamily="65" charset="-120"/>
                <a:ea typeface="標楷體" panose="03000509000000000000" pitchFamily="65" charset="-120"/>
              </a:rPr>
              <a:t>    </a:t>
            </a:r>
            <a:r>
              <a:rPr lang="zh-TW" altLang="zh-TW" sz="2400" dirty="0">
                <a:solidFill>
                  <a:srgbClr val="002060"/>
                </a:solidFill>
                <a:latin typeface="標楷體" panose="03000509000000000000" pitchFamily="65" charset="-120"/>
                <a:ea typeface="標楷體" panose="03000509000000000000" pitchFamily="65" charset="-120"/>
              </a:rPr>
              <a:t>比序至「志願序積分」時，志願序積分高者將優先錄取。</a:t>
            </a:r>
          </a:p>
        </p:txBody>
      </p:sp>
      <p:graphicFrame>
        <p:nvGraphicFramePr>
          <p:cNvPr id="2" name="表格 1"/>
          <p:cNvGraphicFramePr>
            <a:graphicFrameLocks noGrp="1"/>
          </p:cNvGraphicFramePr>
          <p:nvPr>
            <p:extLst>
              <p:ext uri="{D42A27DB-BD31-4B8C-83A1-F6EECF244321}">
                <p14:modId xmlns:p14="http://schemas.microsoft.com/office/powerpoint/2010/main" val="26251270"/>
              </p:ext>
            </p:extLst>
          </p:nvPr>
        </p:nvGraphicFramePr>
        <p:xfrm>
          <a:off x="551386" y="2132856"/>
          <a:ext cx="10585181" cy="2934324"/>
        </p:xfrm>
        <a:graphic>
          <a:graphicData uri="http://schemas.openxmlformats.org/drawingml/2006/table">
            <a:tbl>
              <a:tblPr firstRow="1" firstCol="1" bandRow="1">
                <a:tableStyleId>{5C22544A-7EE6-4342-B048-85BDC9FD1C3A}</a:tableStyleId>
              </a:tblPr>
              <a:tblGrid>
                <a:gridCol w="2195747">
                  <a:extLst>
                    <a:ext uri="{9D8B030D-6E8A-4147-A177-3AD203B41FA5}">
                      <a16:colId xmlns:a16="http://schemas.microsoft.com/office/drawing/2014/main" xmlns="" val="254185441"/>
                    </a:ext>
                  </a:extLst>
                </a:gridCol>
                <a:gridCol w="1398239">
                  <a:extLst>
                    <a:ext uri="{9D8B030D-6E8A-4147-A177-3AD203B41FA5}">
                      <a16:colId xmlns:a16="http://schemas.microsoft.com/office/drawing/2014/main" xmlns="" val="2597084344"/>
                    </a:ext>
                  </a:extLst>
                </a:gridCol>
                <a:gridCol w="1398239">
                  <a:extLst>
                    <a:ext uri="{9D8B030D-6E8A-4147-A177-3AD203B41FA5}">
                      <a16:colId xmlns:a16="http://schemas.microsoft.com/office/drawing/2014/main" xmlns="" val="96870148"/>
                    </a:ext>
                  </a:extLst>
                </a:gridCol>
                <a:gridCol w="1398239">
                  <a:extLst>
                    <a:ext uri="{9D8B030D-6E8A-4147-A177-3AD203B41FA5}">
                      <a16:colId xmlns:a16="http://schemas.microsoft.com/office/drawing/2014/main" xmlns="" val="2398919203"/>
                    </a:ext>
                  </a:extLst>
                </a:gridCol>
                <a:gridCol w="1398239">
                  <a:extLst>
                    <a:ext uri="{9D8B030D-6E8A-4147-A177-3AD203B41FA5}">
                      <a16:colId xmlns:a16="http://schemas.microsoft.com/office/drawing/2014/main" xmlns="" val="1283432225"/>
                    </a:ext>
                  </a:extLst>
                </a:gridCol>
                <a:gridCol w="1398239">
                  <a:extLst>
                    <a:ext uri="{9D8B030D-6E8A-4147-A177-3AD203B41FA5}">
                      <a16:colId xmlns:a16="http://schemas.microsoft.com/office/drawing/2014/main" xmlns="" val="3941859150"/>
                    </a:ext>
                  </a:extLst>
                </a:gridCol>
                <a:gridCol w="1398239">
                  <a:extLst>
                    <a:ext uri="{9D8B030D-6E8A-4147-A177-3AD203B41FA5}">
                      <a16:colId xmlns:a16="http://schemas.microsoft.com/office/drawing/2014/main" xmlns="" val="537544458"/>
                    </a:ext>
                  </a:extLst>
                </a:gridCol>
              </a:tblGrid>
              <a:tr h="949811">
                <a:tc>
                  <a:txBody>
                    <a:bodyPr/>
                    <a:lstStyle/>
                    <a:p>
                      <a:pPr marL="304800" algn="ctr">
                        <a:lnSpc>
                          <a:spcPts val="2200"/>
                        </a:lnSpc>
                        <a:spcAft>
                          <a:spcPts val="0"/>
                        </a:spcAft>
                      </a:pPr>
                      <a:r>
                        <a:rPr lang="zh-TW" sz="2400" kern="100" dirty="0">
                          <a:effectLst/>
                        </a:rPr>
                        <a:t>學年度</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sz="2400" dirty="0"/>
                        <a:t>113</a:t>
                      </a:r>
                      <a:endParaRPr lang="zh-TW" altLang="en-US" sz="2400" dirty="0"/>
                    </a:p>
                  </a:txBody>
                  <a:tcPr marL="68580" marR="68580" marT="0" marB="0" anchor="ctr"/>
                </a:tc>
                <a:tc>
                  <a:txBody>
                    <a:bodyPr/>
                    <a:lstStyle/>
                    <a:p>
                      <a:pPr algn="ctr"/>
                      <a:r>
                        <a:rPr lang="en-US" altLang="zh-TW" sz="2400" dirty="0"/>
                        <a:t>112</a:t>
                      </a:r>
                      <a:endParaRPr lang="zh-TW" altLang="en-US" sz="2400" dirty="0"/>
                    </a:p>
                  </a:txBody>
                  <a:tcPr marL="68580" marR="68580" marT="0" marB="0" anchor="ctr"/>
                </a:tc>
                <a:tc>
                  <a:txBody>
                    <a:bodyPr/>
                    <a:lstStyle/>
                    <a:p>
                      <a:pPr algn="ctr"/>
                      <a:r>
                        <a:rPr lang="en-US" altLang="zh-TW" sz="2400" dirty="0"/>
                        <a:t>111</a:t>
                      </a:r>
                      <a:endParaRPr lang="zh-TW" altLang="en-US" sz="2400" dirty="0"/>
                    </a:p>
                  </a:txBody>
                  <a:tcPr marL="68580" marR="68580" marT="0" marB="0" anchor="ctr"/>
                </a:tc>
                <a:tc>
                  <a:txBody>
                    <a:bodyPr/>
                    <a:lstStyle/>
                    <a:p>
                      <a:pPr algn="ctr"/>
                      <a:r>
                        <a:rPr lang="en-US" altLang="zh-TW" sz="2400" dirty="0"/>
                        <a:t>110</a:t>
                      </a:r>
                      <a:endParaRPr lang="zh-TW" altLang="en-US" sz="2400" dirty="0"/>
                    </a:p>
                  </a:txBody>
                  <a:tcPr marL="68580" marR="68580" marT="0" marB="0" anchor="ctr"/>
                </a:tc>
                <a:tc>
                  <a:txBody>
                    <a:bodyPr/>
                    <a:lstStyle/>
                    <a:p>
                      <a:pPr marL="304800" algn="ctr">
                        <a:lnSpc>
                          <a:spcPts val="2200"/>
                        </a:lnSpc>
                        <a:spcAft>
                          <a:spcPts val="0"/>
                        </a:spcAft>
                      </a:pPr>
                      <a:r>
                        <a:rPr lang="en-US" altLang="zh-TW" sz="2400" kern="100" dirty="0">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400" kern="100" dirty="0">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kern="100" dirty="0">
                          <a:effectLst/>
                        </a:rPr>
                        <a:t>108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314354298"/>
                  </a:ext>
                </a:extLst>
              </a:tr>
              <a:tr h="1984513">
                <a:tc>
                  <a:txBody>
                    <a:bodyPr/>
                    <a:lstStyle/>
                    <a:p>
                      <a:pPr marL="304800" algn="ctr">
                        <a:lnSpc>
                          <a:spcPts val="2200"/>
                        </a:lnSpc>
                        <a:spcAft>
                          <a:spcPts val="0"/>
                        </a:spcAft>
                      </a:pPr>
                      <a:r>
                        <a:rPr lang="zh-TW" altLang="en-US" sz="2400" kern="100" spc="-150" dirty="0">
                          <a:effectLst/>
                        </a:rPr>
                        <a:t>第</a:t>
                      </a:r>
                      <a:r>
                        <a:rPr lang="en-US" altLang="zh-TW" sz="2400" kern="100" spc="-150" dirty="0">
                          <a:effectLst/>
                        </a:rPr>
                        <a:t>1</a:t>
                      </a:r>
                      <a:r>
                        <a:rPr lang="zh-TW" sz="2400" kern="100" spc="-150" dirty="0">
                          <a:effectLst/>
                        </a:rPr>
                        <a:t>志願</a:t>
                      </a:r>
                      <a:endParaRPr lang="en-US" altLang="zh-TW" sz="2400" kern="100" spc="-150" dirty="0">
                        <a:effectLst/>
                      </a:endParaRPr>
                    </a:p>
                    <a:p>
                      <a:pPr marL="304800" algn="ctr">
                        <a:lnSpc>
                          <a:spcPts val="2200"/>
                        </a:lnSpc>
                        <a:spcAft>
                          <a:spcPts val="0"/>
                        </a:spcAft>
                      </a:pPr>
                      <a:r>
                        <a:rPr lang="zh-TW" sz="2400" kern="100" spc="-150" dirty="0">
                          <a:effectLst/>
                        </a:rPr>
                        <a:t>錄取率</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65.1%</a:t>
                      </a:r>
                      <a:endParaRPr lang="zh-TW" altLang="en-US"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000" b="1" kern="10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48.3%</a:t>
                      </a:r>
                      <a:endParaRPr lang="zh-TW" altLang="en-US"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55.23%</a:t>
                      </a:r>
                      <a:endParaRPr lang="zh-TW" altLang="en-US"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57.39%</a:t>
                      </a:r>
                      <a:endParaRPr lang="zh-TW" altLang="en-US"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alt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59.64%</a:t>
                      </a:r>
                      <a:endParaRPr 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sz="20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59.21%</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865076855"/>
                  </a:ext>
                </a:extLst>
              </a:tr>
            </a:tbl>
          </a:graphicData>
        </a:graphic>
      </p:graphicFrame>
      <p:sp>
        <p:nvSpPr>
          <p:cNvPr id="8" name="Shape 84"/>
          <p:cNvSpPr>
            <a:spLocks noChangeArrowheads="1"/>
          </p:cNvSpPr>
          <p:nvPr/>
        </p:nvSpPr>
        <p:spPr bwMode="auto">
          <a:xfrm>
            <a:off x="2783632" y="2132856"/>
            <a:ext cx="1368152" cy="3033475"/>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3789623032"/>
      </p:ext>
    </p:extLst>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群組 3"/>
          <p:cNvGrpSpPr>
            <a:grpSpLocks/>
          </p:cNvGrpSpPr>
          <p:nvPr/>
        </p:nvGrpSpPr>
        <p:grpSpPr bwMode="auto">
          <a:xfrm>
            <a:off x="1703390" y="115888"/>
            <a:ext cx="8856663" cy="6742112"/>
            <a:chOff x="790513" y="1196752"/>
            <a:chExt cx="7605576" cy="5578607"/>
          </a:xfrm>
        </p:grpSpPr>
        <p:pic>
          <p:nvPicPr>
            <p:cNvPr id="87055" name="Picture 2"/>
            <p:cNvPicPr>
              <a:picLocks noChangeAspect="1" noChangeArrowheads="1"/>
            </p:cNvPicPr>
            <p:nvPr/>
          </p:nvPicPr>
          <p:blipFill>
            <a:blip r:embed="rId3"/>
            <a:srcRect/>
            <a:stretch>
              <a:fillRect/>
            </a:stretch>
          </p:blipFill>
          <p:spPr bwMode="auto">
            <a:xfrm>
              <a:off x="790513" y="1196753"/>
              <a:ext cx="3853495" cy="5578606"/>
            </a:xfrm>
            <a:prstGeom prst="rect">
              <a:avLst/>
            </a:prstGeom>
            <a:noFill/>
            <a:ln w="9525">
              <a:noFill/>
              <a:miter lim="800000"/>
              <a:headEnd/>
              <a:tailEnd/>
            </a:ln>
          </p:spPr>
        </p:pic>
        <p:pic>
          <p:nvPicPr>
            <p:cNvPr id="87056" name="Picture 3"/>
            <p:cNvPicPr>
              <a:picLocks noChangeAspect="1" noChangeArrowheads="1"/>
            </p:cNvPicPr>
            <p:nvPr/>
          </p:nvPicPr>
          <p:blipFill>
            <a:blip r:embed="rId4"/>
            <a:srcRect/>
            <a:stretch>
              <a:fillRect/>
            </a:stretch>
          </p:blipFill>
          <p:spPr bwMode="auto">
            <a:xfrm>
              <a:off x="4644008" y="1196752"/>
              <a:ext cx="3752081" cy="5578607"/>
            </a:xfrm>
            <a:prstGeom prst="rect">
              <a:avLst/>
            </a:prstGeom>
            <a:noFill/>
            <a:ln w="9525">
              <a:noFill/>
              <a:miter lim="800000"/>
              <a:headEnd/>
              <a:tailEnd/>
            </a:ln>
          </p:spPr>
        </p:pic>
      </p:grpSp>
      <p:sp>
        <p:nvSpPr>
          <p:cNvPr id="5" name="圓角矩形 4"/>
          <p:cNvSpPr/>
          <p:nvPr/>
        </p:nvSpPr>
        <p:spPr>
          <a:xfrm>
            <a:off x="1739902" y="1196980"/>
            <a:ext cx="4319588" cy="3654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8" name="圓角矩形 7"/>
          <p:cNvSpPr/>
          <p:nvPr/>
        </p:nvSpPr>
        <p:spPr>
          <a:xfrm>
            <a:off x="1739902" y="4868863"/>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1739902" y="5805488"/>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6" name="圓角矩形 5"/>
          <p:cNvSpPr/>
          <p:nvPr/>
        </p:nvSpPr>
        <p:spPr>
          <a:xfrm>
            <a:off x="6191251" y="260355"/>
            <a:ext cx="4368800" cy="24368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1" name="圓角矩形 10"/>
          <p:cNvSpPr/>
          <p:nvPr/>
        </p:nvSpPr>
        <p:spPr>
          <a:xfrm>
            <a:off x="6191251" y="2708280"/>
            <a:ext cx="4368800" cy="2176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191251" y="4868868"/>
            <a:ext cx="4368800" cy="19018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圓角矩形 9"/>
          <p:cNvSpPr/>
          <p:nvPr/>
        </p:nvSpPr>
        <p:spPr>
          <a:xfrm>
            <a:off x="3395664" y="1700218"/>
            <a:ext cx="692151" cy="27844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興趣與性向</a:t>
            </a:r>
          </a:p>
        </p:txBody>
      </p:sp>
      <p:sp>
        <p:nvSpPr>
          <p:cNvPr id="15" name="圓角矩形 14"/>
          <p:cNvSpPr/>
          <p:nvPr/>
        </p:nvSpPr>
        <p:spPr>
          <a:xfrm>
            <a:off x="3179764" y="5013330"/>
            <a:ext cx="1111251"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環境</a:t>
            </a:r>
          </a:p>
        </p:txBody>
      </p:sp>
      <p:sp>
        <p:nvSpPr>
          <p:cNvPr id="16" name="圓角矩形 15"/>
          <p:cNvSpPr/>
          <p:nvPr/>
        </p:nvSpPr>
        <p:spPr>
          <a:xfrm>
            <a:off x="3179764" y="5949955"/>
            <a:ext cx="1111251"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資訊</a:t>
            </a:r>
          </a:p>
        </p:txBody>
      </p:sp>
      <p:sp>
        <p:nvSpPr>
          <p:cNvPr id="18" name="圓角矩形 17"/>
          <p:cNvSpPr/>
          <p:nvPr/>
        </p:nvSpPr>
        <p:spPr>
          <a:xfrm>
            <a:off x="6708775" y="1196980"/>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進路類型選擇</a:t>
            </a:r>
          </a:p>
        </p:txBody>
      </p:sp>
      <p:sp>
        <p:nvSpPr>
          <p:cNvPr id="19" name="圓角矩形 18"/>
          <p:cNvSpPr/>
          <p:nvPr/>
        </p:nvSpPr>
        <p:spPr>
          <a:xfrm>
            <a:off x="6708775" y="3357568"/>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家長、老師想法</a:t>
            </a:r>
          </a:p>
        </p:txBody>
      </p:sp>
      <p:sp>
        <p:nvSpPr>
          <p:cNvPr id="20" name="圓角矩形 19"/>
          <p:cNvSpPr/>
          <p:nvPr/>
        </p:nvSpPr>
        <p:spPr>
          <a:xfrm>
            <a:off x="6780217" y="5661030"/>
            <a:ext cx="3025775"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適性入學選擇</a:t>
            </a:r>
          </a:p>
        </p:txBody>
      </p:sp>
    </p:spTree>
    <p:custDataLst>
      <p:tags r:id="rId1"/>
    </p:custDataLst>
    <p:extLst>
      <p:ext uri="{BB962C8B-B14F-4D97-AF65-F5344CB8AC3E}">
        <p14:creationId xmlns:p14="http://schemas.microsoft.com/office/powerpoint/2010/main" val="1104284398"/>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984376" y="6151568"/>
            <a:ext cx="2381251" cy="554037"/>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2024/11/20</a:t>
            </a:fld>
            <a:endParaRPr kumimoji="0" lang="en-US" altLang="zh-TW" sz="1100">
              <a:solidFill>
                <a:schemeClr val="tx2">
                  <a:lumMod val="75000"/>
                  <a:lumOff val="25000"/>
                </a:schemeClr>
              </a:solidFill>
              <a:latin typeface="+mn-lt"/>
              <a:ea typeface="+mn-ea"/>
            </a:endParaRPr>
          </a:p>
        </p:txBody>
      </p:sp>
      <p:sp>
        <p:nvSpPr>
          <p:cNvPr id="88067" name="投影片編號版面配置區 2"/>
          <p:cNvSpPr txBox="1">
            <a:spLocks noGrp="1"/>
          </p:cNvSpPr>
          <p:nvPr/>
        </p:nvSpPr>
        <p:spPr bwMode="auto">
          <a:xfrm>
            <a:off x="8080376" y="6151568"/>
            <a:ext cx="2381251" cy="554037"/>
          </a:xfrm>
          <a:prstGeom prst="rect">
            <a:avLst/>
          </a:prstGeom>
          <a:noFill/>
          <a:ln w="9525">
            <a:noFill/>
            <a:miter lim="800000"/>
            <a:headEnd/>
            <a:tailEnd/>
          </a:ln>
        </p:spPr>
        <p:txBody>
          <a:bodyPr lIns="45720" rIns="45720" anchor="ctr"/>
          <a:lstStyle/>
          <a:p>
            <a:pPr algn="ctr" eaLnBrk="1" hangingPunct="1"/>
            <a:fld id="{00B28188-2E2A-48B2-A16B-47035507E5DC}" type="slidenum">
              <a:rPr kumimoji="0" lang="en-US" altLang="zh-TW" sz="1100">
                <a:solidFill>
                  <a:srgbClr val="3172C4"/>
                </a:solidFill>
              </a:rPr>
              <a:pPr algn="ctr" eaLnBrk="1" hangingPunct="1"/>
              <a:t>61</a:t>
            </a:fld>
            <a:endParaRPr kumimoji="0" lang="en-US" altLang="zh-TW" sz="1100">
              <a:solidFill>
                <a:srgbClr val="3172C4"/>
              </a:solidFill>
            </a:endParaRPr>
          </a:p>
        </p:txBody>
      </p:sp>
      <p:grpSp>
        <p:nvGrpSpPr>
          <p:cNvPr id="88068" name="群組 3"/>
          <p:cNvGrpSpPr>
            <a:grpSpLocks/>
          </p:cNvGrpSpPr>
          <p:nvPr/>
        </p:nvGrpSpPr>
        <p:grpSpPr bwMode="auto">
          <a:xfrm>
            <a:off x="1774827" y="115888"/>
            <a:ext cx="8605839" cy="6553200"/>
            <a:chOff x="1115616" y="1341767"/>
            <a:chExt cx="6742509" cy="4772167"/>
          </a:xfrm>
        </p:grpSpPr>
        <p:pic>
          <p:nvPicPr>
            <p:cNvPr id="88075" name="Picture 2"/>
            <p:cNvPicPr>
              <a:picLocks noChangeAspect="1" noChangeArrowheads="1"/>
            </p:cNvPicPr>
            <p:nvPr/>
          </p:nvPicPr>
          <p:blipFill>
            <a:blip r:embed="rId3"/>
            <a:srcRect/>
            <a:stretch>
              <a:fillRect/>
            </a:stretch>
          </p:blipFill>
          <p:spPr bwMode="auto">
            <a:xfrm>
              <a:off x="1115616" y="1341767"/>
              <a:ext cx="3456384" cy="4772167"/>
            </a:xfrm>
            <a:prstGeom prst="rect">
              <a:avLst/>
            </a:prstGeom>
            <a:noFill/>
            <a:ln w="9525">
              <a:noFill/>
              <a:miter lim="800000"/>
              <a:headEnd/>
              <a:tailEnd/>
            </a:ln>
          </p:spPr>
        </p:pic>
        <p:pic>
          <p:nvPicPr>
            <p:cNvPr id="88076" name="Picture 3"/>
            <p:cNvPicPr>
              <a:picLocks noChangeAspect="1" noChangeArrowheads="1"/>
            </p:cNvPicPr>
            <p:nvPr/>
          </p:nvPicPr>
          <p:blipFill>
            <a:blip r:embed="rId4"/>
            <a:srcRect/>
            <a:stretch>
              <a:fillRect/>
            </a:stretch>
          </p:blipFill>
          <p:spPr bwMode="auto">
            <a:xfrm>
              <a:off x="4572000" y="1341909"/>
              <a:ext cx="3286125" cy="4772025"/>
            </a:xfrm>
            <a:prstGeom prst="rect">
              <a:avLst/>
            </a:prstGeom>
            <a:noFill/>
            <a:ln w="9525">
              <a:noFill/>
              <a:miter lim="800000"/>
              <a:headEnd/>
              <a:tailEnd/>
            </a:ln>
          </p:spPr>
        </p:pic>
      </p:grpSp>
      <p:sp>
        <p:nvSpPr>
          <p:cNvPr id="8" name="圓角矩形 7"/>
          <p:cNvSpPr/>
          <p:nvPr/>
        </p:nvSpPr>
        <p:spPr>
          <a:xfrm>
            <a:off x="1774829" y="115889"/>
            <a:ext cx="4411663" cy="38449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2566990" y="5084763"/>
            <a:ext cx="2901951" cy="692150"/>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就近入學選擇</a:t>
            </a:r>
          </a:p>
        </p:txBody>
      </p:sp>
      <p:sp>
        <p:nvSpPr>
          <p:cNvPr id="11" name="圓角矩形 10"/>
          <p:cNvSpPr/>
          <p:nvPr/>
        </p:nvSpPr>
        <p:spPr>
          <a:xfrm>
            <a:off x="1774829" y="3933825"/>
            <a:ext cx="4411663" cy="271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207129" y="112713"/>
            <a:ext cx="4100513" cy="657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pic>
        <p:nvPicPr>
          <p:cNvPr id="88073" name="圖片 13"/>
          <p:cNvPicPr>
            <a:picLocks noChangeAspect="1" noChangeArrowheads="1"/>
          </p:cNvPicPr>
          <p:nvPr/>
        </p:nvPicPr>
        <p:blipFill>
          <a:blip r:embed="rId5"/>
          <a:srcRect/>
          <a:stretch>
            <a:fillRect/>
          </a:stretch>
        </p:blipFill>
        <p:spPr bwMode="auto">
          <a:xfrm>
            <a:off x="1919289" y="1700218"/>
            <a:ext cx="4032251" cy="1944687"/>
          </a:xfrm>
          <a:prstGeom prst="rect">
            <a:avLst/>
          </a:prstGeom>
          <a:noFill/>
          <a:ln w="9525">
            <a:solidFill>
              <a:schemeClr val="tx1"/>
            </a:solidFill>
            <a:miter lim="800000"/>
            <a:headEnd/>
            <a:tailEnd/>
          </a:ln>
        </p:spPr>
      </p:pic>
      <p:sp>
        <p:nvSpPr>
          <p:cNvPr id="15" name="圓角矩形 14"/>
          <p:cNvSpPr/>
          <p:nvPr/>
        </p:nvSpPr>
        <p:spPr>
          <a:xfrm>
            <a:off x="7896228" y="3500443"/>
            <a:ext cx="1533525" cy="2052637"/>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選擇與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a:t>
            </a:r>
          </a:p>
        </p:txBody>
      </p:sp>
    </p:spTree>
    <p:custDataLst>
      <p:tags r:id="rId1"/>
    </p:custDataLst>
    <p:extLst>
      <p:ext uri="{BB962C8B-B14F-4D97-AF65-F5344CB8AC3E}">
        <p14:creationId xmlns:p14="http://schemas.microsoft.com/office/powerpoint/2010/main" val="2524802549"/>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600200" y="6400805"/>
            <a:ext cx="3200400" cy="284163"/>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2024/11/20</a:t>
            </a:fld>
            <a:endParaRPr kumimoji="0" lang="en-US" altLang="zh-TW" sz="1100">
              <a:solidFill>
                <a:schemeClr val="tx2">
                  <a:lumMod val="75000"/>
                  <a:lumOff val="25000"/>
                </a:schemeClr>
              </a:solidFill>
              <a:latin typeface="+mn-lt"/>
              <a:ea typeface="+mn-ea"/>
            </a:endParaRPr>
          </a:p>
        </p:txBody>
      </p:sp>
      <p:sp>
        <p:nvSpPr>
          <p:cNvPr id="89091" name="投影片編號版面配置區 2"/>
          <p:cNvSpPr txBox="1">
            <a:spLocks noGrp="1"/>
          </p:cNvSpPr>
          <p:nvPr/>
        </p:nvSpPr>
        <p:spPr bwMode="auto">
          <a:xfrm>
            <a:off x="5638800" y="6400805"/>
            <a:ext cx="914400" cy="284163"/>
          </a:xfrm>
          <a:prstGeom prst="rect">
            <a:avLst/>
          </a:prstGeom>
          <a:noFill/>
          <a:ln w="9525">
            <a:noFill/>
            <a:miter lim="800000"/>
            <a:headEnd/>
            <a:tailEnd/>
          </a:ln>
        </p:spPr>
        <p:txBody>
          <a:bodyPr lIns="45720" rIns="45720" anchor="ctr"/>
          <a:lstStyle/>
          <a:p>
            <a:pPr algn="ctr" eaLnBrk="1" hangingPunct="1"/>
            <a:fld id="{AE18D5EA-3F1F-47D5-B072-095D4F733FF9}" type="slidenum">
              <a:rPr kumimoji="0" lang="en-US" altLang="zh-TW" sz="1100">
                <a:solidFill>
                  <a:srgbClr val="3172C4"/>
                </a:solidFill>
              </a:rPr>
              <a:pPr algn="ctr" eaLnBrk="1" hangingPunct="1"/>
              <a:t>62</a:t>
            </a:fld>
            <a:endParaRPr kumimoji="0" lang="en-US" altLang="zh-TW" sz="1100">
              <a:solidFill>
                <a:srgbClr val="3172C4"/>
              </a:solidFill>
            </a:endParaRPr>
          </a:p>
        </p:txBody>
      </p:sp>
      <p:grpSp>
        <p:nvGrpSpPr>
          <p:cNvPr id="89092" name="群組 3"/>
          <p:cNvGrpSpPr>
            <a:grpSpLocks/>
          </p:cNvGrpSpPr>
          <p:nvPr/>
        </p:nvGrpSpPr>
        <p:grpSpPr bwMode="auto">
          <a:xfrm>
            <a:off x="1703390" y="115888"/>
            <a:ext cx="8856663" cy="6481762"/>
            <a:chOff x="578464" y="1340768"/>
            <a:chExt cx="6706472" cy="4829175"/>
          </a:xfrm>
        </p:grpSpPr>
        <p:pic>
          <p:nvPicPr>
            <p:cNvPr id="89099" name="Picture 2"/>
            <p:cNvPicPr>
              <a:picLocks noChangeAspect="1" noChangeArrowheads="1"/>
            </p:cNvPicPr>
            <p:nvPr/>
          </p:nvPicPr>
          <p:blipFill>
            <a:blip r:embed="rId3"/>
            <a:srcRect/>
            <a:stretch>
              <a:fillRect/>
            </a:stretch>
          </p:blipFill>
          <p:spPr bwMode="auto">
            <a:xfrm>
              <a:off x="578464" y="1340768"/>
              <a:ext cx="3276600" cy="4829175"/>
            </a:xfrm>
            <a:prstGeom prst="rect">
              <a:avLst/>
            </a:prstGeom>
            <a:noFill/>
            <a:ln w="9525">
              <a:noFill/>
              <a:miter lim="800000"/>
              <a:headEnd/>
              <a:tailEnd/>
            </a:ln>
          </p:spPr>
        </p:pic>
        <p:pic>
          <p:nvPicPr>
            <p:cNvPr id="89100" name="Picture 3"/>
            <p:cNvPicPr>
              <a:picLocks noChangeAspect="1" noChangeArrowheads="1"/>
            </p:cNvPicPr>
            <p:nvPr/>
          </p:nvPicPr>
          <p:blipFill>
            <a:blip r:embed="rId4"/>
            <a:srcRect/>
            <a:stretch>
              <a:fillRect/>
            </a:stretch>
          </p:blipFill>
          <p:spPr bwMode="auto">
            <a:xfrm>
              <a:off x="3816289" y="1372887"/>
              <a:ext cx="3468647" cy="4758144"/>
            </a:xfrm>
            <a:prstGeom prst="rect">
              <a:avLst/>
            </a:prstGeom>
            <a:noFill/>
            <a:ln w="9525">
              <a:noFill/>
              <a:miter lim="800000"/>
              <a:headEnd/>
              <a:tailEnd/>
            </a:ln>
          </p:spPr>
        </p:pic>
      </p:grpSp>
      <p:sp>
        <p:nvSpPr>
          <p:cNvPr id="9" name="圓角矩形 8"/>
          <p:cNvSpPr/>
          <p:nvPr/>
        </p:nvSpPr>
        <p:spPr>
          <a:xfrm>
            <a:off x="3000376" y="333375"/>
            <a:ext cx="1608139"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決定</a:t>
            </a:r>
          </a:p>
        </p:txBody>
      </p:sp>
      <p:sp>
        <p:nvSpPr>
          <p:cNvPr id="10" name="圓角矩形 9"/>
          <p:cNvSpPr/>
          <p:nvPr/>
        </p:nvSpPr>
        <p:spPr>
          <a:xfrm>
            <a:off x="3071817" y="3213100"/>
            <a:ext cx="1608137"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親師</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支持</a:t>
            </a:r>
          </a:p>
        </p:txBody>
      </p:sp>
      <p:sp>
        <p:nvSpPr>
          <p:cNvPr id="11" name="圓角矩形 10"/>
          <p:cNvSpPr/>
          <p:nvPr/>
        </p:nvSpPr>
        <p:spPr>
          <a:xfrm>
            <a:off x="7391403" y="2852743"/>
            <a:ext cx="1609725" cy="200342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諮詢過程紀錄</a:t>
            </a:r>
          </a:p>
        </p:txBody>
      </p:sp>
      <p:sp>
        <p:nvSpPr>
          <p:cNvPr id="12" name="圓角矩形 11"/>
          <p:cNvSpPr/>
          <p:nvPr/>
        </p:nvSpPr>
        <p:spPr>
          <a:xfrm>
            <a:off x="1703389" y="115888"/>
            <a:ext cx="4276725" cy="26860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3" name="圓角矩形 12"/>
          <p:cNvSpPr/>
          <p:nvPr/>
        </p:nvSpPr>
        <p:spPr>
          <a:xfrm>
            <a:off x="1703389" y="2781305"/>
            <a:ext cx="4276725" cy="2684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4" name="圓角矩形 13"/>
          <p:cNvSpPr/>
          <p:nvPr/>
        </p:nvSpPr>
        <p:spPr>
          <a:xfrm>
            <a:off x="5951540" y="1052517"/>
            <a:ext cx="4581525" cy="51387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Tree>
    <p:custDataLst>
      <p:tags r:id="rId1"/>
    </p:custDataLst>
    <p:extLst>
      <p:ext uri="{BB962C8B-B14F-4D97-AF65-F5344CB8AC3E}">
        <p14:creationId xmlns:p14="http://schemas.microsoft.com/office/powerpoint/2010/main" val="195822355"/>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圖片 2"/>
          <p:cNvPicPr>
            <a:picLocks noChangeAspect="1"/>
          </p:cNvPicPr>
          <p:nvPr/>
        </p:nvPicPr>
        <p:blipFill>
          <a:blip r:embed="rId2"/>
          <a:srcRect/>
          <a:stretch>
            <a:fillRect/>
          </a:stretch>
        </p:blipFill>
        <p:spPr bwMode="auto">
          <a:xfrm>
            <a:off x="415388" y="5099055"/>
            <a:ext cx="1289051" cy="1552575"/>
          </a:xfrm>
          <a:prstGeom prst="rect">
            <a:avLst/>
          </a:prstGeom>
          <a:noFill/>
          <a:ln w="9525">
            <a:noFill/>
            <a:miter lim="800000"/>
            <a:headEnd/>
            <a:tailEnd/>
          </a:ln>
        </p:spPr>
      </p:pic>
      <p:sp>
        <p:nvSpPr>
          <p:cNvPr id="90116" name="矩形 10"/>
          <p:cNvSpPr>
            <a:spLocks noChangeArrowheads="1"/>
          </p:cNvSpPr>
          <p:nvPr/>
        </p:nvSpPr>
        <p:spPr bwMode="auto">
          <a:xfrm>
            <a:off x="1510145" y="593925"/>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四、國中學生生涯發展紀錄手冊－家長的話</a:t>
            </a:r>
            <a:endParaRPr lang="zh-TW" altLang="zh-TW" b="1" dirty="0">
              <a:latin typeface="微軟正黑體" pitchFamily="34" charset="-120"/>
              <a:ea typeface="微軟正黑體" pitchFamily="34" charset="-120"/>
            </a:endParaRPr>
          </a:p>
        </p:txBody>
      </p:sp>
      <p:pic>
        <p:nvPicPr>
          <p:cNvPr id="90117" name="Picture 2"/>
          <p:cNvPicPr>
            <a:picLocks noChangeAspect="1" noChangeArrowheads="1"/>
          </p:cNvPicPr>
          <p:nvPr/>
        </p:nvPicPr>
        <p:blipFill>
          <a:blip r:embed="rId3"/>
          <a:srcRect/>
          <a:stretch>
            <a:fillRect/>
          </a:stretch>
        </p:blipFill>
        <p:spPr bwMode="auto">
          <a:xfrm>
            <a:off x="6261102" y="1358900"/>
            <a:ext cx="4059239" cy="5651500"/>
          </a:xfrm>
          <a:prstGeom prst="rect">
            <a:avLst/>
          </a:prstGeom>
          <a:noFill/>
          <a:ln w="9525">
            <a:noFill/>
            <a:miter lim="800000"/>
            <a:headEnd/>
            <a:tailEnd/>
          </a:ln>
        </p:spPr>
      </p:pic>
      <p:sp>
        <p:nvSpPr>
          <p:cNvPr id="9" name="橢圓形圖說文字 8"/>
          <p:cNvSpPr/>
          <p:nvPr/>
        </p:nvSpPr>
        <p:spPr bwMode="auto">
          <a:xfrm>
            <a:off x="8591840" y="1180904"/>
            <a:ext cx="3436937" cy="3686572"/>
          </a:xfrm>
          <a:prstGeom prst="wedgeEllipseCallout">
            <a:avLst>
              <a:gd name="adj1" fmla="val -8272"/>
              <a:gd name="adj2" fmla="val 5559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請爸媽仔細看完孩子的各項紀錄，找時間與孩子聊聊、寫下自己對孩子生涯規劃的想法，</a:t>
            </a:r>
            <a:r>
              <a:rPr lang="zh-TW" altLang="en-US" sz="2400" b="1" u="sng">
                <a:solidFill>
                  <a:srgbClr val="FF0000"/>
                </a:solidFill>
                <a:latin typeface="微軟正黑體" pitchFamily="34" charset="-120"/>
                <a:ea typeface="微軟正黑體" pitchFamily="34" charset="-120"/>
              </a:rPr>
              <a:t>不要只有簽名喔！</a:t>
            </a:r>
          </a:p>
        </p:txBody>
      </p:sp>
      <p:pic>
        <p:nvPicPr>
          <p:cNvPr id="90119" name="圖片 1"/>
          <p:cNvPicPr>
            <a:picLocks noChangeAspect="1"/>
          </p:cNvPicPr>
          <p:nvPr/>
        </p:nvPicPr>
        <p:blipFill>
          <a:blip r:embed="rId4"/>
          <a:srcRect/>
          <a:stretch>
            <a:fillRect/>
          </a:stretch>
        </p:blipFill>
        <p:spPr bwMode="auto">
          <a:xfrm>
            <a:off x="8989505" y="5040314"/>
            <a:ext cx="1320800" cy="1670050"/>
          </a:xfrm>
          <a:prstGeom prst="rect">
            <a:avLst/>
          </a:prstGeom>
          <a:noFill/>
          <a:ln w="9525">
            <a:noFill/>
            <a:miter lim="800000"/>
            <a:headEnd/>
            <a:tailEnd/>
          </a:ln>
        </p:spPr>
      </p:pic>
      <p:sp>
        <p:nvSpPr>
          <p:cNvPr id="8" name="橢圓形圖說文字 7"/>
          <p:cNvSpPr/>
          <p:nvPr/>
        </p:nvSpPr>
        <p:spPr bwMode="auto">
          <a:xfrm>
            <a:off x="106887" y="1484705"/>
            <a:ext cx="3097212" cy="3167221"/>
          </a:xfrm>
          <a:prstGeom prst="wedgeEllipseCallout">
            <a:avLst>
              <a:gd name="adj1" fmla="val -9937"/>
              <a:gd name="adj2" fmla="val 65492"/>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每學年結束前</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大約</a:t>
            </a:r>
            <a:r>
              <a:rPr lang="en-US" altLang="zh-TW" sz="2400" dirty="0">
                <a:latin typeface="微軟正黑體" pitchFamily="34" charset="-120"/>
                <a:ea typeface="微軟正黑體" pitchFamily="34" charset="-120"/>
              </a:rPr>
              <a:t>5</a:t>
            </a:r>
            <a:r>
              <a:rPr lang="zh-TW" altLang="en-US" sz="2400" dirty="0">
                <a:latin typeface="微軟正黑體" pitchFamily="34" charset="-120"/>
                <a:ea typeface="微軟正黑體" pitchFamily="34" charset="-120"/>
              </a:rPr>
              <a:t>、</a:t>
            </a:r>
            <a:r>
              <a:rPr lang="en-US" altLang="zh-TW" sz="2400" dirty="0">
                <a:latin typeface="微軟正黑體" pitchFamily="34" charset="-120"/>
                <a:ea typeface="微軟正黑體" pitchFamily="34" charset="-120"/>
              </a:rPr>
              <a:t>6</a:t>
            </a:r>
            <a:r>
              <a:rPr lang="zh-TW" altLang="en-US" sz="2400" dirty="0">
                <a:latin typeface="微軟正黑體" pitchFamily="34" charset="-120"/>
                <a:ea typeface="微軟正黑體" pitchFamily="34" charset="-120"/>
              </a:rPr>
              <a:t>月</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，學校會請孩子將生涯發展紀錄手冊帶回請家長參閱內容。</a:t>
            </a:r>
          </a:p>
        </p:txBody>
      </p:sp>
      <p:pic>
        <p:nvPicPr>
          <p:cNvPr id="2" name="圖片 1">
            <a:extLst>
              <a:ext uri="{FF2B5EF4-FFF2-40B4-BE49-F238E27FC236}">
                <a16:creationId xmlns:a16="http://schemas.microsoft.com/office/drawing/2014/main" xmlns="" id="{157C1786-1E1D-4F85-8069-A2B2EA3501B8}"/>
              </a:ext>
            </a:extLst>
          </p:cNvPr>
          <p:cNvPicPr>
            <a:picLocks noChangeAspect="1"/>
          </p:cNvPicPr>
          <p:nvPr/>
        </p:nvPicPr>
        <p:blipFill rotWithShape="1">
          <a:blip r:embed="rId5"/>
          <a:srcRect t="1239"/>
          <a:stretch/>
        </p:blipFill>
        <p:spPr>
          <a:xfrm>
            <a:off x="2472334" y="1269682"/>
            <a:ext cx="3921020" cy="55814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p:cNvPicPr>
            <a:picLocks noChangeAspect="1" noChangeArrowheads="1"/>
          </p:cNvPicPr>
          <p:nvPr/>
        </p:nvPicPr>
        <p:blipFill>
          <a:blip r:embed="rId3"/>
          <a:srcRect/>
          <a:stretch>
            <a:fillRect/>
          </a:stretch>
        </p:blipFill>
        <p:spPr bwMode="auto">
          <a:xfrm>
            <a:off x="1847528" y="491090"/>
            <a:ext cx="8496944" cy="63669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矩形 3"/>
          <p:cNvSpPr>
            <a:spLocks noChangeArrowheads="1"/>
          </p:cNvSpPr>
          <p:nvPr/>
        </p:nvSpPr>
        <p:spPr bwMode="auto">
          <a:xfrm>
            <a:off x="2603503" y="1844680"/>
            <a:ext cx="7216775" cy="868363"/>
          </a:xfrm>
          <a:prstGeom prst="rect">
            <a:avLst/>
          </a:prstGeom>
          <a:solidFill>
            <a:srgbClr val="FFFFCC"/>
          </a:solidFill>
          <a:ln w="25400" algn="ctr">
            <a:solidFill>
              <a:schemeClr val="tx1"/>
            </a:solidFill>
            <a:round/>
            <a:headEnd/>
            <a:tailEnd/>
          </a:ln>
        </p:spPr>
        <p:txBody>
          <a:bodyPr anchor="ctr"/>
          <a:lstStyle/>
          <a:p>
            <a:pPr marL="633413" indent="-633413" algn="ctr" eaLnBrk="1" hangingPunct="1"/>
            <a:r>
              <a:rPr lang="zh-TW" altLang="en-US" sz="3000" dirty="0">
                <a:latin typeface="微軟正黑體" pitchFamily="34" charset="-120"/>
                <a:ea typeface="微軟正黑體" pitchFamily="34" charset="-120"/>
              </a:rPr>
              <a:t>親師生共同完成「</a:t>
            </a:r>
            <a:r>
              <a:rPr lang="zh-TW" altLang="en-US" sz="3000" b="1" dirty="0">
                <a:solidFill>
                  <a:srgbClr val="FF0000"/>
                </a:solidFill>
                <a:latin typeface="微軟正黑體" pitchFamily="34" charset="-120"/>
                <a:ea typeface="微軟正黑體" pitchFamily="34" charset="-120"/>
              </a:rPr>
              <a:t>國中學生生涯發展紀錄手冊</a:t>
            </a:r>
            <a:r>
              <a:rPr lang="zh-TW" altLang="en-US" sz="3000" dirty="0">
                <a:latin typeface="微軟正黑體" pitchFamily="34" charset="-120"/>
                <a:ea typeface="微軟正黑體" pitchFamily="34" charset="-120"/>
              </a:rPr>
              <a:t>」生涯發展規劃書</a:t>
            </a:r>
            <a:endParaRPr lang="en-US" altLang="zh-TW" sz="3000" dirty="0">
              <a:latin typeface="微軟正黑體" pitchFamily="34" charset="-120"/>
              <a:ea typeface="微軟正黑體" pitchFamily="34" charset="-120"/>
            </a:endParaRPr>
          </a:p>
        </p:txBody>
      </p:sp>
      <p:sp>
        <p:nvSpPr>
          <p:cNvPr id="6" name="矩形 5"/>
          <p:cNvSpPr/>
          <p:nvPr/>
        </p:nvSpPr>
        <p:spPr>
          <a:xfrm>
            <a:off x="2590803" y="3141663"/>
            <a:ext cx="7216775" cy="939800"/>
          </a:xfrm>
          <a:prstGeom prst="rect">
            <a:avLst/>
          </a:prstGeom>
          <a:solidFill>
            <a:schemeClr val="accent6">
              <a:lumMod val="40000"/>
              <a:lumOff val="6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認識各縣市免試入學（含超額比序）</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及特色招生</a:t>
            </a:r>
            <a:endParaRPr lang="en-US" altLang="zh-TW" sz="3000">
              <a:latin typeface="微軟正黑體" pitchFamily="34" charset="-120"/>
              <a:ea typeface="微軟正黑體" pitchFamily="34" charset="-120"/>
            </a:endParaRPr>
          </a:p>
        </p:txBody>
      </p:sp>
      <p:sp>
        <p:nvSpPr>
          <p:cNvPr id="7" name="矩形 6"/>
          <p:cNvSpPr/>
          <p:nvPr/>
        </p:nvSpPr>
        <p:spPr>
          <a:xfrm>
            <a:off x="2586042" y="4508505"/>
            <a:ext cx="7216775" cy="936625"/>
          </a:xfrm>
          <a:prstGeom prst="rect">
            <a:avLst/>
          </a:prstGeom>
          <a:solidFill>
            <a:schemeClr val="accent6">
              <a:lumMod val="60000"/>
              <a:lumOff val="4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認識全國五專、</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各免試就學區高中職學校</a:t>
            </a:r>
            <a:endParaRPr lang="en-US" altLang="zh-TW" sz="3000">
              <a:latin typeface="微軟正黑體" pitchFamily="34" charset="-120"/>
              <a:ea typeface="微軟正黑體" pitchFamily="34" charset="-120"/>
            </a:endParaRPr>
          </a:p>
        </p:txBody>
      </p:sp>
      <p:sp>
        <p:nvSpPr>
          <p:cNvPr id="93189" name="矩形 7"/>
          <p:cNvSpPr>
            <a:spLocks noChangeArrowheads="1"/>
          </p:cNvSpPr>
          <p:nvPr/>
        </p:nvSpPr>
        <p:spPr bwMode="auto">
          <a:xfrm>
            <a:off x="2566989" y="5876930"/>
            <a:ext cx="7218363" cy="576263"/>
          </a:xfrm>
          <a:prstGeom prst="rect">
            <a:avLst/>
          </a:prstGeom>
          <a:solidFill>
            <a:srgbClr val="FFC000"/>
          </a:solidFill>
          <a:ln w="25400" algn="ctr">
            <a:solidFill>
              <a:schemeClr val="tx1"/>
            </a:solidFill>
            <a:round/>
            <a:headEnd/>
            <a:tailEnd/>
          </a:ln>
        </p:spPr>
        <p:txBody>
          <a:bodyPr/>
          <a:lstStyle/>
          <a:p>
            <a:pPr algn="ctr" eaLnBrk="1" hangingPunct="1"/>
            <a:r>
              <a:rPr lang="zh-TW" altLang="en-US" sz="3000">
                <a:latin typeface="微軟正黑體" pitchFamily="34" charset="-120"/>
                <a:ea typeface="微軟正黑體" pitchFamily="34" charset="-120"/>
              </a:rPr>
              <a:t>教育部或各縣市志願選填試探系統</a:t>
            </a:r>
          </a:p>
        </p:txBody>
      </p:sp>
      <p:sp>
        <p:nvSpPr>
          <p:cNvPr id="16" name="向右箭號 15"/>
          <p:cNvSpPr/>
          <p:nvPr/>
        </p:nvSpPr>
        <p:spPr>
          <a:xfrm rot="5400000">
            <a:off x="6018213" y="2752727"/>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7" name="向右箭號 16"/>
          <p:cNvSpPr/>
          <p:nvPr/>
        </p:nvSpPr>
        <p:spPr>
          <a:xfrm rot="5400000">
            <a:off x="6014246" y="4120359"/>
            <a:ext cx="360363"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8" name="向右箭號 17"/>
          <p:cNvSpPr/>
          <p:nvPr/>
        </p:nvSpPr>
        <p:spPr>
          <a:xfrm rot="5400000">
            <a:off x="6013450" y="5487990"/>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93193" name="矩形 10"/>
          <p:cNvSpPr>
            <a:spLocks noChangeArrowheads="1"/>
          </p:cNvSpPr>
          <p:nvPr/>
        </p:nvSpPr>
        <p:spPr bwMode="auto">
          <a:xfrm>
            <a:off x="1524000" y="908055"/>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rPr>
              <a:t>孩子國中畢業前，如何協助孩子適性入學</a:t>
            </a:r>
          </a:p>
        </p:txBody>
      </p:sp>
      <p:pic>
        <p:nvPicPr>
          <p:cNvPr id="2" name="圖片 1"/>
          <p:cNvPicPr>
            <a:picLocks noChangeAspect="1"/>
          </p:cNvPicPr>
          <p:nvPr/>
        </p:nvPicPr>
        <p:blipFill>
          <a:blip r:embed="rId2"/>
          <a:srcRect/>
          <a:stretch>
            <a:fillRect/>
          </a:stretch>
        </p:blipFill>
        <p:spPr bwMode="auto">
          <a:xfrm>
            <a:off x="1703390" y="1689100"/>
            <a:ext cx="1079500" cy="109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1595500" y="2420892"/>
            <a:ext cx="9001000" cy="1500187"/>
          </a:xfrm>
        </p:spPr>
        <p:txBody>
          <a:bodyPr anchor="b"/>
          <a:lstStyle/>
          <a:p>
            <a:pPr marL="0" indent="0" algn="ctr">
              <a:buNone/>
              <a:defRPr/>
            </a:pPr>
            <a:r>
              <a:rPr lang="zh-TW" altLang="en-US" sz="6600" b="1" dirty="0">
                <a:solidFill>
                  <a:srgbClr val="0000FF"/>
                </a:solidFill>
                <a:effectLst>
                  <a:outerShdw blurRad="38100" dist="38100" dir="2700000" algn="tl">
                    <a:srgbClr val="C0C0C0"/>
                  </a:outerShdw>
                </a:effectLst>
                <a:latin typeface="標楷體" pitchFamily="65" charset="-120"/>
                <a:ea typeface="標楷體" pitchFamily="65" charset="-120"/>
              </a:rPr>
              <a:t>四、國中教育會考說明</a:t>
            </a:r>
            <a:endParaRPr lang="zh-TW" altLang="en-US" sz="6600" dirty="0">
              <a:ea typeface="微軟正黑體" pitchFamily="34" charset="-120"/>
            </a:endParaRPr>
          </a:p>
        </p:txBody>
      </p:sp>
      <p:sp>
        <p:nvSpPr>
          <p:cNvPr id="94211" name="投影片編號版面配置區 3"/>
          <p:cNvSpPr txBox="1">
            <a:spLocks noGrp="1"/>
          </p:cNvSpPr>
          <p:nvPr/>
        </p:nvSpPr>
        <p:spPr bwMode="auto">
          <a:xfrm>
            <a:off x="8077200" y="6356355"/>
            <a:ext cx="2133600" cy="365125"/>
          </a:xfrm>
          <a:prstGeom prst="rect">
            <a:avLst/>
          </a:prstGeom>
          <a:noFill/>
          <a:ln w="9525">
            <a:noFill/>
            <a:miter lim="800000"/>
            <a:headEnd/>
            <a:tailEnd/>
          </a:ln>
        </p:spPr>
        <p:txBody>
          <a:bodyPr anchor="ctr"/>
          <a:lstStyle/>
          <a:p>
            <a:pPr algn="r" eaLnBrk="1" hangingPunct="1">
              <a:buFont typeface="Arial" pitchFamily="34" charset="0"/>
              <a:buNone/>
            </a:pPr>
            <a:fld id="{73D9CB42-2F99-46B2-966D-961D946719C8}" type="slidenum">
              <a:rPr kumimoji="0" lang="en-US" altLang="zh-TW" sz="1200">
                <a:solidFill>
                  <a:srgbClr val="0C3226"/>
                </a:solidFill>
              </a:rPr>
              <a:pPr algn="r" eaLnBrk="1" hangingPunct="1">
                <a:buFont typeface="Arial" pitchFamily="34" charset="0"/>
                <a:buNone/>
              </a:pPr>
              <a:t>66</a:t>
            </a:fld>
            <a:endParaRPr kumimoji="0" lang="en-US" altLang="zh-TW" sz="1200">
              <a:solidFill>
                <a:srgbClr val="0C3226"/>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p:cNvSpPr>
            <a:spLocks noGrp="1"/>
          </p:cNvSpPr>
          <p:nvPr>
            <p:ph type="title" idx="4294967295"/>
          </p:nvPr>
        </p:nvSpPr>
        <p:spPr>
          <a:xfrm>
            <a:off x="1524000" y="274638"/>
            <a:ext cx="8229600" cy="1143000"/>
          </a:xfrm>
        </p:spPr>
        <p:txBody>
          <a:bodyPr/>
          <a:lstStyle/>
          <a:p>
            <a:pPr eaLnBrk="1" hangingPunct="1"/>
            <a:r>
              <a:rPr lang="zh-TW" altLang="en-US">
                <a:latin typeface="標楷體" pitchFamily="65" charset="-120"/>
                <a:ea typeface="標楷體" pitchFamily="65" charset="-120"/>
              </a:rPr>
              <a:t>教育會考何時考</a:t>
            </a:r>
          </a:p>
        </p:txBody>
      </p:sp>
      <p:graphicFrame>
        <p:nvGraphicFramePr>
          <p:cNvPr id="5" name="內容版面配置區 4"/>
          <p:cNvGraphicFramePr>
            <a:graphicFrameLocks noGrp="1"/>
          </p:cNvGraphicFramePr>
          <p:nvPr>
            <p:ph idx="4294967295"/>
            <p:extLst>
              <p:ext uri="{D42A27DB-BD31-4B8C-83A1-F6EECF244321}">
                <p14:modId xmlns:p14="http://schemas.microsoft.com/office/powerpoint/2010/main" val="1130652372"/>
              </p:ext>
            </p:extLst>
          </p:nvPr>
        </p:nvGraphicFramePr>
        <p:xfrm>
          <a:off x="2024035" y="1268418"/>
          <a:ext cx="8280400" cy="5195891"/>
        </p:xfrm>
        <a:graphic>
          <a:graphicData uri="http://schemas.openxmlformats.org/drawingml/2006/table">
            <a:tbl>
              <a:tblPr/>
              <a:tblGrid>
                <a:gridCol w="2070100">
                  <a:extLst>
                    <a:ext uri="{9D8B030D-6E8A-4147-A177-3AD203B41FA5}">
                      <a16:colId xmlns:a16="http://schemas.microsoft.com/office/drawing/2014/main" xmlns="" val="20000"/>
                    </a:ext>
                  </a:extLst>
                </a:gridCol>
                <a:gridCol w="2070100">
                  <a:extLst>
                    <a:ext uri="{9D8B030D-6E8A-4147-A177-3AD203B41FA5}">
                      <a16:colId xmlns:a16="http://schemas.microsoft.com/office/drawing/2014/main" xmlns="" val="20001"/>
                    </a:ext>
                  </a:extLst>
                </a:gridCol>
                <a:gridCol w="2070100">
                  <a:extLst>
                    <a:ext uri="{9D8B030D-6E8A-4147-A177-3AD203B41FA5}">
                      <a16:colId xmlns:a16="http://schemas.microsoft.com/office/drawing/2014/main" xmlns="" val="20002"/>
                    </a:ext>
                  </a:extLst>
                </a:gridCol>
                <a:gridCol w="2070100">
                  <a:extLst>
                    <a:ext uri="{9D8B030D-6E8A-4147-A177-3AD203B41FA5}">
                      <a16:colId xmlns:a16="http://schemas.microsoft.com/office/drawing/2014/main" xmlns=""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114</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17</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日（六）</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114</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18</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日（日）</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xmlns=""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英語（閱讀）</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xmlns=""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午休 </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xmlns=""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xmlns=""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英語（聽力）</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xmlns=""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xmlns=""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xmlns=""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16:40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bl>
          </a:graphicData>
        </a:graphic>
      </p:graphicFrame>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標題 1"/>
          <p:cNvSpPr>
            <a:spLocks noGrp="1"/>
          </p:cNvSpPr>
          <p:nvPr>
            <p:ph type="title" idx="4294967295"/>
          </p:nvPr>
        </p:nvSpPr>
        <p:spPr>
          <a:xfrm>
            <a:off x="2438400" y="188913"/>
            <a:ext cx="8229600" cy="1143000"/>
          </a:xfrm>
        </p:spPr>
        <p:txBody>
          <a:bodyPr/>
          <a:lstStyle/>
          <a:p>
            <a:pPr eaLnBrk="1" hangingPunct="1"/>
            <a:r>
              <a:rPr lang="zh-TW" altLang="en-US">
                <a:latin typeface="標楷體" pitchFamily="65" charset="-120"/>
                <a:ea typeface="標楷體" pitchFamily="65" charset="-120"/>
              </a:rPr>
              <a:t>教育會考怎麼考</a:t>
            </a:r>
          </a:p>
        </p:txBody>
      </p:sp>
      <p:graphicFrame>
        <p:nvGraphicFramePr>
          <p:cNvPr id="4" name="內容版面配置區 3"/>
          <p:cNvGraphicFramePr>
            <a:graphicFrameLocks noGrp="1"/>
          </p:cNvGraphicFramePr>
          <p:nvPr>
            <p:ph idx="4294967295"/>
            <p:extLst>
              <p:ext uri="{D42A27DB-BD31-4B8C-83A1-F6EECF244321}">
                <p14:modId xmlns:p14="http://schemas.microsoft.com/office/powerpoint/2010/main" val="1184537039"/>
              </p:ext>
            </p:extLst>
          </p:nvPr>
        </p:nvGraphicFramePr>
        <p:xfrm>
          <a:off x="2013088" y="1268764"/>
          <a:ext cx="8165826" cy="5328941"/>
        </p:xfrm>
        <a:graphic>
          <a:graphicData uri="http://schemas.openxmlformats.org/drawingml/2006/table">
            <a:tbl>
              <a:tblPr/>
              <a:tblGrid>
                <a:gridCol w="1805467">
                  <a:extLst>
                    <a:ext uri="{9D8B030D-6E8A-4147-A177-3AD203B41FA5}">
                      <a16:colId xmlns:a16="http://schemas.microsoft.com/office/drawing/2014/main" xmlns="" val="20000"/>
                    </a:ext>
                  </a:extLst>
                </a:gridCol>
                <a:gridCol w="2320353">
                  <a:extLst>
                    <a:ext uri="{9D8B030D-6E8A-4147-A177-3AD203B41FA5}">
                      <a16:colId xmlns:a16="http://schemas.microsoft.com/office/drawing/2014/main" xmlns="" val="20001"/>
                    </a:ext>
                  </a:extLst>
                </a:gridCol>
                <a:gridCol w="2148725">
                  <a:extLst>
                    <a:ext uri="{9D8B030D-6E8A-4147-A177-3AD203B41FA5}">
                      <a16:colId xmlns:a16="http://schemas.microsoft.com/office/drawing/2014/main" xmlns="" val="20002"/>
                    </a:ext>
                  </a:extLst>
                </a:gridCol>
                <a:gridCol w="1891281">
                  <a:extLst>
                    <a:ext uri="{9D8B030D-6E8A-4147-A177-3AD203B41FA5}">
                      <a16:colId xmlns:a16="http://schemas.microsoft.com/office/drawing/2014/main" xmlns="" val="20003"/>
                    </a:ext>
                  </a:extLst>
                </a:gridCol>
              </a:tblGrid>
              <a:tr h="665277">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考試科目</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題型</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題數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考試時間</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extLst>
                  <a:ext uri="{0D108BD9-81ED-4DB2-BD59-A6C34878D82A}">
                    <a16:rowId xmlns:a16="http://schemas.microsoft.com/office/drawing/2014/main" xmlns="" val="10000"/>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英  語</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（閱讀）</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（聽力）</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25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80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非選擇題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vMerge="1">
                  <a:txBody>
                    <a:bodyPr/>
                    <a:lstStyle/>
                    <a:p>
                      <a:endParaRPr lang="zh-TW" altLang="en-US"/>
                    </a:p>
                  </a:txBody>
                  <a:tcPr/>
                </a:tc>
                <a:extLst>
                  <a:ext uri="{0D108BD9-81ED-4DB2-BD59-A6C34878D82A}">
                    <a16:rowId xmlns:a16="http://schemas.microsoft.com/office/drawing/2014/main" xmlns="" val="10005"/>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55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引導寫作</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bl>
          </a:graphicData>
        </a:graphic>
      </p:graphicFrame>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標題 3"/>
          <p:cNvSpPr>
            <a:spLocks noGrp="1"/>
          </p:cNvSpPr>
          <p:nvPr>
            <p:ph type="title" idx="4294967295"/>
          </p:nvPr>
        </p:nvSpPr>
        <p:spPr>
          <a:xfrm>
            <a:off x="2438400" y="404813"/>
            <a:ext cx="8229600" cy="850900"/>
          </a:xfrm>
        </p:spPr>
        <p:txBody>
          <a:bodyPr/>
          <a:lstStyle/>
          <a:p>
            <a:pPr eaLnBrk="1" hangingPunct="1"/>
            <a:r>
              <a:rPr lang="zh-TW" altLang="en-US" sz="4800" b="1" dirty="0">
                <a:solidFill>
                  <a:schemeClr val="hlink"/>
                </a:solidFill>
                <a:ea typeface="標楷體" pitchFamily="65" charset="-120"/>
              </a:rPr>
              <a:t>能力等級與加註標示</a:t>
            </a:r>
          </a:p>
        </p:txBody>
      </p:sp>
      <p:graphicFrame>
        <p:nvGraphicFramePr>
          <p:cNvPr id="6" name="內容版面配置區 5"/>
          <p:cNvGraphicFramePr>
            <a:graphicFrameLocks noGrp="1"/>
          </p:cNvGraphicFramePr>
          <p:nvPr>
            <p:ph idx="4294967295"/>
            <p:extLst>
              <p:ext uri="{D42A27DB-BD31-4B8C-83A1-F6EECF244321}">
                <p14:modId xmlns:p14="http://schemas.microsoft.com/office/powerpoint/2010/main" val="4180081233"/>
              </p:ext>
            </p:extLst>
          </p:nvPr>
        </p:nvGraphicFramePr>
        <p:xfrm>
          <a:off x="1631505" y="1255713"/>
          <a:ext cx="9121733" cy="5256584"/>
        </p:xfrm>
        <a:graphic>
          <a:graphicData uri="http://schemas.openxmlformats.org/drawingml/2006/table">
            <a:tbl>
              <a:tblPr firstRow="1" bandRow="1">
                <a:tableStyleId>{3C2FFA5D-87B4-456A-9821-1D502468CF0F}</a:tableStyleId>
              </a:tblPr>
              <a:tblGrid>
                <a:gridCol w="2628539">
                  <a:extLst>
                    <a:ext uri="{9D8B030D-6E8A-4147-A177-3AD203B41FA5}">
                      <a16:colId xmlns:a16="http://schemas.microsoft.com/office/drawing/2014/main" xmlns="" val="20000"/>
                    </a:ext>
                  </a:extLst>
                </a:gridCol>
                <a:gridCol w="2268707">
                  <a:extLst>
                    <a:ext uri="{9D8B030D-6E8A-4147-A177-3AD203B41FA5}">
                      <a16:colId xmlns:a16="http://schemas.microsoft.com/office/drawing/2014/main" xmlns="" val="20001"/>
                    </a:ext>
                  </a:extLst>
                </a:gridCol>
                <a:gridCol w="4224487">
                  <a:extLst>
                    <a:ext uri="{9D8B030D-6E8A-4147-A177-3AD203B41FA5}">
                      <a16:colId xmlns:a16="http://schemas.microsoft.com/office/drawing/2014/main" xmlns="" val="20002"/>
                    </a:ext>
                  </a:extLst>
                </a:gridCol>
              </a:tblGrid>
              <a:tr h="657073">
                <a:tc>
                  <a:txBody>
                    <a:bodyPr/>
                    <a:lstStyle/>
                    <a:p>
                      <a:pPr algn="ctr"/>
                      <a:r>
                        <a:rPr lang="zh-TW" altLang="en-US" sz="2800" b="1" dirty="0">
                          <a:solidFill>
                            <a:schemeClr val="bg1"/>
                          </a:solidFill>
                          <a:latin typeface="微軟正黑體" pitchFamily="34" charset="-120"/>
                          <a:ea typeface="微軟正黑體" pitchFamily="34" charset="-120"/>
                        </a:rPr>
                        <a:t>能力等級</a:t>
                      </a:r>
                    </a:p>
                  </a:txBody>
                  <a:tcPr anchor="ctr">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加註標示</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標示說明</a:t>
                      </a:r>
                    </a:p>
                  </a:txBody>
                  <a:tcPr anchor="ctr">
                    <a:lnL w="6350" cap="flat" cmpd="sng" algn="ctr">
                      <a:solidFill>
                        <a:schemeClr val="bg1"/>
                      </a:solidFill>
                      <a:prstDash val="solid"/>
                      <a:round/>
                      <a:headEnd type="none" w="med" len="med"/>
                      <a:tailEnd type="none" w="med" len="med"/>
                    </a:lnL>
                  </a:tcPr>
                </a:tc>
                <a:extLst>
                  <a:ext uri="{0D108BD9-81ED-4DB2-BD59-A6C34878D82A}">
                    <a16:rowId xmlns:a16="http://schemas.microsoft.com/office/drawing/2014/main" xmlns="" val="10000"/>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精熟</a:t>
                      </a:r>
                      <a:r>
                        <a:rPr lang="en-US" altLang="zh-TW" sz="28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答對題數</a:t>
                      </a:r>
                      <a:r>
                        <a:rPr lang="en-US" altLang="zh-TW" sz="2800" b="1" dirty="0">
                          <a:solidFill>
                            <a:srgbClr val="A50021"/>
                          </a:solidFill>
                          <a:latin typeface="微軟正黑體" pitchFamily="34" charset="-120"/>
                          <a:ea typeface="微軟正黑體" pitchFamily="34" charset="-120"/>
                        </a:rPr>
                        <a:t>80~85%</a:t>
                      </a:r>
                      <a:r>
                        <a:rPr lang="zh-TW" altLang="en-US" sz="2800" b="1" dirty="0">
                          <a:solidFill>
                            <a:srgbClr val="A50021"/>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25%</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xmlns="" val="10001"/>
                  </a:ext>
                </a:extLst>
              </a:tr>
              <a:tr h="657073">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26%</a:t>
                      </a:r>
                      <a:r>
                        <a:rPr lang="zh-TW" altLang="en-US" sz="2800" b="1" kern="1200" baseline="0" dirty="0">
                          <a:solidFill>
                            <a:srgbClr val="A50021"/>
                          </a:solidFill>
                          <a:latin typeface="微軟正黑體" pitchFamily="34" charset="-120"/>
                          <a:ea typeface="微軟正黑體" pitchFamily="34" charset="-120"/>
                          <a:cs typeface="+mn-cs"/>
                        </a:rPr>
                        <a:t>～</a:t>
                      </a:r>
                      <a:r>
                        <a:rPr lang="en-US" altLang="zh-TW" sz="2800" b="1" kern="1200" baseline="0" dirty="0">
                          <a:solidFill>
                            <a:srgbClr val="A50021"/>
                          </a:solidFill>
                          <a:latin typeface="微軟正黑體" pitchFamily="34" charset="-120"/>
                          <a:ea typeface="微軟正黑體" pitchFamily="34" charset="-120"/>
                          <a:cs typeface="+mn-cs"/>
                        </a:rPr>
                        <a:t>50%</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xmlns="" val="10002"/>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xmlns="" val="10003"/>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基礎</a:t>
                      </a:r>
                      <a:r>
                        <a:rPr lang="en-US" altLang="zh-TW" sz="2800" b="1" dirty="0">
                          <a:solidFill>
                            <a:srgbClr val="000066"/>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答對題數</a:t>
                      </a:r>
                      <a:endParaRPr lang="en-US" altLang="zh-TW" sz="2800" b="1" dirty="0">
                        <a:solidFill>
                          <a:srgbClr val="000066"/>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66"/>
                          </a:solidFill>
                          <a:latin typeface="微軟正黑體" pitchFamily="34" charset="-120"/>
                          <a:ea typeface="微軟正黑體" pitchFamily="34" charset="-120"/>
                        </a:rPr>
                        <a:t>40%</a:t>
                      </a:r>
                      <a:r>
                        <a:rPr lang="zh-TW" altLang="en-US" sz="2800" b="1" dirty="0">
                          <a:solidFill>
                            <a:srgbClr val="000066"/>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 ++</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25%</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xmlns="" val="10004"/>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26%</a:t>
                      </a:r>
                      <a:r>
                        <a:rPr lang="zh-TW" altLang="en-US" sz="2800" b="1" kern="1200" baseline="0" dirty="0">
                          <a:solidFill>
                            <a:srgbClr val="000066"/>
                          </a:solidFill>
                          <a:latin typeface="微軟正黑體" pitchFamily="34" charset="-120"/>
                          <a:ea typeface="微軟正黑體" pitchFamily="34" charset="-120"/>
                          <a:cs typeface="+mn-cs"/>
                        </a:rPr>
                        <a:t>～</a:t>
                      </a:r>
                      <a:r>
                        <a:rPr lang="en-US" altLang="zh-TW" sz="2800" b="1" kern="1200" baseline="0" dirty="0">
                          <a:solidFill>
                            <a:srgbClr val="000066"/>
                          </a:solidFill>
                          <a:latin typeface="微軟正黑體" pitchFamily="34" charset="-120"/>
                          <a:ea typeface="微軟正黑體" pitchFamily="34" charset="-120"/>
                          <a:cs typeface="+mn-cs"/>
                        </a:rPr>
                        <a:t>50%</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xmlns="" val="10005"/>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xmlns="" val="10006"/>
                  </a:ext>
                </a:extLst>
              </a:tr>
              <a:tr h="6570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待加強</a:t>
                      </a: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xmlns="" val="10007"/>
                  </a:ext>
                </a:extLst>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9386" name="Group 154"/>
          <p:cNvGraphicFramePr>
            <a:graphicFrameLocks noGrp="1"/>
          </p:cNvGraphicFramePr>
          <p:nvPr/>
        </p:nvGraphicFramePr>
        <p:xfrm>
          <a:off x="1019436" y="1988845"/>
          <a:ext cx="9901103" cy="4536503"/>
        </p:xfrm>
        <a:graphic>
          <a:graphicData uri="http://schemas.openxmlformats.org/drawingml/2006/table">
            <a:tbl>
              <a:tblPr/>
              <a:tblGrid>
                <a:gridCol w="2398920">
                  <a:extLst>
                    <a:ext uri="{9D8B030D-6E8A-4147-A177-3AD203B41FA5}">
                      <a16:colId xmlns:a16="http://schemas.microsoft.com/office/drawing/2014/main" xmlns="" val="20002"/>
                    </a:ext>
                  </a:extLst>
                </a:gridCol>
                <a:gridCol w="2398919">
                  <a:extLst>
                    <a:ext uri="{9D8B030D-6E8A-4147-A177-3AD203B41FA5}">
                      <a16:colId xmlns:a16="http://schemas.microsoft.com/office/drawing/2014/main" xmlns="" val="20003"/>
                    </a:ext>
                  </a:extLst>
                </a:gridCol>
                <a:gridCol w="2550149">
                  <a:extLst>
                    <a:ext uri="{9D8B030D-6E8A-4147-A177-3AD203B41FA5}">
                      <a16:colId xmlns:a16="http://schemas.microsoft.com/office/drawing/2014/main" xmlns="" val="20004"/>
                    </a:ext>
                  </a:extLst>
                </a:gridCol>
                <a:gridCol w="2553115">
                  <a:extLst>
                    <a:ext uri="{9D8B030D-6E8A-4147-A177-3AD203B41FA5}">
                      <a16:colId xmlns:a16="http://schemas.microsoft.com/office/drawing/2014/main" xmlns="" val="20005"/>
                    </a:ext>
                  </a:extLst>
                </a:gridCol>
              </a:tblGrid>
              <a:tr h="980691">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rgbClr val="000099"/>
                          </a:solidFill>
                          <a:effectLst/>
                          <a:latin typeface="標楷體" pitchFamily="65" charset="-120"/>
                          <a:ea typeface="標楷體" pitchFamily="65" charset="-120"/>
                        </a:rPr>
                        <a:t>高中</a:t>
                      </a:r>
                      <a:r>
                        <a:rPr kumimoji="1" lang="en-US" altLang="zh-TW" sz="3600" b="1" i="0" u="none" strike="noStrike" cap="none" normalizeH="0" baseline="0" dirty="0">
                          <a:ln>
                            <a:noFill/>
                          </a:ln>
                          <a:solidFill>
                            <a:srgbClr val="000099"/>
                          </a:solidFill>
                          <a:effectLst/>
                          <a:latin typeface="標楷體" pitchFamily="65" charset="-120"/>
                          <a:ea typeface="標楷體" pitchFamily="65" charset="-120"/>
                        </a:rPr>
                        <a:t>(</a:t>
                      </a:r>
                      <a:r>
                        <a:rPr kumimoji="1" lang="zh-TW" altLang="en-US" sz="3600" b="1" i="0" u="none" strike="noStrike" cap="none" normalizeH="0" baseline="0" dirty="0">
                          <a:ln>
                            <a:noFill/>
                          </a:ln>
                          <a:solidFill>
                            <a:srgbClr val="000099"/>
                          </a:solidFill>
                          <a:effectLst/>
                          <a:latin typeface="標楷體" pitchFamily="65" charset="-120"/>
                          <a:ea typeface="標楷體" pitchFamily="65" charset="-120"/>
                        </a:rPr>
                        <a:t>每學期</a:t>
                      </a:r>
                      <a:r>
                        <a:rPr kumimoji="1" lang="en-US" altLang="zh-TW" sz="3600" b="1" i="0" u="none" strike="noStrike" cap="none" normalizeH="0" baseline="0" dirty="0">
                          <a:ln>
                            <a:noFill/>
                          </a:ln>
                          <a:solidFill>
                            <a:srgbClr val="000099"/>
                          </a:solidFill>
                          <a:effectLst/>
                          <a:latin typeface="標楷體" pitchFamily="65" charset="-120"/>
                          <a:ea typeface="標楷體" pitchFamily="65" charset="-120"/>
                        </a:rPr>
                        <a:t>)</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chemeClr val="tx1"/>
                          </a:solidFill>
                          <a:effectLst/>
                          <a:latin typeface="標楷體" pitchFamily="65" charset="-120"/>
                          <a:ea typeface="標楷體" pitchFamily="65" charset="-120"/>
                        </a:rPr>
                        <a:t>高職</a:t>
                      </a:r>
                      <a:r>
                        <a:rPr kumimoji="1" lang="en-US" altLang="zh-TW" sz="3600" b="1" i="0" u="none" strike="noStrike" cap="none" normalizeH="0" baseline="0" dirty="0">
                          <a:ln>
                            <a:noFill/>
                          </a:ln>
                          <a:solidFill>
                            <a:schemeClr val="tx1"/>
                          </a:solidFill>
                          <a:effectLst/>
                          <a:latin typeface="標楷體" pitchFamily="65" charset="-120"/>
                          <a:ea typeface="標楷體" pitchFamily="65" charset="-120"/>
                        </a:rPr>
                        <a:t>(</a:t>
                      </a:r>
                      <a:r>
                        <a:rPr kumimoji="1" lang="zh-TW" altLang="en-US" sz="3600" b="1" i="0" u="none" strike="noStrike" cap="none" normalizeH="0" baseline="0" dirty="0">
                          <a:ln>
                            <a:noFill/>
                          </a:ln>
                          <a:solidFill>
                            <a:schemeClr val="tx1"/>
                          </a:solidFill>
                          <a:effectLst/>
                          <a:latin typeface="標楷體" pitchFamily="65" charset="-120"/>
                          <a:ea typeface="標楷體" pitchFamily="65" charset="-120"/>
                        </a:rPr>
                        <a:t>每學期</a:t>
                      </a:r>
                      <a:r>
                        <a:rPr kumimoji="1" lang="en-US" altLang="zh-TW" sz="3600" b="1" i="0" u="none" strike="noStrike" cap="none" normalizeH="0" baseline="0" dirty="0">
                          <a:ln>
                            <a:noFill/>
                          </a:ln>
                          <a:solidFill>
                            <a:schemeClr val="tx1"/>
                          </a:solidFill>
                          <a:effectLst/>
                          <a:latin typeface="標楷體" pitchFamily="65" charset="-120"/>
                          <a:ea typeface="標楷體" pitchFamily="65" charset="-120"/>
                        </a:rPr>
                        <a:t>)</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xmlns="" val="10000"/>
                  </a:ext>
                </a:extLst>
              </a:tr>
              <a:tr h="980691">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4000" b="1" i="0" u="none" strike="noStrike" cap="none" normalizeH="0" baseline="0" dirty="0">
                          <a:ln>
                            <a:noFill/>
                          </a:ln>
                          <a:solidFill>
                            <a:srgbClr val="FF0000"/>
                          </a:solidFill>
                          <a:effectLst/>
                          <a:latin typeface="標楷體" pitchFamily="65" charset="-120"/>
                          <a:ea typeface="標楷體" pitchFamily="65" charset="-120"/>
                        </a:rPr>
                        <a:t>免學費補助金額</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4000" b="1" i="0" u="none" strike="noStrike" cap="none" normalizeH="0" baseline="0" dirty="0">
                          <a:ln>
                            <a:noFill/>
                          </a:ln>
                          <a:solidFill>
                            <a:srgbClr val="FF0000"/>
                          </a:solidFill>
                          <a:effectLst/>
                          <a:latin typeface="標楷體" pitchFamily="65" charset="-120"/>
                          <a:ea typeface="標楷體" pitchFamily="65" charset="-120"/>
                        </a:rPr>
                        <a:t>免學費補助金額</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xmlns="" val="10001"/>
                  </a:ext>
                </a:extLst>
              </a:tr>
              <a:tr h="1062415">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rgbClr val="000099"/>
                          </a:solidFill>
                          <a:effectLst/>
                          <a:latin typeface="標楷體" pitchFamily="65" charset="-120"/>
                          <a:ea typeface="標楷體" pitchFamily="65" charset="-120"/>
                        </a:rPr>
                        <a:t>公立</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rgbClr val="000099"/>
                          </a:solidFill>
                          <a:effectLst/>
                          <a:latin typeface="標楷體" pitchFamily="65" charset="-120"/>
                          <a:ea typeface="標楷體" pitchFamily="65" charset="-120"/>
                        </a:rPr>
                        <a:t>私立</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chemeClr val="tx1"/>
                          </a:solidFill>
                          <a:effectLst/>
                          <a:latin typeface="標楷體" pitchFamily="65" charset="-120"/>
                          <a:ea typeface="標楷體" pitchFamily="65" charset="-120"/>
                        </a:rPr>
                        <a:t>公立</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a:ln>
                            <a:noFill/>
                          </a:ln>
                          <a:solidFill>
                            <a:schemeClr val="tx1"/>
                          </a:solidFill>
                          <a:effectLst/>
                          <a:latin typeface="標楷體" pitchFamily="65" charset="-120"/>
                          <a:ea typeface="標楷體" pitchFamily="65" charset="-120"/>
                        </a:rPr>
                        <a:t>私立</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512706">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3600" b="1" i="0" u="none" strike="noStrike" cap="none" normalizeH="0" baseline="0" dirty="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3600" b="1" i="0" u="none" strike="noStrike" cap="none" normalizeH="0" baseline="0">
                          <a:ln>
                            <a:noFill/>
                          </a:ln>
                          <a:solidFill>
                            <a:srgbClr val="FF0000"/>
                          </a:solidFill>
                          <a:effectLst/>
                          <a:latin typeface="標楷體" pitchFamily="65" charset="-120"/>
                          <a:ea typeface="標楷體" pitchFamily="65" charset="-120"/>
                        </a:rPr>
                        <a:t>25400</a:t>
                      </a:r>
                      <a:endParaRPr kumimoji="1" lang="en-US" altLang="zh-TW" sz="3600" b="1" i="0" u="none" strike="noStrike" cap="none" normalizeH="0" baseline="0" dirty="0">
                        <a:ln>
                          <a:noFill/>
                        </a:ln>
                        <a:solidFill>
                          <a:srgbClr val="FF0000"/>
                        </a:solidFill>
                        <a:effectLst/>
                        <a:latin typeface="標楷體" pitchFamily="65" charset="-120"/>
                        <a:ea typeface="標楷體" pitchFamily="65" charset="-12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3600" b="1" i="0" u="none" strike="noStrike" cap="none" normalizeH="0" baseline="0" dirty="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3600" b="1" i="0" u="none" strike="noStrike" cap="none" normalizeH="0" baseline="0" dirty="0">
                          <a:ln>
                            <a:noFill/>
                          </a:ln>
                          <a:solidFill>
                            <a:srgbClr val="FF0000"/>
                          </a:solidFill>
                          <a:effectLst/>
                          <a:latin typeface="標楷體" pitchFamily="65" charset="-120"/>
                          <a:ea typeface="標楷體" pitchFamily="65" charset="-120"/>
                        </a:rPr>
                        <a:t>25400</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xmlns="" val="10003"/>
                  </a:ext>
                </a:extLst>
              </a:tr>
            </a:tbl>
          </a:graphicData>
        </a:graphic>
      </p:graphicFrame>
      <p:sp>
        <p:nvSpPr>
          <p:cNvPr id="3" name="標題 1"/>
          <p:cNvSpPr txBox="1">
            <a:spLocks/>
          </p:cNvSpPr>
          <p:nvPr/>
        </p:nvSpPr>
        <p:spPr>
          <a:xfrm>
            <a:off x="1631949" y="714375"/>
            <a:ext cx="9288587" cy="769938"/>
          </a:xfrm>
          <a:prstGeom prst="rect">
            <a:avLst/>
          </a:prstGeom>
          <a:effectLst>
            <a:outerShdw blurRad="50800" dist="38100" dir="2700000" algn="tl" rotWithShape="0">
              <a:prstClr val="black">
                <a:alpha val="40000"/>
              </a:prstClr>
            </a:outerShdw>
          </a:effectLst>
        </p:spPr>
        <p:txBody>
          <a:bodyPr>
            <a:no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 typeface="Arial" pitchFamily="34" charset="0"/>
              <a:buNone/>
              <a:defRPr/>
            </a:pPr>
            <a:r>
              <a:rPr kumimoji="0" lang="zh-TW" altLang="en-US" sz="4800" b="1" dirty="0">
                <a:solidFill>
                  <a:srgbClr val="3D25F6"/>
                </a:solidFill>
                <a:latin typeface="標楷體" pitchFamily="65" charset="-120"/>
                <a:ea typeface="標楷體" pitchFamily="65" charset="-120"/>
              </a:rPr>
              <a:t>二、學費補助</a:t>
            </a:r>
            <a:r>
              <a:rPr kumimoji="0" lang="en-US" altLang="zh-TW" b="1" dirty="0">
                <a:solidFill>
                  <a:srgbClr val="FF0000"/>
                </a:solidFill>
                <a:latin typeface="標楷體" pitchFamily="65" charset="-120"/>
                <a:ea typeface="標楷體" pitchFamily="65" charset="-120"/>
              </a:rPr>
              <a:t>(</a:t>
            </a:r>
            <a:r>
              <a:rPr kumimoji="0" lang="zh-TW" altLang="en-US" b="1" dirty="0">
                <a:solidFill>
                  <a:srgbClr val="FF0000"/>
                </a:solidFill>
                <a:latin typeface="標楷體" pitchFamily="65" charset="-120"/>
                <a:ea typeface="標楷體" pitchFamily="65" charset="-120"/>
              </a:rPr>
              <a:t>教育部全面免學費補助</a:t>
            </a:r>
            <a:r>
              <a:rPr kumimoji="0" lang="en-US" altLang="zh-TW" b="1" dirty="0">
                <a:solidFill>
                  <a:srgbClr val="FF0000"/>
                </a:solidFill>
                <a:latin typeface="標楷體" pitchFamily="65" charset="-120"/>
                <a:ea typeface="標楷體" pitchFamily="65" charset="-120"/>
              </a:rPr>
              <a:t>)</a:t>
            </a:r>
            <a:endParaRPr kumimoji="0" lang="zh-TW" altLang="en-US" b="1" dirty="0">
              <a:solidFill>
                <a:srgbClr val="FF0000"/>
              </a:solidFill>
              <a:latin typeface="標楷體" pitchFamily="65" charset="-120"/>
              <a:ea typeface="標楷體" pitchFamily="65" charset="-120"/>
            </a:endParaRPr>
          </a:p>
        </p:txBody>
      </p:sp>
    </p:spTree>
    <p:custDataLst>
      <p:tags r:id="rId1"/>
    </p:custDataLst>
    <p:extLst>
      <p:ext uri="{BB962C8B-B14F-4D97-AF65-F5344CB8AC3E}">
        <p14:creationId xmlns:p14="http://schemas.microsoft.com/office/powerpoint/2010/main" val="40014008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內容版面配置區 2"/>
          <p:cNvSpPr>
            <a:spLocks noGrp="1"/>
          </p:cNvSpPr>
          <p:nvPr>
            <p:ph idx="4294967295"/>
          </p:nvPr>
        </p:nvSpPr>
        <p:spPr>
          <a:xfrm>
            <a:off x="407368" y="1340770"/>
            <a:ext cx="11521280" cy="4525963"/>
          </a:xfrm>
        </p:spPr>
        <p:txBody>
          <a:bodyPr/>
          <a:lstStyle/>
          <a:p>
            <a:r>
              <a:rPr lang="zh-TW" altLang="en-US" sz="4200" b="1" dirty="0">
                <a:solidFill>
                  <a:srgbClr val="333399"/>
                </a:solidFill>
                <a:latin typeface="標楷體" pitchFamily="65" charset="-120"/>
                <a:ea typeface="標楷體" pitchFamily="65" charset="-120"/>
              </a:rPr>
              <a:t>數學科「</a:t>
            </a:r>
            <a:r>
              <a:rPr lang="zh-TW" altLang="en-US" sz="4200" b="1" dirty="0">
                <a:solidFill>
                  <a:srgbClr val="FF0000"/>
                </a:solidFill>
                <a:latin typeface="標楷體" pitchFamily="65" charset="-120"/>
                <a:ea typeface="標楷體" pitchFamily="65" charset="-120"/>
              </a:rPr>
              <a:t>非選擇題」</a:t>
            </a:r>
            <a:r>
              <a:rPr lang="zh-TW" altLang="en-US" sz="4200" b="1" dirty="0">
                <a:solidFill>
                  <a:srgbClr val="333399"/>
                </a:solidFill>
                <a:latin typeface="標楷體" pitchFamily="65" charset="-120"/>
                <a:ea typeface="標楷體" pitchFamily="65" charset="-120"/>
              </a:rPr>
              <a:t>以及英語科「</a:t>
            </a:r>
            <a:r>
              <a:rPr lang="zh-TW" altLang="en-US" sz="4200" b="1" dirty="0">
                <a:solidFill>
                  <a:srgbClr val="FF0000"/>
                </a:solidFill>
                <a:latin typeface="標楷體" pitchFamily="65" charset="-120"/>
                <a:ea typeface="標楷體" pitchFamily="65" charset="-120"/>
              </a:rPr>
              <a:t>聽力測驗」</a:t>
            </a:r>
            <a:r>
              <a:rPr lang="zh-TW" altLang="en-US" sz="4200" b="1" dirty="0">
                <a:solidFill>
                  <a:srgbClr val="333399"/>
                </a:solidFill>
                <a:latin typeface="標楷體" pitchFamily="65" charset="-120"/>
                <a:ea typeface="標楷體" pitchFamily="65" charset="-120"/>
              </a:rPr>
              <a:t>部分均納入成績計算。</a:t>
            </a:r>
            <a:endParaRPr lang="en-US" altLang="zh-TW" sz="4200" b="1" dirty="0">
              <a:solidFill>
                <a:srgbClr val="333399"/>
              </a:solidFill>
              <a:latin typeface="標楷體" pitchFamily="65" charset="-120"/>
              <a:ea typeface="標楷體" pitchFamily="65" charset="-120"/>
            </a:endParaRPr>
          </a:p>
          <a:p>
            <a:r>
              <a:rPr lang="zh-TW" altLang="zh-TW" sz="4200" b="1" dirty="0">
                <a:solidFill>
                  <a:srgbClr val="333399"/>
                </a:solidFill>
                <a:latin typeface="標楷體" pitchFamily="65" charset="-120"/>
                <a:ea typeface="標楷體" pitchFamily="65" charset="-120"/>
              </a:rPr>
              <a:t>英語科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呈現整體（閱讀及聽力）能力等級，並分列閱讀及聽力的等級描述，以提供學生學力資訊，閱讀及聽力計分比例為</a:t>
            </a:r>
            <a:r>
              <a:rPr lang="en-US" altLang="zh-TW" sz="4200" b="1" dirty="0">
                <a:solidFill>
                  <a:srgbClr val="FF0000"/>
                </a:solidFill>
                <a:latin typeface="標楷體" pitchFamily="65" charset="-120"/>
                <a:ea typeface="標楷體" pitchFamily="65" charset="-120"/>
              </a:rPr>
              <a:t>80:20</a:t>
            </a:r>
            <a:r>
              <a:rPr lang="zh-TW" altLang="zh-TW" sz="4200" b="1" dirty="0">
                <a:solidFill>
                  <a:srgbClr val="333399"/>
                </a:solidFill>
              </a:rPr>
              <a:t>。</a:t>
            </a:r>
            <a:endParaRPr lang="en-US" altLang="zh-TW" sz="4200" b="1" dirty="0">
              <a:solidFill>
                <a:srgbClr val="333399"/>
              </a:solidFill>
            </a:endParaRPr>
          </a:p>
          <a:p>
            <a:r>
              <a:rPr lang="zh-TW" altLang="zh-TW" sz="4200" b="1" dirty="0">
                <a:solidFill>
                  <a:srgbClr val="333399"/>
                </a:solidFill>
                <a:latin typeface="標楷體" pitchFamily="65" charset="-120"/>
                <a:ea typeface="標楷體" pitchFamily="65" charset="-120"/>
              </a:rPr>
              <a:t>數學科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選擇題及非選擇題計分比例為</a:t>
            </a:r>
            <a:r>
              <a:rPr lang="en-US" altLang="zh-TW" sz="4200" b="1" dirty="0">
                <a:solidFill>
                  <a:srgbClr val="FF0000"/>
                </a:solidFill>
                <a:latin typeface="標楷體" pitchFamily="65" charset="-120"/>
                <a:ea typeface="標楷體" pitchFamily="65" charset="-120"/>
              </a:rPr>
              <a:t>85:15</a:t>
            </a:r>
            <a:r>
              <a:rPr lang="zh-TW" altLang="zh-TW" sz="4200" b="1" dirty="0">
                <a:solidFill>
                  <a:srgbClr val="333399"/>
                </a:solidFill>
                <a:latin typeface="標楷體" pitchFamily="65" charset="-120"/>
                <a:ea typeface="標楷體" pitchFamily="65" charset="-120"/>
              </a:rPr>
              <a:t>。</a:t>
            </a:r>
          </a:p>
          <a:p>
            <a:pPr>
              <a:buFont typeface="Arial" pitchFamily="34" charset="0"/>
              <a:buNone/>
            </a:pPr>
            <a:r>
              <a:rPr lang="zh-TW" altLang="en-US" dirty="0">
                <a:solidFill>
                  <a:srgbClr val="003366"/>
                </a:solidFill>
              </a:rPr>
              <a:t/>
            </a:r>
            <a:br>
              <a:rPr lang="zh-TW" altLang="en-US" dirty="0">
                <a:solidFill>
                  <a:srgbClr val="003366"/>
                </a:solidFill>
              </a:rPr>
            </a:br>
            <a:endParaRPr lang="zh-TW" altLang="en-US" dirty="0"/>
          </a:p>
        </p:txBody>
      </p:sp>
      <p:sp>
        <p:nvSpPr>
          <p:cNvPr id="6" name="Picture 5" descr="MC900281970[1]"/>
          <p:cNvSpPr>
            <a:spLocks noChangeAspect="1" noChangeArrowheads="1"/>
          </p:cNvSpPr>
          <p:nvPr/>
        </p:nvSpPr>
        <p:spPr bwMode="auto">
          <a:xfrm>
            <a:off x="9097964" y="5"/>
            <a:ext cx="1570037" cy="1655763"/>
          </a:xfrm>
          <a:prstGeom prst="rect">
            <a:avLst/>
          </a:prstGeom>
          <a:noFill/>
          <a:ln w="9525">
            <a:noFill/>
            <a:miter lim="800000"/>
            <a:headEnd/>
            <a:tailEnd/>
          </a:ln>
        </p:spPr>
        <p:txBody>
          <a:bodyPr/>
          <a:lstStyle/>
          <a:p>
            <a:pPr eaLnBrk="1" hangingPunct="1">
              <a:buFont typeface="Arial" pitchFamily="34" charset="0"/>
              <a:buNone/>
            </a:pPr>
            <a:endParaRPr lang="zh-TW" altLang="en-US" sz="180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nodePh="1">
                                  <p:stCondLst>
                                    <p:cond delay="0"/>
                                  </p:stCondLst>
                                  <p:endCondLst>
                                    <p:cond evt="begin" delay="0">
                                      <p:tn val="5"/>
                                    </p:cond>
                                  </p:end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圖片 6"/>
          <p:cNvPicPr>
            <a:picLocks noChangeAspect="1"/>
          </p:cNvPicPr>
          <p:nvPr/>
        </p:nvPicPr>
        <p:blipFill>
          <a:blip r:embed="rId2"/>
          <a:srcRect/>
          <a:stretch>
            <a:fillRect/>
          </a:stretch>
        </p:blipFill>
        <p:spPr bwMode="auto">
          <a:xfrm>
            <a:off x="3792541" y="-697"/>
            <a:ext cx="5220295" cy="6858697"/>
          </a:xfrm>
          <a:prstGeom prst="rect">
            <a:avLst/>
          </a:prstGeom>
          <a:noFill/>
          <a:ln w="9525">
            <a:noFill/>
            <a:miter lim="800000"/>
            <a:headEnd/>
            <a:tailEnd/>
          </a:ln>
        </p:spPr>
      </p:pic>
      <p:sp>
        <p:nvSpPr>
          <p:cNvPr id="5" name="標題 1"/>
          <p:cNvSpPr txBox="1">
            <a:spLocks/>
          </p:cNvSpPr>
          <p:nvPr/>
        </p:nvSpPr>
        <p:spPr bwMode="auto">
          <a:xfrm>
            <a:off x="1919291" y="5"/>
            <a:ext cx="1019175" cy="4437063"/>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rPr>
              <a:t>答案卷樣式</a:t>
            </a:r>
            <a:endParaRPr lang="zh-TW" altLang="en-US" sz="4400" b="1" dirty="0">
              <a:latin typeface="標楷體" pitchFamily="65" charset="-120"/>
              <a:ea typeface="標楷體" pitchFamily="65" charset="-120"/>
              <a:cs typeface="+mj-cs"/>
            </a:endParaRPr>
          </a:p>
        </p:txBody>
      </p:sp>
      <p:sp>
        <p:nvSpPr>
          <p:cNvPr id="4" name="矩形圖說文字 3"/>
          <p:cNvSpPr/>
          <p:nvPr/>
        </p:nvSpPr>
        <p:spPr>
          <a:xfrm>
            <a:off x="9192346" y="404664"/>
            <a:ext cx="2698751" cy="936625"/>
          </a:xfrm>
          <a:prstGeom prst="wedgeRectCallout">
            <a:avLst>
              <a:gd name="adj1" fmla="val -77691"/>
              <a:gd name="adj2" fmla="val 425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zh-TW" altLang="en-US" sz="1800" dirty="0">
                <a:solidFill>
                  <a:schemeClr val="tx1"/>
                </a:solidFill>
                <a:latin typeface="微軟正黑體" pitchFamily="34" charset="-120"/>
                <a:ea typeface="微軟正黑體" pitchFamily="34" charset="-120"/>
              </a:rPr>
              <a:t> </a:t>
            </a:r>
            <a:r>
              <a:rPr lang="zh-TW" altLang="en-US" sz="1800" dirty="0">
                <a:solidFill>
                  <a:schemeClr val="tx1"/>
                </a:solidFill>
                <a:latin typeface="標楷體" pitchFamily="65" charset="-120"/>
              </a:rPr>
              <a:t>非選擇題作答區每格</a:t>
            </a:r>
            <a:endParaRPr lang="en-US" altLang="zh-TW" sz="1800" dirty="0">
              <a:solidFill>
                <a:schemeClr val="tx1"/>
              </a:solidFill>
              <a:latin typeface="標楷體" pitchFamily="65" charset="-120"/>
            </a:endParaRPr>
          </a:p>
          <a:p>
            <a:pPr indent="98425">
              <a:defRPr/>
            </a:pPr>
            <a:r>
              <a:rPr lang="zh-TW" altLang="en-US" sz="1800" dirty="0">
                <a:solidFill>
                  <a:schemeClr val="tx1"/>
                </a:solidFill>
                <a:latin typeface="標楷體" pitchFamily="65" charset="-120"/>
              </a:rPr>
              <a:t>大小為 </a:t>
            </a:r>
            <a:r>
              <a:rPr lang="en-US" altLang="zh-TW" sz="1800" b="1" u="sng" dirty="0">
                <a:solidFill>
                  <a:schemeClr val="tx1"/>
                </a:solidFill>
                <a:latin typeface="微軟正黑體" pitchFamily="34" charset="-120"/>
                <a:ea typeface="微軟正黑體" pitchFamily="34" charset="-120"/>
              </a:rPr>
              <a:t>12cm*12cm</a:t>
            </a:r>
            <a:endParaRPr lang="zh-TW" altLang="en-US" sz="1800" dirty="0">
              <a:solidFill>
                <a:schemeClr val="tx1"/>
              </a:solidFill>
              <a:latin typeface="微軟正黑體" pitchFamily="34" charset="-120"/>
              <a:ea typeface="微軟正黑體" pitchFamily="34" charset="-120"/>
            </a:endParaRPr>
          </a:p>
        </p:txBody>
      </p:sp>
      <p:sp>
        <p:nvSpPr>
          <p:cNvPr id="6" name="矩形圖說文字 5"/>
          <p:cNvSpPr/>
          <p:nvPr/>
        </p:nvSpPr>
        <p:spPr>
          <a:xfrm>
            <a:off x="1668465" y="4365625"/>
            <a:ext cx="2124075" cy="1079500"/>
          </a:xfrm>
          <a:prstGeom prst="wedgeRectCallout">
            <a:avLst>
              <a:gd name="adj1" fmla="val 70568"/>
              <a:gd name="adj2" fmla="val -63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chemeClr val="tx1"/>
                </a:solidFill>
                <a:latin typeface="標楷體" pitchFamily="65" charset="-120"/>
              </a:rPr>
              <a:t>選擇題作答區，</a:t>
            </a:r>
            <a:endParaRPr lang="en-US" altLang="zh-TW" sz="1800" dirty="0">
              <a:solidFill>
                <a:schemeClr val="tx1"/>
              </a:solidFill>
              <a:latin typeface="標楷體" pitchFamily="65" charset="-120"/>
            </a:endParaRPr>
          </a:p>
          <a:p>
            <a:pPr algn="ctr">
              <a:defRPr/>
            </a:pPr>
            <a:r>
              <a:rPr lang="zh-TW" altLang="en-US" sz="1800" dirty="0">
                <a:solidFill>
                  <a:schemeClr val="tx1"/>
                </a:solidFill>
                <a:latin typeface="標楷體" pitchFamily="65" charset="-120"/>
              </a:rPr>
              <a:t>需以</a:t>
            </a:r>
            <a:r>
              <a:rPr lang="en-US" altLang="zh-TW" sz="1800" dirty="0">
                <a:solidFill>
                  <a:schemeClr val="tx1"/>
                </a:solidFill>
                <a:latin typeface="標楷體" pitchFamily="65" charset="-120"/>
              </a:rPr>
              <a:t>2B</a:t>
            </a:r>
            <a:r>
              <a:rPr lang="zh-TW" altLang="en-US" sz="1800" dirty="0">
                <a:solidFill>
                  <a:schemeClr val="tx1"/>
                </a:solidFill>
                <a:latin typeface="標楷體" pitchFamily="65" charset="-120"/>
              </a:rPr>
              <a:t>鉛筆書寫</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標題 1"/>
          <p:cNvSpPr>
            <a:spLocks noGrp="1"/>
          </p:cNvSpPr>
          <p:nvPr>
            <p:ph type="title" idx="4294967295"/>
          </p:nvPr>
        </p:nvSpPr>
        <p:spPr>
          <a:xfrm>
            <a:off x="2438400" y="115888"/>
            <a:ext cx="8229600" cy="1143000"/>
          </a:xfrm>
        </p:spPr>
        <p:txBody>
          <a:bodyPr/>
          <a:lstStyle/>
          <a:p>
            <a:r>
              <a:rPr lang="zh-TW" altLang="en-US" sz="4800" dirty="0">
                <a:latin typeface="標楷體" pitchFamily="65" charset="-120"/>
                <a:ea typeface="標楷體" pitchFamily="65" charset="-120"/>
              </a:rPr>
              <a:t>作答注意事項</a:t>
            </a:r>
          </a:p>
        </p:txBody>
      </p:sp>
      <p:sp>
        <p:nvSpPr>
          <p:cNvPr id="109571" name="內容版面配置區 2"/>
          <p:cNvSpPr>
            <a:spLocks noGrp="1"/>
          </p:cNvSpPr>
          <p:nvPr>
            <p:ph idx="4294967295"/>
          </p:nvPr>
        </p:nvSpPr>
        <p:spPr>
          <a:xfrm>
            <a:off x="407371" y="1260879"/>
            <a:ext cx="11233247" cy="3006574"/>
          </a:xfrm>
        </p:spPr>
        <p:txBody>
          <a:bodyPr/>
          <a:lstStyle/>
          <a:p>
            <a:pPr marL="514350" indent="-514350" eaLnBrk="1" hangingPunct="1">
              <a:buFont typeface="Calibri" pitchFamily="34" charset="0"/>
              <a:buAutoNum type="arabicPeriod"/>
            </a:pPr>
            <a:r>
              <a:rPr lang="zh-TW" altLang="zh-TW" sz="2800" dirty="0">
                <a:latin typeface="標楷體" pitchFamily="65" charset="-120"/>
                <a:ea typeface="標楷體" pitchFamily="65" charset="-120"/>
                <a:cs typeface="Times New Roman" pitchFamily="18" charset="0"/>
              </a:rPr>
              <a:t>只寫答案而</a:t>
            </a:r>
            <a:r>
              <a:rPr lang="zh-TW" altLang="zh-TW" sz="2800" dirty="0">
                <a:solidFill>
                  <a:srgbClr val="FF0000"/>
                </a:solidFill>
                <a:latin typeface="標楷體" pitchFamily="65" charset="-120"/>
                <a:ea typeface="標楷體" pitchFamily="65" charset="-120"/>
                <a:cs typeface="Times New Roman" pitchFamily="18" charset="0"/>
              </a:rPr>
              <a:t>無計算過程或說明</a:t>
            </a:r>
            <a:r>
              <a:rPr lang="zh-TW" altLang="zh-TW" sz="2800" dirty="0">
                <a:latin typeface="標楷體" pitchFamily="65" charset="-120"/>
                <a:ea typeface="標楷體" pitchFamily="65" charset="-120"/>
                <a:cs typeface="Times New Roman" pitchFamily="18" charset="0"/>
              </a:rPr>
              <a:t>，無法判斷其</a:t>
            </a:r>
            <a:r>
              <a:rPr lang="zh-TW" altLang="en-US" sz="2800" dirty="0">
                <a:latin typeface="標楷體" pitchFamily="65" charset="-120"/>
                <a:ea typeface="標楷體" pitchFamily="65" charset="-120"/>
                <a:cs typeface="Times New Roman" pitchFamily="18" charset="0"/>
              </a:rPr>
              <a:t>「策略」與「表達」</a:t>
            </a:r>
            <a:r>
              <a:rPr lang="zh-TW" altLang="zh-TW" sz="2800" dirty="0">
                <a:latin typeface="標楷體" pitchFamily="65" charset="-120"/>
                <a:ea typeface="標楷體" pitchFamily="65" charset="-120"/>
                <a:cs typeface="Times New Roman" pitchFamily="18" charset="0"/>
              </a:rPr>
              <a:t>能力，</a:t>
            </a:r>
            <a:r>
              <a:rPr lang="zh-TW" altLang="en-US" sz="2800" dirty="0">
                <a:latin typeface="標楷體" pitchFamily="65" charset="-120"/>
                <a:ea typeface="標楷體" pitchFamily="65" charset="-120"/>
                <a:cs typeface="Times New Roman" pitchFamily="18" charset="0"/>
              </a:rPr>
              <a:t>該題以</a:t>
            </a:r>
            <a:r>
              <a:rPr lang="en-US" altLang="zh-TW" sz="2800" dirty="0">
                <a:latin typeface="標楷體" pitchFamily="65" charset="-120"/>
                <a:ea typeface="標楷體" pitchFamily="65" charset="-120"/>
                <a:cs typeface="Times New Roman" pitchFamily="18" charset="0"/>
              </a:rPr>
              <a:t>0</a:t>
            </a:r>
            <a:r>
              <a:rPr lang="zh-TW" altLang="zh-TW" sz="2800" dirty="0">
                <a:latin typeface="標楷體" pitchFamily="65" charset="-120"/>
                <a:ea typeface="標楷體" pitchFamily="65" charset="-120"/>
                <a:cs typeface="Times New Roman" pitchFamily="18" charset="0"/>
              </a:rPr>
              <a:t>分</a:t>
            </a:r>
            <a:r>
              <a:rPr lang="zh-TW" altLang="en-US" sz="2800" dirty="0">
                <a:latin typeface="標楷體" pitchFamily="65" charset="-120"/>
                <a:ea typeface="標楷體" pitchFamily="65" charset="-120"/>
                <a:cs typeface="Times New Roman" pitchFamily="18" charset="0"/>
              </a:rPr>
              <a:t>計</a:t>
            </a:r>
            <a:r>
              <a:rPr lang="zh-TW" altLang="zh-TW" sz="2800" dirty="0">
                <a:latin typeface="標楷體" pitchFamily="65" charset="-120"/>
                <a:ea typeface="標楷體" pitchFamily="65" charset="-120"/>
                <a:cs typeface="Times New Roman" pitchFamily="18" charset="0"/>
              </a:rPr>
              <a:t>。</a:t>
            </a:r>
            <a:endParaRPr lang="en-US" altLang="zh-TW" sz="2800" dirty="0">
              <a:latin typeface="標楷體" pitchFamily="65" charset="-120"/>
              <a:ea typeface="標楷體" pitchFamily="65" charset="-120"/>
              <a:cs typeface="Times New Roman" pitchFamily="18" charset="0"/>
            </a:endParaRPr>
          </a:p>
          <a:p>
            <a:pPr marL="514350" indent="-514350" eaLnBrk="1" hangingPunct="1">
              <a:buFont typeface="Calibri" pitchFamily="34" charset="0"/>
              <a:buAutoNum type="arabicPeriod"/>
            </a:pPr>
            <a:r>
              <a:rPr lang="zh-TW" altLang="en-US" sz="2800" dirty="0">
                <a:latin typeface="標楷體" pitchFamily="65" charset="-120"/>
                <a:ea typeface="標楷體" pitchFamily="65" charset="-120"/>
                <a:cs typeface="Times New Roman" pitchFamily="18" charset="0"/>
              </a:rPr>
              <a:t>使用</a:t>
            </a:r>
            <a:r>
              <a:rPr lang="zh-TW" altLang="en-US" sz="2800" dirty="0">
                <a:solidFill>
                  <a:srgbClr val="FF0000"/>
                </a:solidFill>
                <a:latin typeface="標楷體" pitchFamily="65" charset="-120"/>
                <a:ea typeface="標楷體" pitchFamily="65" charset="-120"/>
                <a:cs typeface="Times New Roman" pitchFamily="18" charset="0"/>
              </a:rPr>
              <a:t>黑色墨水</a:t>
            </a:r>
            <a:r>
              <a:rPr lang="zh-TW" altLang="en-US" sz="2800" dirty="0">
                <a:latin typeface="標楷體" pitchFamily="65" charset="-120"/>
                <a:ea typeface="標楷體" pitchFamily="65" charset="-120"/>
                <a:cs typeface="Times New Roman" pitchFamily="18" charset="0"/>
              </a:rPr>
              <a:t>的筆書寫，</a:t>
            </a:r>
            <a:r>
              <a:rPr lang="zh-TW" altLang="en-US" sz="2800" dirty="0">
                <a:solidFill>
                  <a:srgbClr val="FF0000"/>
                </a:solidFill>
                <a:latin typeface="標楷體" pitchFamily="65" charset="-120"/>
                <a:ea typeface="標楷體" pitchFamily="65" charset="-120"/>
                <a:cs typeface="Times New Roman" pitchFamily="18" charset="0"/>
              </a:rPr>
              <a:t>在規定的作答區內書寫</a:t>
            </a:r>
            <a:endParaRPr lang="en-US" altLang="zh-TW" sz="30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學生作答超出作答區，</a:t>
            </a:r>
            <a:r>
              <a:rPr lang="zh-TW" altLang="en-US" sz="2600" dirty="0">
                <a:solidFill>
                  <a:srgbClr val="FF0000"/>
                </a:solidFill>
                <a:latin typeface="標楷體" pitchFamily="65" charset="-120"/>
                <a:ea typeface="標楷體" pitchFamily="65" charset="-120"/>
                <a:cs typeface="Times New Roman" pitchFamily="18" charset="0"/>
              </a:rPr>
              <a:t>僅以作答區內之內容進行評分</a:t>
            </a:r>
            <a:endParaRPr lang="en-US" altLang="zh-TW" sz="26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學生可先行</a:t>
            </a:r>
            <a:r>
              <a:rPr lang="zh-TW" altLang="en-US" sz="2600" dirty="0">
                <a:solidFill>
                  <a:srgbClr val="FF0000"/>
                </a:solidFill>
                <a:latin typeface="標楷體" pitchFamily="65" charset="-120"/>
                <a:ea typeface="標楷體" pitchFamily="65" charset="-120"/>
                <a:cs typeface="Times New Roman" pitchFamily="18" charset="0"/>
              </a:rPr>
              <a:t>規劃作答方式</a:t>
            </a:r>
            <a:r>
              <a:rPr lang="zh-TW" altLang="en-US" sz="2600" dirty="0">
                <a:latin typeface="標楷體" pitchFamily="65" charset="-120"/>
                <a:ea typeface="標楷體" pitchFamily="65" charset="-120"/>
                <a:cs typeface="Times New Roman" pitchFamily="18" charset="0"/>
              </a:rPr>
              <a:t>避免超出作答區</a:t>
            </a:r>
            <a:endParaRPr lang="en-US" altLang="zh-TW" sz="2600" dirty="0">
              <a:latin typeface="標楷體" pitchFamily="65" charset="-120"/>
              <a:ea typeface="標楷體" pitchFamily="65" charset="-120"/>
              <a:cs typeface="Times New Roman" pitchFamily="18" charset="0"/>
            </a:endParaRPr>
          </a:p>
        </p:txBody>
      </p:sp>
      <p:sp>
        <p:nvSpPr>
          <p:cNvPr id="4" name="內容版面配置區 2"/>
          <p:cNvSpPr txBox="1">
            <a:spLocks/>
          </p:cNvSpPr>
          <p:nvPr/>
        </p:nvSpPr>
        <p:spPr bwMode="auto">
          <a:xfrm>
            <a:off x="407371" y="3786188"/>
            <a:ext cx="11233247" cy="3071812"/>
          </a:xfrm>
          <a:prstGeom prst="rect">
            <a:avLst/>
          </a:prstGeom>
          <a:noFill/>
          <a:ln w="9525">
            <a:noFill/>
            <a:miter lim="800000"/>
            <a:headEnd/>
            <a:tailEnd/>
          </a:ln>
        </p:spPr>
        <p:txBody>
          <a:bodyPr/>
          <a:lstStyle/>
          <a:p>
            <a:pPr marL="514350" indent="-514350" algn="just" eaLnBrk="1">
              <a:spcBef>
                <a:spcPct val="20000"/>
              </a:spcBef>
              <a:buFontTx/>
              <a:buAutoNum type="arabicPeriod" startAt="3"/>
              <a:defRPr/>
            </a:pPr>
            <a:r>
              <a:rPr kumimoji="0" lang="zh-TW" altLang="en-US" sz="2800" kern="0" dirty="0">
                <a:latin typeface="Times New Roman" pitchFamily="18" charset="0"/>
                <a:ea typeface="標楷體" pitchFamily="65" charset="-120"/>
                <a:cs typeface="Times New Roman" pitchFamily="18" charset="0"/>
              </a:rPr>
              <a:t>若作答時</a:t>
            </a:r>
            <a:r>
              <a:rPr kumimoji="0" lang="zh-TW" altLang="en-US" sz="2800" kern="0" dirty="0">
                <a:solidFill>
                  <a:srgbClr val="FF0000"/>
                </a:solidFill>
                <a:latin typeface="Times New Roman" pitchFamily="18" charset="0"/>
                <a:ea typeface="標楷體" pitchFamily="65" charset="-120"/>
                <a:cs typeface="Times New Roman" pitchFamily="18" charset="0"/>
              </a:rPr>
              <a:t>自行在試題圖形上標示的記號</a:t>
            </a:r>
            <a:r>
              <a:rPr kumimoji="0" lang="zh-TW" altLang="en-US" sz="2800" kern="0" dirty="0">
                <a:latin typeface="Times New Roman" pitchFamily="18" charset="0"/>
                <a:ea typeface="標楷體" pitchFamily="65" charset="-120"/>
                <a:cs typeface="Times New Roman" pitchFamily="18" charset="0"/>
              </a:rPr>
              <a:t>，在作答時需要用到，則</a:t>
            </a:r>
            <a:r>
              <a:rPr kumimoji="0" lang="zh-TW" altLang="en-US" sz="2800" kern="0" dirty="0">
                <a:solidFill>
                  <a:srgbClr val="FF0000"/>
                </a:solidFill>
                <a:latin typeface="Times New Roman" pitchFamily="18" charset="0"/>
                <a:ea typeface="標楷體" pitchFamily="65" charset="-120"/>
                <a:cs typeface="Times New Roman" pitchFamily="18" charset="0"/>
              </a:rPr>
              <a:t>需將題目圖形畫在作答區內</a:t>
            </a:r>
            <a:r>
              <a:rPr kumimoji="0" lang="zh-TW" altLang="en-US" sz="2800" kern="0" dirty="0">
                <a:latin typeface="Times New Roman" pitchFamily="18" charset="0"/>
                <a:ea typeface="標楷體" pitchFamily="65" charset="-120"/>
                <a:cs typeface="Times New Roman" pitchFamily="18" charset="0"/>
              </a:rPr>
              <a:t>，以利閱卷委員進行評分。</a:t>
            </a:r>
            <a:endParaRPr kumimoji="0" lang="en-US" altLang="zh-TW" sz="2800" kern="0" dirty="0">
              <a:latin typeface="Times New Roman" pitchFamily="18" charset="0"/>
              <a:ea typeface="標楷體" pitchFamily="65" charset="-120"/>
              <a:cs typeface="Times New Roman" pitchFamily="18" charset="0"/>
            </a:endParaRPr>
          </a:p>
          <a:p>
            <a:pPr marL="514350" indent="-514350" algn="just" eaLnBrk="1">
              <a:spcBef>
                <a:spcPct val="20000"/>
              </a:spcBef>
              <a:buFontTx/>
              <a:buAutoNum type="arabicPeriod" startAt="4"/>
              <a:defRPr/>
            </a:pPr>
            <a:r>
              <a:rPr kumimoji="0" lang="zh-TW" altLang="en-US" sz="2800" kern="0" dirty="0">
                <a:solidFill>
                  <a:srgbClr val="FF0000"/>
                </a:solidFill>
                <a:latin typeface="Times New Roman" pitchFamily="18" charset="0"/>
                <a:ea typeface="標楷體" pitchFamily="65" charset="-120"/>
                <a:cs typeface="Times New Roman" pitchFamily="18" charset="0"/>
              </a:rPr>
              <a:t>違規卷</a:t>
            </a:r>
            <a:r>
              <a:rPr kumimoji="0" lang="zh-TW" altLang="en-US" sz="2800" kern="0" dirty="0">
                <a:latin typeface="Times New Roman" pitchFamily="18" charset="0"/>
                <a:ea typeface="標楷體" pitchFamily="65" charset="-120"/>
                <a:cs typeface="Times New Roman" pitchFamily="18" charset="0"/>
              </a:rPr>
              <a:t>包含學生洩漏私人身份（如：姓名、准考證號）、劃記與題目無關的文字、圖形或符號，</a:t>
            </a:r>
            <a:r>
              <a:rPr kumimoji="0" lang="zh-TW" altLang="en-US" sz="2800" kern="0" dirty="0">
                <a:solidFill>
                  <a:srgbClr val="FF0000"/>
                </a:solidFill>
                <a:latin typeface="Times New Roman" pitchFamily="18" charset="0"/>
                <a:ea typeface="標楷體" pitchFamily="65" charset="-120"/>
                <a:cs typeface="Times New Roman" pitchFamily="18" charset="0"/>
              </a:rPr>
              <a:t>則</a:t>
            </a:r>
            <a:r>
              <a:rPr kumimoji="0" lang="zh-TW" altLang="en-US" sz="2800" b="1" u="sng" kern="0" dirty="0">
                <a:solidFill>
                  <a:srgbClr val="FF0000"/>
                </a:solidFill>
                <a:latin typeface="Times New Roman" pitchFamily="18" charset="0"/>
                <a:ea typeface="標楷體" pitchFamily="65" charset="-120"/>
                <a:cs typeface="Times New Roman" pitchFamily="18" charset="0"/>
              </a:rPr>
              <a:t>數學科</a:t>
            </a:r>
            <a:r>
              <a:rPr kumimoji="0" lang="zh-TW" altLang="en-US" sz="2800" kern="0" dirty="0">
                <a:solidFill>
                  <a:srgbClr val="FF0000"/>
                </a:solidFill>
                <a:latin typeface="Times New Roman" pitchFamily="18" charset="0"/>
                <a:ea typeface="標楷體" pitchFamily="65" charset="-120"/>
                <a:cs typeface="Times New Roman" pitchFamily="18" charset="0"/>
              </a:rPr>
              <a:t>不計列等級</a:t>
            </a:r>
            <a:r>
              <a:rPr kumimoji="0" lang="zh-TW" altLang="en-US" sz="2800" kern="0" dirty="0">
                <a:latin typeface="Times New Roman" pitchFamily="18" charset="0"/>
                <a:ea typeface="標楷體" pitchFamily="65" charset="-120"/>
                <a:cs typeface="Times New Roman" pitchFamily="18" charset="0"/>
              </a:rPr>
              <a:t>。</a:t>
            </a:r>
            <a:endParaRPr kumimoji="0" lang="en-US" altLang="zh-TW" sz="2800" kern="0" dirty="0">
              <a:latin typeface="Times New Roman" pitchFamily="18" charset="0"/>
              <a:ea typeface="標楷體" pitchFamily="65" charset="-120"/>
              <a:cs typeface="Times New Roman" pitchFamily="18" charset="0"/>
            </a:endParaRPr>
          </a:p>
          <a:p>
            <a:pPr marL="514350" indent="-514350">
              <a:spcBef>
                <a:spcPct val="20000"/>
              </a:spcBef>
              <a:defRPr/>
            </a:pPr>
            <a:endParaRPr kumimoji="0" lang="en-US" altLang="zh-TW" kern="0" dirty="0">
              <a:latin typeface="微軟正黑體" pitchFamily="34" charset="-120"/>
              <a:ea typeface="標楷體" pitchFamily="65" charset="-120"/>
            </a:endParaRPr>
          </a:p>
          <a:p>
            <a:pPr marL="514350" indent="-514350">
              <a:spcBef>
                <a:spcPct val="20000"/>
              </a:spcBef>
              <a:buFont typeface="Arial" pitchFamily="34" charset="0"/>
              <a:buChar char="•"/>
              <a:defRPr/>
            </a:pPr>
            <a:endParaRPr kumimoji="0" lang="zh-TW" altLang="en-US" kern="0" dirty="0">
              <a:latin typeface="微軟正黑體" pitchFamily="34" charset="-120"/>
              <a:ea typeface="標楷體" pitchFamily="65" charset="-12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標題 1"/>
          <p:cNvSpPr>
            <a:spLocks noGrp="1"/>
          </p:cNvSpPr>
          <p:nvPr>
            <p:ph type="title" idx="4294967295"/>
          </p:nvPr>
        </p:nvSpPr>
        <p:spPr>
          <a:xfrm>
            <a:off x="1524000" y="188913"/>
            <a:ext cx="8229600" cy="1143000"/>
          </a:xfrm>
        </p:spPr>
        <p:txBody>
          <a:bodyPr/>
          <a:lstStyle/>
          <a:p>
            <a:r>
              <a:rPr lang="zh-TW" altLang="en-US" sz="4800" dirty="0">
                <a:latin typeface="標楷體" pitchFamily="65" charset="-120"/>
                <a:ea typeface="標楷體" pitchFamily="65" charset="-120"/>
              </a:rPr>
              <a:t>超出作答區</a:t>
            </a:r>
          </a:p>
        </p:txBody>
      </p:sp>
      <p:sp>
        <p:nvSpPr>
          <p:cNvPr id="110595" name="內容版面配置區 2"/>
          <p:cNvSpPr>
            <a:spLocks noGrp="1"/>
          </p:cNvSpPr>
          <p:nvPr>
            <p:ph idx="4294967295"/>
          </p:nvPr>
        </p:nvSpPr>
        <p:spPr>
          <a:xfrm>
            <a:off x="6290297" y="1367043"/>
            <a:ext cx="5616624" cy="1158875"/>
          </a:xfrm>
        </p:spPr>
        <p:txBody>
          <a:bodyPr/>
          <a:lstStyle/>
          <a:p>
            <a:r>
              <a:rPr lang="zh-TW" altLang="en-US" dirty="0">
                <a:latin typeface="標楷體" pitchFamily="65" charset="-120"/>
                <a:ea typeface="標楷體" pitchFamily="65" charset="-120"/>
              </a:rPr>
              <a:t>僅針對作答區內容進行評分</a:t>
            </a:r>
          </a:p>
        </p:txBody>
      </p:sp>
      <p:pic>
        <p:nvPicPr>
          <p:cNvPr id="110596" name="圖片 1"/>
          <p:cNvPicPr>
            <a:picLocks noChangeAspect="1"/>
          </p:cNvPicPr>
          <p:nvPr/>
        </p:nvPicPr>
        <p:blipFill>
          <a:blip r:embed="rId3"/>
          <a:srcRect/>
          <a:stretch>
            <a:fillRect/>
          </a:stretch>
        </p:blipFill>
        <p:spPr bwMode="auto">
          <a:xfrm>
            <a:off x="787996" y="1331917"/>
            <a:ext cx="5113709" cy="5177831"/>
          </a:xfrm>
          <a:prstGeom prst="rect">
            <a:avLst/>
          </a:prstGeom>
          <a:noFill/>
          <a:ln w="9525">
            <a:solidFill>
              <a:schemeClr val="tx1"/>
            </a:solidFill>
            <a:miter lim="800000"/>
            <a:headEnd/>
            <a:tailEnd/>
          </a:ln>
        </p:spPr>
      </p:pic>
      <p:pic>
        <p:nvPicPr>
          <p:cNvPr id="110597" name="圖片 2"/>
          <p:cNvPicPr>
            <a:picLocks noChangeAspect="1"/>
          </p:cNvPicPr>
          <p:nvPr/>
        </p:nvPicPr>
        <p:blipFill>
          <a:blip r:embed="rId4"/>
          <a:srcRect/>
          <a:stretch>
            <a:fillRect/>
          </a:stretch>
        </p:blipFill>
        <p:spPr bwMode="auto">
          <a:xfrm>
            <a:off x="6502400" y="2268138"/>
            <a:ext cx="4274120" cy="4375552"/>
          </a:xfrm>
          <a:prstGeom prst="rect">
            <a:avLst/>
          </a:prstGeom>
          <a:noFill/>
          <a:ln w="9525">
            <a:solidFill>
              <a:schemeClr val="tx1"/>
            </a:solidFill>
            <a:miter lim="800000"/>
            <a:headEnd/>
            <a:tailEnd/>
          </a:ln>
        </p:spPr>
      </p:pic>
    </p:spTree>
    <p:custDataLst>
      <p:tags r:id="rId1"/>
    </p:custDataLst>
    <p:extLst>
      <p:ext uri="{BB962C8B-B14F-4D97-AF65-F5344CB8AC3E}">
        <p14:creationId xmlns:p14="http://schemas.microsoft.com/office/powerpoint/2010/main" val="403423018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標題 1"/>
          <p:cNvSpPr>
            <a:spLocks noGrp="1"/>
          </p:cNvSpPr>
          <p:nvPr>
            <p:ph type="title" idx="4294967295"/>
          </p:nvPr>
        </p:nvSpPr>
        <p:spPr>
          <a:xfrm>
            <a:off x="1524000" y="260350"/>
            <a:ext cx="8229600" cy="1143000"/>
          </a:xfrm>
        </p:spPr>
        <p:txBody>
          <a:bodyPr/>
          <a:lstStyle/>
          <a:p>
            <a:r>
              <a:rPr lang="zh-TW" altLang="en-US" sz="4800" dirty="0">
                <a:latin typeface="標楷體" pitchFamily="65" charset="-120"/>
                <a:ea typeface="標楷體" pitchFamily="65" charset="-120"/>
              </a:rPr>
              <a:t>規劃作答區</a:t>
            </a:r>
          </a:p>
        </p:txBody>
      </p:sp>
      <p:sp>
        <p:nvSpPr>
          <p:cNvPr id="111619" name="內容版面配置區 2"/>
          <p:cNvSpPr>
            <a:spLocks noGrp="1"/>
          </p:cNvSpPr>
          <p:nvPr>
            <p:ph idx="4294967295"/>
          </p:nvPr>
        </p:nvSpPr>
        <p:spPr>
          <a:xfrm>
            <a:off x="6024566" y="1143000"/>
            <a:ext cx="5904084" cy="1714500"/>
          </a:xfrm>
        </p:spPr>
        <p:txBody>
          <a:bodyPr/>
          <a:lstStyle/>
          <a:p>
            <a:r>
              <a:rPr lang="zh-TW" altLang="en-US" dirty="0">
                <a:latin typeface="標楷體" pitchFamily="65" charset="-120"/>
                <a:ea typeface="標楷體" pitchFamily="65" charset="-120"/>
              </a:rPr>
              <a:t>學生標示作答順序，並將作答區區分作答。</a:t>
            </a:r>
          </a:p>
        </p:txBody>
      </p:sp>
      <p:pic>
        <p:nvPicPr>
          <p:cNvPr id="111620" name="圖片 1"/>
          <p:cNvPicPr>
            <a:picLocks noChangeAspect="1"/>
          </p:cNvPicPr>
          <p:nvPr/>
        </p:nvPicPr>
        <p:blipFill>
          <a:blip r:embed="rId3"/>
          <a:srcRect/>
          <a:stretch>
            <a:fillRect/>
          </a:stretch>
        </p:blipFill>
        <p:spPr bwMode="auto">
          <a:xfrm>
            <a:off x="1149383" y="1373507"/>
            <a:ext cx="4643436" cy="4755012"/>
          </a:xfrm>
          <a:prstGeom prst="rect">
            <a:avLst/>
          </a:prstGeom>
          <a:noFill/>
          <a:ln w="9525">
            <a:solidFill>
              <a:schemeClr val="tx1"/>
            </a:solidFill>
            <a:miter lim="800000"/>
            <a:headEnd/>
            <a:tailEnd/>
          </a:ln>
        </p:spPr>
      </p:pic>
      <p:pic>
        <p:nvPicPr>
          <p:cNvPr id="111621" name="圖片 1"/>
          <p:cNvPicPr>
            <a:picLocks noChangeAspect="1"/>
          </p:cNvPicPr>
          <p:nvPr/>
        </p:nvPicPr>
        <p:blipFill>
          <a:blip r:embed="rId4"/>
          <a:srcRect/>
          <a:stretch>
            <a:fillRect/>
          </a:stretch>
        </p:blipFill>
        <p:spPr bwMode="auto">
          <a:xfrm>
            <a:off x="6283325" y="2253125"/>
            <a:ext cx="4853235" cy="4390567"/>
          </a:xfrm>
          <a:prstGeom prst="rect">
            <a:avLst/>
          </a:prstGeom>
          <a:noFill/>
          <a:ln w="9525">
            <a:solidFill>
              <a:schemeClr val="tx1"/>
            </a:solidFill>
            <a:miter lim="800000"/>
            <a:headEnd/>
            <a:tailEnd/>
          </a:ln>
        </p:spPr>
      </p:pic>
    </p:spTree>
    <p:custDataLst>
      <p:tags r:id="rId1"/>
    </p:custDataLst>
    <p:extLst>
      <p:ext uri="{BB962C8B-B14F-4D97-AF65-F5344CB8AC3E}">
        <p14:creationId xmlns:p14="http://schemas.microsoft.com/office/powerpoint/2010/main" val="59619996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a:spLocks noGrp="1"/>
          </p:cNvSpPr>
          <p:nvPr>
            <p:ph type="title" idx="4294967295"/>
          </p:nvPr>
        </p:nvSpPr>
        <p:spPr>
          <a:xfrm>
            <a:off x="1524000" y="185738"/>
            <a:ext cx="8229600" cy="1143000"/>
          </a:xfrm>
        </p:spPr>
        <p:txBody>
          <a:bodyPr/>
          <a:lstStyle/>
          <a:p>
            <a:r>
              <a:rPr lang="zh-TW" altLang="en-US" sz="4800" dirty="0">
                <a:latin typeface="標楷體" pitchFamily="65" charset="-120"/>
                <a:ea typeface="標楷體" pitchFamily="65" charset="-120"/>
              </a:rPr>
              <a:t>將題目圖形畫在作答區內</a:t>
            </a:r>
          </a:p>
        </p:txBody>
      </p:sp>
      <p:sp>
        <p:nvSpPr>
          <p:cNvPr id="112643" name="內容版面配置區 2"/>
          <p:cNvSpPr>
            <a:spLocks noGrp="1"/>
          </p:cNvSpPr>
          <p:nvPr>
            <p:ph idx="4294967295"/>
          </p:nvPr>
        </p:nvSpPr>
        <p:spPr>
          <a:xfrm>
            <a:off x="7140576" y="1412879"/>
            <a:ext cx="4644056" cy="2808213"/>
          </a:xfrm>
        </p:spPr>
        <p:txBody>
          <a:bodyPr/>
          <a:lstStyle/>
          <a:p>
            <a:r>
              <a:rPr lang="zh-TW" altLang="en-US" dirty="0">
                <a:latin typeface="標楷體" pitchFamily="65" charset="-120"/>
                <a:ea typeface="標楷體" pitchFamily="65" charset="-120"/>
              </a:rPr>
              <a:t>學生如自行在題目的圖形上標示記號，並使用該記號作答時，需將題目圖形及使用的記號畫記在作答區內。</a:t>
            </a:r>
          </a:p>
        </p:txBody>
      </p:sp>
      <p:pic>
        <p:nvPicPr>
          <p:cNvPr id="112644" name="圖片 1"/>
          <p:cNvPicPr>
            <a:picLocks noChangeAspect="1"/>
          </p:cNvPicPr>
          <p:nvPr/>
        </p:nvPicPr>
        <p:blipFill>
          <a:blip r:embed="rId3"/>
          <a:srcRect/>
          <a:stretch>
            <a:fillRect/>
          </a:stretch>
        </p:blipFill>
        <p:spPr bwMode="auto">
          <a:xfrm>
            <a:off x="1631506" y="1244599"/>
            <a:ext cx="5188396" cy="529347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77843508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idx="4294967295"/>
          </p:nvPr>
        </p:nvSpPr>
        <p:spPr>
          <a:xfrm>
            <a:off x="2438400" y="260350"/>
            <a:ext cx="8229600" cy="1143000"/>
          </a:xfrm>
        </p:spPr>
        <p:txBody>
          <a:bodyPr/>
          <a:lstStyle/>
          <a:p>
            <a:r>
              <a:rPr lang="zh-TW" altLang="en-US">
                <a:latin typeface="標楷體" pitchFamily="65" charset="-120"/>
                <a:ea typeface="標楷體" pitchFamily="65" charset="-120"/>
              </a:rPr>
              <a:t>違規卷</a:t>
            </a:r>
          </a:p>
        </p:txBody>
      </p:sp>
      <p:sp>
        <p:nvSpPr>
          <p:cNvPr id="113667" name="內容版面配置區 2"/>
          <p:cNvSpPr>
            <a:spLocks noGrp="1"/>
          </p:cNvSpPr>
          <p:nvPr>
            <p:ph idx="4294967295"/>
          </p:nvPr>
        </p:nvSpPr>
        <p:spPr>
          <a:xfrm>
            <a:off x="6453190" y="1143004"/>
            <a:ext cx="4214812" cy="1801813"/>
          </a:xfrm>
        </p:spPr>
        <p:txBody>
          <a:bodyPr/>
          <a:lstStyle/>
          <a:p>
            <a:r>
              <a:rPr lang="zh-TW" altLang="en-US">
                <a:latin typeface="標楷體" pitchFamily="65" charset="-120"/>
                <a:ea typeface="標楷體" pitchFamily="65" charset="-120"/>
              </a:rPr>
              <a:t>作答區中書寫與解題無關之文字、作圖。</a:t>
            </a:r>
          </a:p>
        </p:txBody>
      </p:sp>
      <p:pic>
        <p:nvPicPr>
          <p:cNvPr id="113668" name="圖片 4" descr="2.png"/>
          <p:cNvPicPr>
            <a:picLocks noChangeAspect="1"/>
          </p:cNvPicPr>
          <p:nvPr/>
        </p:nvPicPr>
        <p:blipFill>
          <a:blip r:embed="rId3"/>
          <a:srcRect/>
          <a:stretch>
            <a:fillRect/>
          </a:stretch>
        </p:blipFill>
        <p:spPr bwMode="auto">
          <a:xfrm>
            <a:off x="1881190" y="1285875"/>
            <a:ext cx="4087812" cy="3944938"/>
          </a:xfrm>
          <a:prstGeom prst="rect">
            <a:avLst/>
          </a:prstGeom>
          <a:noFill/>
          <a:ln w="9525">
            <a:solidFill>
              <a:schemeClr val="tx1"/>
            </a:solidFill>
            <a:miter lim="800000"/>
            <a:headEnd/>
            <a:tailEnd/>
          </a:ln>
        </p:spPr>
      </p:pic>
      <p:pic>
        <p:nvPicPr>
          <p:cNvPr id="113669" name="Picture 2" descr="C:\Documents and Settings\liying\桌面\違規卷\105141212M.jpg"/>
          <p:cNvPicPr>
            <a:picLocks noChangeAspect="1" noChangeArrowheads="1"/>
          </p:cNvPicPr>
          <p:nvPr/>
        </p:nvPicPr>
        <p:blipFill>
          <a:blip r:embed="rId4"/>
          <a:srcRect/>
          <a:stretch>
            <a:fillRect/>
          </a:stretch>
        </p:blipFill>
        <p:spPr bwMode="auto">
          <a:xfrm>
            <a:off x="6491291" y="2357443"/>
            <a:ext cx="3819525" cy="4143375"/>
          </a:xfrm>
          <a:prstGeom prst="rect">
            <a:avLst/>
          </a:prstGeom>
          <a:noFill/>
          <a:ln w="9525">
            <a:solidFill>
              <a:schemeClr val="tx1"/>
            </a:solidFill>
            <a:miter lim="800000"/>
            <a:headEnd/>
            <a:tailEnd/>
          </a:ln>
        </p:spPr>
      </p:pic>
    </p:spTree>
    <p:custDataLst>
      <p:tags r:id="rId1"/>
    </p:custDataLst>
    <p:extLst>
      <p:ext uri="{BB962C8B-B14F-4D97-AF65-F5344CB8AC3E}">
        <p14:creationId xmlns:p14="http://schemas.microsoft.com/office/powerpoint/2010/main" val="15295717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p:cNvSpPr>
          <p:nvPr>
            <p:ph type="title" idx="4294967295"/>
          </p:nvPr>
        </p:nvSpPr>
        <p:spPr>
          <a:xfrm>
            <a:off x="1847528" y="2204868"/>
            <a:ext cx="8050088" cy="2304901"/>
          </a:xfrm>
        </p:spPr>
        <p:txBody>
          <a:bodyPr/>
          <a:lstStyle/>
          <a:p>
            <a:pPr eaLnBrk="1" hangingPunct="1"/>
            <a:r>
              <a:rPr lang="zh-TW" altLang="en-US" sz="6000" dirty="0">
                <a:latin typeface="微軟正黑體" pitchFamily="34" charset="-120"/>
                <a:ea typeface="標楷體" pitchFamily="65" charset="-120"/>
              </a:rPr>
              <a:t>寫作測驗</a:t>
            </a:r>
            <a:r>
              <a:rPr lang="en-US" altLang="zh-TW" sz="6000" dirty="0">
                <a:latin typeface="微軟正黑體" pitchFamily="34" charset="-120"/>
                <a:ea typeface="標楷體" pitchFamily="65" charset="-120"/>
              </a:rPr>
              <a:t/>
            </a:r>
            <a:br>
              <a:rPr lang="en-US" altLang="zh-TW" sz="6000" dirty="0">
                <a:latin typeface="微軟正黑體" pitchFamily="34" charset="-120"/>
                <a:ea typeface="標楷體" pitchFamily="65" charset="-120"/>
              </a:rPr>
            </a:br>
            <a:r>
              <a:rPr lang="zh-TW" altLang="en-US" sz="6000" dirty="0">
                <a:latin typeface="微軟正黑體" pitchFamily="34" charset="-120"/>
                <a:ea typeface="標楷體" pitchFamily="65" charset="-120"/>
              </a:rPr>
              <a:t>評分說明</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xmlns="" id="{FA9527B0-D48A-48F7-ADDF-18051412DEDC}"/>
              </a:ext>
            </a:extLst>
          </p:cNvPr>
          <p:cNvPicPr>
            <a:picLocks noChangeAspect="1"/>
          </p:cNvPicPr>
          <p:nvPr/>
        </p:nvPicPr>
        <p:blipFill>
          <a:blip r:embed="rId3"/>
          <a:stretch>
            <a:fillRect/>
          </a:stretch>
        </p:blipFill>
        <p:spPr>
          <a:xfrm>
            <a:off x="1343472" y="67641"/>
            <a:ext cx="9433048" cy="6771620"/>
          </a:xfrm>
          <a:prstGeom prst="rect">
            <a:avLst/>
          </a:prstGeom>
        </p:spPr>
      </p:pic>
    </p:spTree>
    <p:custDataLst>
      <p:tags r:id="rId1"/>
    </p:custDataLst>
    <p:extLst>
      <p:ext uri="{BB962C8B-B14F-4D97-AF65-F5344CB8AC3E}">
        <p14:creationId xmlns:p14="http://schemas.microsoft.com/office/powerpoint/2010/main" val="61914851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65F8635E-D4AB-4B7C-9BB1-4C32B2B31EB6}"/>
              </a:ext>
            </a:extLst>
          </p:cNvPr>
          <p:cNvPicPr>
            <a:picLocks noChangeAspect="1"/>
          </p:cNvPicPr>
          <p:nvPr/>
        </p:nvPicPr>
        <p:blipFill>
          <a:blip r:embed="rId3"/>
          <a:stretch>
            <a:fillRect/>
          </a:stretch>
        </p:blipFill>
        <p:spPr>
          <a:xfrm>
            <a:off x="2927649" y="27818"/>
            <a:ext cx="7262435" cy="6802371"/>
          </a:xfrm>
          <a:prstGeom prst="rect">
            <a:avLst/>
          </a:prstGeom>
        </p:spPr>
      </p:pic>
    </p:spTree>
    <p:custDataLst>
      <p:tags r:id="rId1"/>
    </p:custDataLst>
    <p:extLst>
      <p:ext uri="{BB962C8B-B14F-4D97-AF65-F5344CB8AC3E}">
        <p14:creationId xmlns:p14="http://schemas.microsoft.com/office/powerpoint/2010/main" val="5740199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1487488" y="2348885"/>
            <a:ext cx="8636496" cy="1500187"/>
          </a:xfrm>
        </p:spPr>
        <p:txBody>
          <a:bodyPr anchor="b"/>
          <a:lstStyle/>
          <a:p>
            <a:pPr marL="0" indent="0" algn="ctr">
              <a:buNone/>
              <a:defRPr/>
            </a:pPr>
            <a:r>
              <a:rPr lang="zh-TW" altLang="en-US" sz="6600" b="1" dirty="0">
                <a:solidFill>
                  <a:srgbClr val="0000FF"/>
                </a:solidFill>
                <a:effectLst>
                  <a:outerShdw blurRad="38100" dist="38100" dir="2700000" algn="tl">
                    <a:srgbClr val="C0C0C0"/>
                  </a:outerShdw>
                </a:effectLst>
                <a:latin typeface="標楷體" pitchFamily="65" charset="-120"/>
                <a:ea typeface="標楷體" pitchFamily="65" charset="-120"/>
              </a:rPr>
              <a:t>三、適性輔導</a:t>
            </a:r>
            <a:endParaRPr lang="zh-TW" altLang="en-US" sz="6600" dirty="0">
              <a:ea typeface="微軟正黑體" pitchFamily="34" charset="-120"/>
            </a:endParaRPr>
          </a:p>
        </p:txBody>
      </p:sp>
      <p:sp>
        <p:nvSpPr>
          <p:cNvPr id="94211" name="投影片編號版面配置區 3"/>
          <p:cNvSpPr txBox="1">
            <a:spLocks noGrp="1"/>
          </p:cNvSpPr>
          <p:nvPr/>
        </p:nvSpPr>
        <p:spPr bwMode="auto">
          <a:xfrm>
            <a:off x="8077200" y="6356355"/>
            <a:ext cx="2133600" cy="365125"/>
          </a:xfrm>
          <a:prstGeom prst="rect">
            <a:avLst/>
          </a:prstGeom>
          <a:noFill/>
          <a:ln w="9525">
            <a:noFill/>
            <a:miter lim="800000"/>
            <a:headEnd/>
            <a:tailEnd/>
          </a:ln>
        </p:spPr>
        <p:txBody>
          <a:bodyPr anchor="ctr"/>
          <a:lstStyle/>
          <a:p>
            <a:pPr algn="r" eaLnBrk="1" hangingPunct="1">
              <a:buFont typeface="Arial" pitchFamily="34" charset="0"/>
              <a:buNone/>
            </a:pPr>
            <a:fld id="{73D9CB42-2F99-46B2-966D-961D946719C8}" type="slidenum">
              <a:rPr kumimoji="0" lang="en-US" altLang="zh-TW" sz="1200">
                <a:solidFill>
                  <a:srgbClr val="0C3226"/>
                </a:solidFill>
              </a:rPr>
              <a:pPr algn="r" eaLnBrk="1" hangingPunct="1">
                <a:buFont typeface="Arial" pitchFamily="34" charset="0"/>
                <a:buNone/>
              </a:pPr>
              <a:t>8</a:t>
            </a:fld>
            <a:endParaRPr kumimoji="0" lang="en-US" altLang="zh-TW" sz="1200">
              <a:solidFill>
                <a:srgbClr val="0C3226"/>
              </a:solidFill>
            </a:endParaRPr>
          </a:p>
        </p:txBody>
      </p:sp>
    </p:spTree>
    <p:custDataLst>
      <p:tags r:id="rId1"/>
    </p:custDataLst>
    <p:extLst>
      <p:ext uri="{BB962C8B-B14F-4D97-AF65-F5344CB8AC3E}">
        <p14:creationId xmlns:p14="http://schemas.microsoft.com/office/powerpoint/2010/main" val="226777658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idx="4294967295"/>
          </p:nvPr>
        </p:nvSpPr>
        <p:spPr>
          <a:xfrm>
            <a:off x="2438400" y="269776"/>
            <a:ext cx="8229600" cy="1143000"/>
          </a:xfrm>
        </p:spPr>
        <p:txBody>
          <a:bodyPr/>
          <a:lstStyle/>
          <a:p>
            <a:pPr eaLnBrk="1" hangingPunct="1"/>
            <a:r>
              <a:rPr lang="zh-TW" altLang="en-US" sz="4800" dirty="0">
                <a:latin typeface="標楷體" pitchFamily="65" charset="-120"/>
                <a:ea typeface="標楷體" pitchFamily="65" charset="-120"/>
              </a:rPr>
              <a:t>寫作測驗評量的能力</a:t>
            </a:r>
          </a:p>
        </p:txBody>
      </p:sp>
      <p:sp>
        <p:nvSpPr>
          <p:cNvPr id="115715" name="內容版面配置區 2"/>
          <p:cNvSpPr>
            <a:spLocks noGrp="1"/>
          </p:cNvSpPr>
          <p:nvPr>
            <p:ph idx="4294967295"/>
          </p:nvPr>
        </p:nvSpPr>
        <p:spPr>
          <a:xfrm>
            <a:off x="587388" y="1916836"/>
            <a:ext cx="11017224" cy="3744887"/>
          </a:xfrm>
        </p:spPr>
        <p:txBody>
          <a:bodyPr/>
          <a:lstStyle/>
          <a:p>
            <a:pPr marL="0" indent="0" algn="just" eaLnBrk="1">
              <a:lnSpc>
                <a:spcPct val="90000"/>
              </a:lnSpc>
              <a:spcAft>
                <a:spcPts val="600"/>
              </a:spcAft>
              <a:buNone/>
            </a:pPr>
            <a:r>
              <a:rPr lang="zh-TW" altLang="en-US" sz="3000" dirty="0">
                <a:latin typeface="標楷體" pitchFamily="65" charset="-120"/>
                <a:ea typeface="標楷體" pitchFamily="65" charset="-120"/>
              </a:rPr>
              <a:t>檢測國中畢業生</a:t>
            </a:r>
            <a:r>
              <a:rPr lang="zh-TW" altLang="en-US" sz="3000" dirty="0">
                <a:solidFill>
                  <a:srgbClr val="0000FF"/>
                </a:solidFill>
                <a:latin typeface="標楷體" pitchFamily="65" charset="-120"/>
                <a:ea typeface="標楷體" pitchFamily="65" charset="-120"/>
              </a:rPr>
              <a:t>表達經驗見聞</a:t>
            </a:r>
            <a:r>
              <a:rPr lang="zh-TW" altLang="en-US" sz="3000" dirty="0">
                <a:latin typeface="標楷體" pitchFamily="65" charset="-120"/>
                <a:ea typeface="標楷體" pitchFamily="65" charset="-120"/>
              </a:rPr>
              <a:t>和</a:t>
            </a:r>
            <a:r>
              <a:rPr lang="zh-TW" altLang="en-US" sz="3000" dirty="0">
                <a:solidFill>
                  <a:srgbClr val="0000FF"/>
                </a:solidFill>
                <a:latin typeface="標楷體" pitchFamily="65" charset="-120"/>
                <a:ea typeface="標楷體" pitchFamily="65" charset="-120"/>
              </a:rPr>
              <a:t>情感思想的綜合語文能力。</a:t>
            </a:r>
            <a:endParaRPr lang="zh-TW" altLang="en-US" sz="3000" dirty="0">
              <a:latin typeface="標楷體" pitchFamily="65" charset="-120"/>
              <a:ea typeface="標楷體" pitchFamily="65" charset="-120"/>
            </a:endParaRP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立意與取材</a:t>
            </a:r>
            <a:r>
              <a:rPr lang="zh-TW" altLang="en-US" sz="2800" dirty="0">
                <a:latin typeface="標楷體" pitchFamily="65" charset="-120"/>
                <a:ea typeface="標楷體" pitchFamily="65" charset="-120"/>
              </a:rPr>
              <a:t>：能依不同的寫作目的，統整閱讀內容、篩選合適素材，以表現個人意念。</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結構組織</a:t>
            </a:r>
            <a:r>
              <a:rPr lang="zh-TW" altLang="en-US" sz="2800" dirty="0">
                <a:latin typeface="標楷體" pitchFamily="65" charset="-120"/>
                <a:ea typeface="標楷體" pitchFamily="65" charset="-120"/>
              </a:rPr>
              <a:t>：能掌握寫作步驟，首尾連貫，組織完整篇章。</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遣詞造句</a:t>
            </a:r>
            <a:r>
              <a:rPr lang="zh-TW" altLang="en-US" sz="2800" dirty="0">
                <a:latin typeface="標楷體" pitchFamily="65" charset="-120"/>
                <a:ea typeface="標楷體" pitchFamily="65" charset="-120"/>
              </a:rPr>
              <a:t>：能正確使用本國語文，</a:t>
            </a:r>
            <a:r>
              <a:rPr lang="zh-TW" altLang="en-US" sz="2600" dirty="0">
                <a:latin typeface="標楷體" pitchFamily="65" charset="-120"/>
                <a:ea typeface="標楷體" pitchFamily="65" charset="-120"/>
              </a:rPr>
              <a:t>適當的遣詞用字、運用各種句型及修辭寫作。</a:t>
            </a:r>
            <a:endParaRPr lang="zh-TW" altLang="en-US" sz="2800" dirty="0">
              <a:latin typeface="標楷體" pitchFamily="65" charset="-120"/>
              <a:ea typeface="標楷體" pitchFamily="65" charset="-120"/>
            </a:endParaRPr>
          </a:p>
          <a:p>
            <a:pPr marL="0" indent="0" algn="just" eaLnBrk="1">
              <a:lnSpc>
                <a:spcPct val="90000"/>
              </a:lnSpc>
              <a:buFont typeface="Wingdings" pitchFamily="2" charset="2"/>
              <a:buChar char="u"/>
            </a:pPr>
            <a:r>
              <a:rPr lang="zh-TW" altLang="en-US" sz="2800" b="1" dirty="0">
                <a:latin typeface="標楷體" pitchFamily="65" charset="-120"/>
                <a:ea typeface="標楷體" pitchFamily="65" charset="-120"/>
              </a:rPr>
              <a:t>錯別字、格式及標點符號</a:t>
            </a:r>
            <a:r>
              <a:rPr lang="zh-TW" altLang="en-US" sz="2800" dirty="0">
                <a:latin typeface="標楷體" pitchFamily="65" charset="-120"/>
                <a:ea typeface="標楷體" pitchFamily="65" charset="-120"/>
              </a:rPr>
              <a:t>：能正確運用文字、格式及標點符號。</a:t>
            </a:r>
          </a:p>
        </p:txBody>
      </p:sp>
    </p:spTree>
    <p:custDataLst>
      <p:tags r:id="rId1"/>
    </p:custDataLst>
    <p:extLst>
      <p:ext uri="{BB962C8B-B14F-4D97-AF65-F5344CB8AC3E}">
        <p14:creationId xmlns:p14="http://schemas.microsoft.com/office/powerpoint/2010/main" val="190911752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標題 1"/>
          <p:cNvSpPr>
            <a:spLocks noGrp="1"/>
          </p:cNvSpPr>
          <p:nvPr>
            <p:ph type="title" idx="4294967295"/>
          </p:nvPr>
        </p:nvSpPr>
        <p:spPr>
          <a:xfrm>
            <a:off x="1524000" y="274638"/>
            <a:ext cx="8229600" cy="1143000"/>
          </a:xfrm>
        </p:spPr>
        <p:txBody>
          <a:bodyPr/>
          <a:lstStyle/>
          <a:p>
            <a:r>
              <a:rPr lang="zh-TW" altLang="en-US">
                <a:latin typeface="標楷體" pitchFamily="65" charset="-120"/>
                <a:ea typeface="標楷體" pitchFamily="65" charset="-120"/>
              </a:rPr>
              <a:t>答案卷樣式</a:t>
            </a:r>
          </a:p>
        </p:txBody>
      </p:sp>
      <p:pic>
        <p:nvPicPr>
          <p:cNvPr id="116739" name="圖片 6" descr="會考_寫作測驗答案卷_0917_一般卷_頁面_1.png"/>
          <p:cNvPicPr>
            <a:picLocks noChangeAspect="1"/>
          </p:cNvPicPr>
          <p:nvPr/>
        </p:nvPicPr>
        <p:blipFill>
          <a:blip r:embed="rId3"/>
          <a:srcRect/>
          <a:stretch>
            <a:fillRect/>
          </a:stretch>
        </p:blipFill>
        <p:spPr bwMode="auto">
          <a:xfrm>
            <a:off x="169604" y="2017874"/>
            <a:ext cx="5903785" cy="4219438"/>
          </a:xfrm>
          <a:prstGeom prst="rect">
            <a:avLst/>
          </a:prstGeom>
          <a:noFill/>
          <a:ln w="9525">
            <a:noFill/>
            <a:miter lim="800000"/>
            <a:headEnd/>
            <a:tailEnd/>
          </a:ln>
        </p:spPr>
      </p:pic>
      <p:pic>
        <p:nvPicPr>
          <p:cNvPr id="116740" name="圖片 6" descr="會考_寫作測驗答案卷_0826_反面.jpg"/>
          <p:cNvPicPr>
            <a:picLocks noChangeAspect="1"/>
          </p:cNvPicPr>
          <p:nvPr/>
        </p:nvPicPr>
        <p:blipFill>
          <a:blip r:embed="rId4"/>
          <a:srcRect/>
          <a:stretch>
            <a:fillRect/>
          </a:stretch>
        </p:blipFill>
        <p:spPr bwMode="auto">
          <a:xfrm>
            <a:off x="6027742" y="1988840"/>
            <a:ext cx="6011783" cy="424847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69620421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xmlns="" id="{1230843A-8D34-4DCD-9BDB-568184A39073}"/>
              </a:ext>
            </a:extLst>
          </p:cNvPr>
          <p:cNvPicPr>
            <a:picLocks noChangeAspect="1"/>
          </p:cNvPicPr>
          <p:nvPr/>
        </p:nvPicPr>
        <p:blipFill>
          <a:blip r:embed="rId3"/>
          <a:stretch>
            <a:fillRect/>
          </a:stretch>
        </p:blipFill>
        <p:spPr>
          <a:xfrm>
            <a:off x="1445066" y="0"/>
            <a:ext cx="9301873" cy="6858000"/>
          </a:xfrm>
          <a:prstGeom prst="rect">
            <a:avLst/>
          </a:prstGeom>
        </p:spPr>
      </p:pic>
    </p:spTree>
    <p:custDataLst>
      <p:tags r:id="rId1"/>
    </p:custDataLst>
    <p:extLst>
      <p:ext uri="{BB962C8B-B14F-4D97-AF65-F5344CB8AC3E}">
        <p14:creationId xmlns:p14="http://schemas.microsoft.com/office/powerpoint/2010/main" val="164616275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xmlns="" id="{B17F8F7D-37DD-4781-8E78-1405C4FA5194}"/>
              </a:ext>
            </a:extLst>
          </p:cNvPr>
          <p:cNvPicPr>
            <a:picLocks noChangeAspect="1"/>
          </p:cNvPicPr>
          <p:nvPr/>
        </p:nvPicPr>
        <p:blipFill>
          <a:blip r:embed="rId3"/>
          <a:stretch>
            <a:fillRect/>
          </a:stretch>
        </p:blipFill>
        <p:spPr>
          <a:xfrm>
            <a:off x="1030542" y="0"/>
            <a:ext cx="10130921" cy="6858000"/>
          </a:xfrm>
          <a:prstGeom prst="rect">
            <a:avLst/>
          </a:prstGeom>
        </p:spPr>
      </p:pic>
    </p:spTree>
    <p:custDataLst>
      <p:tags r:id="rId1"/>
    </p:custDataLst>
    <p:extLst>
      <p:ext uri="{BB962C8B-B14F-4D97-AF65-F5344CB8AC3E}">
        <p14:creationId xmlns:p14="http://schemas.microsoft.com/office/powerpoint/2010/main" val="401105067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A4860383-0FE8-4BE3-9FDD-31E0B35C9F43}"/>
              </a:ext>
            </a:extLst>
          </p:cNvPr>
          <p:cNvPicPr>
            <a:picLocks noChangeAspect="1"/>
          </p:cNvPicPr>
          <p:nvPr/>
        </p:nvPicPr>
        <p:blipFill>
          <a:blip r:embed="rId3"/>
          <a:stretch>
            <a:fillRect/>
          </a:stretch>
        </p:blipFill>
        <p:spPr>
          <a:xfrm>
            <a:off x="1436931" y="0"/>
            <a:ext cx="9318141" cy="6858000"/>
          </a:xfrm>
          <a:prstGeom prst="rect">
            <a:avLst/>
          </a:prstGeom>
        </p:spPr>
      </p:pic>
    </p:spTree>
    <p:custDataLst>
      <p:tags r:id="rId1"/>
    </p:custDataLst>
    <p:extLst>
      <p:ext uri="{BB962C8B-B14F-4D97-AF65-F5344CB8AC3E}">
        <p14:creationId xmlns:p14="http://schemas.microsoft.com/office/powerpoint/2010/main" val="201176976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E9CEA502-1C53-4915-9672-2843506707B4}"/>
              </a:ext>
            </a:extLst>
          </p:cNvPr>
          <p:cNvPicPr>
            <a:picLocks noChangeAspect="1"/>
          </p:cNvPicPr>
          <p:nvPr/>
        </p:nvPicPr>
        <p:blipFill>
          <a:blip r:embed="rId3"/>
          <a:stretch>
            <a:fillRect/>
          </a:stretch>
        </p:blipFill>
        <p:spPr>
          <a:xfrm>
            <a:off x="1008868" y="0"/>
            <a:ext cx="10174267" cy="6858000"/>
          </a:xfrm>
          <a:prstGeom prst="rect">
            <a:avLst/>
          </a:prstGeom>
        </p:spPr>
      </p:pic>
    </p:spTree>
    <p:custDataLst>
      <p:tags r:id="rId1"/>
    </p:custDataLst>
    <p:extLst>
      <p:ext uri="{BB962C8B-B14F-4D97-AF65-F5344CB8AC3E}">
        <p14:creationId xmlns:p14="http://schemas.microsoft.com/office/powerpoint/2010/main" val="257391178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EBFF91BE-3749-411C-9CB8-48E7247C7A76}"/>
              </a:ext>
            </a:extLst>
          </p:cNvPr>
          <p:cNvSpPr>
            <a:spLocks noGrp="1"/>
          </p:cNvSpPr>
          <p:nvPr>
            <p:ph type="ctrTitle" idx="4294967295"/>
          </p:nvPr>
        </p:nvSpPr>
        <p:spPr>
          <a:xfrm>
            <a:off x="1559498" y="2492900"/>
            <a:ext cx="9576617"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五、桃連區主要入學管道</a:t>
            </a:r>
          </a:p>
        </p:txBody>
      </p:sp>
      <p:pic>
        <p:nvPicPr>
          <p:cNvPr id="14339" name="群組 4">
            <a:extLst>
              <a:ext uri="{FF2B5EF4-FFF2-40B4-BE49-F238E27FC236}">
                <a16:creationId xmlns:a16="http://schemas.microsoft.com/office/drawing/2014/main" xmlns=""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1" y="4682443"/>
            <a:ext cx="1977827"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5"/>
          <p:cNvSpPr txBox="1">
            <a:spLocks noGrp="1"/>
          </p:cNvSpPr>
          <p:nvPr/>
        </p:nvSpPr>
        <p:spPr bwMode="auto">
          <a:xfrm>
            <a:off x="8077200" y="6356355"/>
            <a:ext cx="2133600" cy="365125"/>
          </a:xfrm>
          <a:prstGeom prst="rect">
            <a:avLst/>
          </a:prstGeom>
          <a:noFill/>
          <a:ln w="9525">
            <a:noFill/>
            <a:miter lim="800000"/>
            <a:headEnd/>
            <a:tailEnd/>
          </a:ln>
        </p:spPr>
        <p:txBody>
          <a:bodyPr anchor="ctr"/>
          <a:lstStyle/>
          <a:p>
            <a:pPr algn="r" eaLnBrk="1" hangingPunct="1"/>
            <a:fld id="{520AEFB4-AFC6-4296-A318-BF3A02496943}" type="slidenum">
              <a:rPr kumimoji="0" lang="zh-TW" altLang="en-US" sz="1200">
                <a:solidFill>
                  <a:srgbClr val="898989"/>
                </a:solidFill>
                <a:latin typeface="Verdana" pitchFamily="34" charset="0"/>
                <a:ea typeface="微軟正黑體" pitchFamily="34" charset="-120"/>
              </a:rPr>
              <a:pPr algn="r" eaLnBrk="1" hangingPunct="1"/>
              <a:t>87</a:t>
            </a:fld>
            <a:endParaRPr kumimoji="0" lang="zh-TW" altLang="en-US" sz="1200">
              <a:solidFill>
                <a:srgbClr val="898989"/>
              </a:solidFill>
              <a:latin typeface="Verdana" pitchFamily="34" charset="0"/>
              <a:ea typeface="微軟正黑體" pitchFamily="34" charset="-120"/>
            </a:endParaRPr>
          </a:p>
        </p:txBody>
      </p:sp>
      <p:grpSp>
        <p:nvGrpSpPr>
          <p:cNvPr id="2" name="群組 17416"/>
          <p:cNvGrpSpPr>
            <a:grpSpLocks/>
          </p:cNvGrpSpPr>
          <p:nvPr/>
        </p:nvGrpSpPr>
        <p:grpSpPr bwMode="auto">
          <a:xfrm>
            <a:off x="1631985" y="1799765"/>
            <a:ext cx="8893175" cy="3789825"/>
            <a:chOff x="42754" y="2969568"/>
            <a:chExt cx="8766353" cy="3744416"/>
          </a:xfrm>
        </p:grpSpPr>
        <p:cxnSp>
          <p:nvCxnSpPr>
            <p:cNvPr id="26" name="直線單箭頭接點 25"/>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3" name="群組 28"/>
            <p:cNvGrpSpPr>
              <a:grpSpLocks/>
            </p:cNvGrpSpPr>
            <p:nvPr/>
          </p:nvGrpSpPr>
          <p:grpSpPr bwMode="auto">
            <a:xfrm>
              <a:off x="42754" y="2969568"/>
              <a:ext cx="8766353" cy="3744416"/>
              <a:chOff x="179513" y="2996952"/>
              <a:chExt cx="8766353" cy="3744416"/>
            </a:xfrm>
          </p:grpSpPr>
          <p:sp>
            <p:nvSpPr>
              <p:cNvPr id="7" name="圓角矩形 6"/>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p:cNvSpPr/>
              <p:nvPr/>
            </p:nvSpPr>
            <p:spPr>
              <a:xfrm>
                <a:off x="1908685" y="3789491"/>
                <a:ext cx="1258148" cy="93638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r>
                  <a:rPr kumimoji="0" lang="en-US" altLang="zh-TW" sz="2800" b="1" dirty="0">
                    <a:solidFill>
                      <a:schemeClr val="tx1"/>
                    </a:solidFill>
                    <a:latin typeface="標楷體" pitchFamily="65" charset="-120"/>
                    <a:ea typeface="標楷體" pitchFamily="65" charset="-120"/>
                  </a:rPr>
                  <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r>
                  <a:rPr kumimoji="0" lang="en-US" altLang="zh-TW" sz="2800" b="1" dirty="0">
                    <a:solidFill>
                      <a:schemeClr val="tx1"/>
                    </a:solidFill>
                    <a:latin typeface="標楷體" pitchFamily="65" charset="-120"/>
                    <a:ea typeface="標楷體" pitchFamily="65" charset="-120"/>
                  </a:rPr>
                  <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p:cNvSpPr/>
              <p:nvPr/>
            </p:nvSpPr>
            <p:spPr>
              <a:xfrm>
                <a:off x="1908685" y="4964281"/>
                <a:ext cx="4600692" cy="1585733"/>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p:cNvSpPr/>
              <p:nvPr/>
            </p:nvSpPr>
            <p:spPr>
              <a:xfrm>
                <a:off x="179513" y="2997408"/>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sp>
        <p:nvSpPr>
          <p:cNvPr id="18436" name="Line 25"/>
          <p:cNvSpPr>
            <a:spLocks noChangeShapeType="1"/>
          </p:cNvSpPr>
          <p:nvPr/>
        </p:nvSpPr>
        <p:spPr bwMode="auto">
          <a:xfrm flipV="1">
            <a:off x="3648078" y="2708275"/>
            <a:ext cx="5472113" cy="865188"/>
          </a:xfrm>
          <a:prstGeom prst="line">
            <a:avLst/>
          </a:prstGeom>
          <a:noFill/>
          <a:ln w="9525">
            <a:solidFill>
              <a:srgbClr val="FF0000"/>
            </a:solidFill>
            <a:round/>
            <a:headEnd/>
            <a:tailEnd/>
          </a:ln>
          <a:effectLst>
            <a:prstShdw prst="shdw17" dist="17961" dir="2700000">
              <a:srgbClr val="990000">
                <a:alpha val="50000"/>
              </a:srgbClr>
            </a:prstShdw>
          </a:effectLst>
        </p:spPr>
        <p:txBody>
          <a:bodyPr/>
          <a:lstStyle/>
          <a:p>
            <a:endParaRPr lang="zh-TW" altLang="en-US"/>
          </a:p>
        </p:txBody>
      </p:sp>
      <p:sp>
        <p:nvSpPr>
          <p:cNvPr id="18437" name="Line 26"/>
          <p:cNvSpPr>
            <a:spLocks noChangeShapeType="1"/>
          </p:cNvSpPr>
          <p:nvPr/>
        </p:nvSpPr>
        <p:spPr bwMode="auto">
          <a:xfrm>
            <a:off x="3648076" y="2781300"/>
            <a:ext cx="6119813" cy="719138"/>
          </a:xfrm>
          <a:prstGeom prst="line">
            <a:avLst/>
          </a:prstGeom>
          <a:noFill/>
          <a:ln w="9525">
            <a:solidFill>
              <a:srgbClr val="FF0000"/>
            </a:solidFill>
            <a:round/>
            <a:headEnd/>
            <a:tailEnd/>
          </a:ln>
          <a:effectLst>
            <a:prstShdw prst="shdw17" dist="17961" dir="2700000">
              <a:srgbClr val="990000">
                <a:alpha val="50000"/>
              </a:srgbClr>
            </a:prstShdw>
          </a:effectLst>
        </p:spPr>
        <p:txBody>
          <a:bodyPr/>
          <a:lstStyle/>
          <a:p>
            <a:endParaRPr lang="zh-TW" altLang="en-US"/>
          </a:p>
        </p:txBody>
      </p:sp>
      <p:sp>
        <p:nvSpPr>
          <p:cNvPr id="437274" name="Rectangle 26"/>
          <p:cNvSpPr>
            <a:spLocks noChangeArrowheads="1"/>
          </p:cNvSpPr>
          <p:nvPr/>
        </p:nvSpPr>
        <p:spPr bwMode="auto">
          <a:xfrm>
            <a:off x="5889629" y="3246443"/>
            <a:ext cx="595035" cy="584775"/>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zh-TW" altLang="en-US"/>
              <a:t>：</a:t>
            </a:r>
          </a:p>
        </p:txBody>
      </p:sp>
      <p:sp>
        <p:nvSpPr>
          <p:cNvPr id="29" name="標題 28"/>
          <p:cNvSpPr>
            <a:spLocks noGrp="1"/>
          </p:cNvSpPr>
          <p:nvPr>
            <p:ph type="title"/>
          </p:nvPr>
        </p:nvSpPr>
        <p:spPr/>
        <p:txBody>
          <a:bodyPr>
            <a:normAutofit/>
          </a:bodyPr>
          <a:lstStyle/>
          <a:p>
            <a:r>
              <a:rPr lang="zh-TW" altLang="en-US" dirty="0">
                <a:solidFill>
                  <a:srgbClr val="0000CC"/>
                </a:solidFill>
                <a:latin typeface="標楷體" pitchFamily="65" charset="-120"/>
                <a:ea typeface="標楷體" pitchFamily="65" charset="-120"/>
              </a:rPr>
              <a:t>國中畢業生升學管道圖</a:t>
            </a:r>
          </a:p>
        </p:txBody>
      </p:sp>
      <p:sp>
        <p:nvSpPr>
          <p:cNvPr id="31" name="向上箭號圖說文字 30"/>
          <p:cNvSpPr/>
          <p:nvPr/>
        </p:nvSpPr>
        <p:spPr>
          <a:xfrm>
            <a:off x="3809986" y="4786322"/>
            <a:ext cx="3786215" cy="1857388"/>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全國分成</a:t>
            </a:r>
            <a:r>
              <a:rPr lang="en-US" altLang="zh-TW" sz="2000" b="1" dirty="0">
                <a:solidFill>
                  <a:srgbClr val="FF0000"/>
                </a:solidFill>
              </a:rPr>
              <a:t>15</a:t>
            </a:r>
            <a:r>
              <a:rPr lang="zh-TW" altLang="en-US" sz="2000" b="1" dirty="0">
                <a:solidFill>
                  <a:srgbClr val="FF0000"/>
                </a:solidFill>
              </a:rPr>
              <a:t>個免試就學區，</a:t>
            </a:r>
            <a:endParaRPr lang="en-US" altLang="zh-TW" sz="2000" b="1" dirty="0">
              <a:solidFill>
                <a:srgbClr val="FF0000"/>
              </a:solidFill>
            </a:endParaRPr>
          </a:p>
          <a:p>
            <a:pPr algn="ctr"/>
            <a:r>
              <a:rPr lang="zh-TW" altLang="en-US" sz="2000" b="1" dirty="0">
                <a:solidFill>
                  <a:srgbClr val="FF0000"/>
                </a:solidFill>
              </a:rPr>
              <a:t>採計會考</a:t>
            </a:r>
            <a:r>
              <a:rPr lang="en-US" altLang="zh-TW" sz="2000" b="1" dirty="0">
                <a:solidFill>
                  <a:srgbClr val="FF0000"/>
                </a:solidFill>
              </a:rPr>
              <a:t>”</a:t>
            </a:r>
            <a:r>
              <a:rPr lang="zh-TW" altLang="en-US" sz="2000" b="1" dirty="0">
                <a:solidFill>
                  <a:srgbClr val="FF0000"/>
                </a:solidFill>
              </a:rPr>
              <a:t>積分</a:t>
            </a:r>
            <a:r>
              <a:rPr lang="en-US" altLang="zh-TW" sz="2000" b="1" dirty="0">
                <a:solidFill>
                  <a:srgbClr val="FF0000"/>
                </a:solidFill>
              </a:rPr>
              <a:t>”</a:t>
            </a:r>
            <a:r>
              <a:rPr lang="zh-TW" altLang="en-US" sz="2000" b="1" dirty="0">
                <a:solidFill>
                  <a:srgbClr val="FF0000"/>
                </a:solidFill>
              </a:rPr>
              <a:t>，跨區有限制。</a:t>
            </a:r>
            <a:endParaRPr lang="en-US" altLang="zh-TW" sz="2000" b="1" dirty="0">
              <a:solidFill>
                <a:srgbClr val="FF0000"/>
              </a:solidFill>
            </a:endParaRPr>
          </a:p>
          <a:p>
            <a:pPr algn="ctr"/>
            <a:r>
              <a:rPr lang="zh-TW" altLang="en-US" sz="2000" b="1" dirty="0">
                <a:solidFill>
                  <a:srgbClr val="FF0000"/>
                </a:solidFill>
              </a:rPr>
              <a:t>我們是</a:t>
            </a:r>
            <a:r>
              <a:rPr lang="en-US" altLang="zh-TW" sz="2000" b="1" dirty="0">
                <a:solidFill>
                  <a:srgbClr val="FF0000"/>
                </a:solidFill>
              </a:rPr>
              <a:t>-</a:t>
            </a:r>
            <a:r>
              <a:rPr lang="zh-TW" altLang="en-US" sz="2000" b="1" dirty="0">
                <a:solidFill>
                  <a:srgbClr val="FF0000"/>
                </a:solidFill>
              </a:rPr>
              <a:t>桃連區。</a:t>
            </a:r>
          </a:p>
        </p:txBody>
      </p:sp>
      <p:sp>
        <p:nvSpPr>
          <p:cNvPr id="32" name="向上箭號圖說文字 31"/>
          <p:cNvSpPr/>
          <p:nvPr/>
        </p:nvSpPr>
        <p:spPr>
          <a:xfrm>
            <a:off x="8096266" y="5286388"/>
            <a:ext cx="2428892" cy="1285884"/>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不受區域限制，</a:t>
            </a:r>
            <a:endParaRPr lang="en-US" altLang="zh-TW" sz="2000" b="1" dirty="0">
              <a:solidFill>
                <a:srgbClr val="FF0000"/>
              </a:solidFill>
            </a:endParaRPr>
          </a:p>
          <a:p>
            <a:pPr algn="ctr"/>
            <a:r>
              <a:rPr lang="zh-TW" altLang="en-US" sz="2000" b="1" dirty="0">
                <a:solidFill>
                  <a:srgbClr val="FF0000"/>
                </a:solidFill>
              </a:rPr>
              <a:t>不採計會考</a:t>
            </a:r>
            <a:r>
              <a:rPr lang="en-US" altLang="zh-TW" sz="2000" b="1" dirty="0">
                <a:solidFill>
                  <a:srgbClr val="FF0000"/>
                </a:solidFill>
              </a:rPr>
              <a:t>”</a:t>
            </a:r>
            <a:r>
              <a:rPr lang="zh-TW" altLang="en-US" sz="2000" b="1" dirty="0">
                <a:solidFill>
                  <a:srgbClr val="FF0000"/>
                </a:solidFill>
              </a:rPr>
              <a:t>積分</a:t>
            </a:r>
            <a:r>
              <a:rPr lang="en-US" altLang="zh-TW" sz="2000" b="1" dirty="0">
                <a:solidFill>
                  <a:srgbClr val="FF0000"/>
                </a:solidFill>
              </a:rPr>
              <a:t>”</a:t>
            </a:r>
            <a:r>
              <a:rPr lang="zh-TW" altLang="en-US" sz="2000" b="1" dirty="0">
                <a:solidFill>
                  <a:srgbClr val="FF0000"/>
                </a:solidFill>
              </a:rPr>
              <a:t>。</a:t>
            </a:r>
          </a:p>
        </p:txBody>
      </p:sp>
    </p:spTree>
    <p:custDataLst>
      <p:tags r:id="rId1"/>
    </p:custDataLst>
    <p:extLst>
      <p:ext uri="{BB962C8B-B14F-4D97-AF65-F5344CB8AC3E}">
        <p14:creationId xmlns:p14="http://schemas.microsoft.com/office/powerpoint/2010/main" val="2924770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bg/>
                                          </p:spTgt>
                                        </p:tgtEl>
                                        <p:attrNameLst>
                                          <p:attrName>style.visibility</p:attrName>
                                        </p:attrNameLst>
                                      </p:cBhvr>
                                      <p:to>
                                        <p:strVal val="visible"/>
                                      </p:to>
                                    </p:set>
                                    <p:anim calcmode="lin" valueType="num">
                                      <p:cBhvr additive="base">
                                        <p:cTn id="7" dur="500" fill="hold"/>
                                        <p:tgtEl>
                                          <p:spTgt spid="3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anim calcmode="lin" valueType="num">
                                      <p:cBhvr additive="base">
                                        <p:cTn id="1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1">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xEl>
                                              <p:pRg st="1" end="1"/>
                                            </p:txEl>
                                          </p:spTgt>
                                        </p:tgtEl>
                                        <p:attrNameLst>
                                          <p:attrName>style.visibility</p:attrName>
                                        </p:attrNameLst>
                                      </p:cBhvr>
                                      <p:to>
                                        <p:strVal val="visible"/>
                                      </p:to>
                                    </p:set>
                                    <p:anim calcmode="lin" valueType="num">
                                      <p:cBhvr additive="base">
                                        <p:cTn id="15"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1">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xEl>
                                              <p:pRg st="2" end="2"/>
                                            </p:txEl>
                                          </p:spTgt>
                                        </p:tgtEl>
                                        <p:attrNameLst>
                                          <p:attrName>style.visibility</p:attrName>
                                        </p:attrNameLst>
                                      </p:cBhvr>
                                      <p:to>
                                        <p:strVal val="visible"/>
                                      </p:to>
                                    </p:set>
                                    <p:anim calcmode="lin" valueType="num">
                                      <p:cBhvr additive="base">
                                        <p:cTn id="19"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
                                            <p:bg/>
                                          </p:spTgt>
                                        </p:tgtEl>
                                        <p:attrNameLst>
                                          <p:attrName>style.visibility</p:attrName>
                                        </p:attrNameLst>
                                      </p:cBhvr>
                                      <p:to>
                                        <p:strVal val="visible"/>
                                      </p:to>
                                    </p:set>
                                    <p:anim calcmode="lin" valueType="num">
                                      <p:cBhvr additive="base">
                                        <p:cTn id="23" dur="500" fill="hold"/>
                                        <p:tgtEl>
                                          <p:spTgt spid="32">
                                            <p:bg/>
                                          </p:spTgt>
                                        </p:tgtEl>
                                        <p:attrNameLst>
                                          <p:attrName>ppt_x</p:attrName>
                                        </p:attrNameLst>
                                      </p:cBhvr>
                                      <p:tavLst>
                                        <p:tav tm="0">
                                          <p:val>
                                            <p:strVal val="#ppt_x"/>
                                          </p:val>
                                        </p:tav>
                                        <p:tav tm="100000">
                                          <p:val>
                                            <p:strVal val="#ppt_x"/>
                                          </p:val>
                                        </p:tav>
                                      </p:tavLst>
                                    </p:anim>
                                    <p:anim calcmode="lin" valueType="num">
                                      <p:cBhvr additive="base">
                                        <p:cTn id="24" dur="500" fill="hold"/>
                                        <p:tgtEl>
                                          <p:spTgt spid="32">
                                            <p:bg/>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 calcmode="lin" valueType="num">
                                      <p:cBhvr additive="base">
                                        <p:cTn id="2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2">
                                            <p:txEl>
                                              <p:pRg st="1" end="1"/>
                                            </p:txEl>
                                          </p:spTgt>
                                        </p:tgtEl>
                                        <p:attrNameLst>
                                          <p:attrName>style.visibility</p:attrName>
                                        </p:attrNameLst>
                                      </p:cBhvr>
                                      <p:to>
                                        <p:strVal val="visible"/>
                                      </p:to>
                                    </p:set>
                                    <p:anim calcmode="lin" valueType="num">
                                      <p:cBhvr additive="base">
                                        <p:cTn id="31"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allAtOnce" animBg="1"/>
      <p:bldP spid="32" grpId="0" build="allAtOnce"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3">
            <a:extLst>
              <a:ext uri="{FF2B5EF4-FFF2-40B4-BE49-F238E27FC236}">
                <a16:creationId xmlns:a16="http://schemas.microsoft.com/office/drawing/2014/main" xmlns="" id="{7A8B927D-DFA9-4A7F-A7FC-FF5B957E82CD}"/>
              </a:ext>
            </a:extLst>
          </p:cNvPr>
          <p:cNvSpPr txBox="1">
            <a:spLocks noGrp="1"/>
          </p:cNvSpPr>
          <p:nvPr/>
        </p:nvSpPr>
        <p:spPr bwMode="auto">
          <a:xfrm>
            <a:off x="8066088" y="635635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r" eaLnBrk="1" hangingPunct="1">
              <a:spcBef>
                <a:spcPct val="0"/>
              </a:spcBef>
              <a:buFontTx/>
              <a:buNone/>
            </a:pPr>
            <a:fld id="{9B7F946D-33DB-403C-ABB8-EF26BAE8F088}" type="slidenum">
              <a:rPr kumimoji="0" lang="zh-TW" altLang="en-US" sz="1200">
                <a:solidFill>
                  <a:srgbClr val="898989"/>
                </a:solidFill>
                <a:ea typeface="微軟正黑體" panose="020B0604030504040204" pitchFamily="34" charset="-120"/>
              </a:rPr>
              <a:pPr algn="r" eaLnBrk="1" hangingPunct="1">
                <a:spcBef>
                  <a:spcPct val="0"/>
                </a:spcBef>
                <a:buFontTx/>
                <a:buNone/>
              </a:pPr>
              <a:t>88</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xmlns="" id="{782E8A93-BF2D-4403-AA0C-E9D6D51E2494}"/>
              </a:ext>
            </a:extLst>
          </p:cNvPr>
          <p:cNvGraphicFramePr>
            <a:graphicFrameLocks noGrp="1"/>
          </p:cNvGraphicFramePr>
          <p:nvPr/>
        </p:nvGraphicFramePr>
        <p:xfrm>
          <a:off x="1127448" y="4818856"/>
          <a:ext cx="4889264" cy="9144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4889264">
                  <a:extLst>
                    <a:ext uri="{9D8B030D-6E8A-4147-A177-3AD203B41FA5}">
                      <a16:colId xmlns:a16="http://schemas.microsoft.com/office/drawing/2014/main" xmlns="" val="20000"/>
                    </a:ext>
                  </a:extLst>
                </a:gridCol>
              </a:tblGrid>
              <a:tr h="9144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10000"/>
                  </a:ext>
                </a:extLst>
              </a:tr>
            </a:tbl>
          </a:graphicData>
        </a:graphic>
      </p:graphicFrame>
      <p:graphicFrame>
        <p:nvGraphicFramePr>
          <p:cNvPr id="6" name="表格 5">
            <a:extLst>
              <a:ext uri="{FF2B5EF4-FFF2-40B4-BE49-F238E27FC236}">
                <a16:creationId xmlns:a16="http://schemas.microsoft.com/office/drawing/2014/main" xmlns="" id="{685CAC80-A29F-4123-991E-534F0221FB53}"/>
              </a:ext>
            </a:extLst>
          </p:cNvPr>
          <p:cNvGraphicFramePr>
            <a:graphicFrameLocks noGrp="1"/>
          </p:cNvGraphicFramePr>
          <p:nvPr/>
        </p:nvGraphicFramePr>
        <p:xfrm>
          <a:off x="1127448" y="1340768"/>
          <a:ext cx="4889266"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1">
                  <a:extLst>
                    <a:ext uri="{9D8B030D-6E8A-4147-A177-3AD203B41FA5}">
                      <a16:colId xmlns:a16="http://schemas.microsoft.com/office/drawing/2014/main" xmlns="" val="20000"/>
                    </a:ext>
                  </a:extLst>
                </a:gridCol>
                <a:gridCol w="4007675">
                  <a:extLst>
                    <a:ext uri="{9D8B030D-6E8A-4147-A177-3AD203B41FA5}">
                      <a16:colId xmlns:a16="http://schemas.microsoft.com/office/drawing/2014/main" xmlns=""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羅浮高中</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17149540"/>
                  </a:ext>
                </a:extLst>
              </a:tr>
            </a:tbl>
          </a:graphicData>
        </a:graphic>
      </p:graphicFrame>
      <p:graphicFrame>
        <p:nvGraphicFramePr>
          <p:cNvPr id="7" name="表格 6">
            <a:extLst>
              <a:ext uri="{FF2B5EF4-FFF2-40B4-BE49-F238E27FC236}">
                <a16:creationId xmlns:a16="http://schemas.microsoft.com/office/drawing/2014/main" xmlns="" id="{9FE7D1FF-4BF0-4FB7-84F5-C1320121FF61}"/>
              </a:ext>
            </a:extLst>
          </p:cNvPr>
          <p:cNvGraphicFramePr>
            <a:graphicFrameLocks noGrp="1"/>
          </p:cNvGraphicFramePr>
          <p:nvPr/>
        </p:nvGraphicFramePr>
        <p:xfrm>
          <a:off x="6312027" y="1340768"/>
          <a:ext cx="3960441" cy="316773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86471">
                  <a:extLst>
                    <a:ext uri="{9D8B030D-6E8A-4147-A177-3AD203B41FA5}">
                      <a16:colId xmlns:a16="http://schemas.microsoft.com/office/drawing/2014/main" xmlns="" val="20000"/>
                    </a:ext>
                  </a:extLst>
                </a:gridCol>
                <a:gridCol w="786471">
                  <a:extLst>
                    <a:ext uri="{9D8B030D-6E8A-4147-A177-3AD203B41FA5}">
                      <a16:colId xmlns:a16="http://schemas.microsoft.com/office/drawing/2014/main" xmlns="" val="20001"/>
                    </a:ext>
                  </a:extLst>
                </a:gridCol>
                <a:gridCol w="2387499">
                  <a:extLst>
                    <a:ext uri="{9D8B030D-6E8A-4147-A177-3AD203B41FA5}">
                      <a16:colId xmlns:a16="http://schemas.microsoft.com/office/drawing/2014/main" xmlns="" val="20002"/>
                    </a:ext>
                  </a:extLst>
                </a:gridCol>
              </a:tblGrid>
              <a:tr h="633546">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633546">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633546">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xmlns="" val="10004"/>
                  </a:ext>
                </a:extLst>
              </a:tr>
            </a:tbl>
          </a:graphicData>
        </a:graphic>
      </p:graphicFrame>
      <p:sp>
        <p:nvSpPr>
          <p:cNvPr id="9" name="標題 2">
            <a:extLst>
              <a:ext uri="{FF2B5EF4-FFF2-40B4-BE49-F238E27FC236}">
                <a16:creationId xmlns:a16="http://schemas.microsoft.com/office/drawing/2014/main" xmlns="" id="{677CFC95-3EAD-4DEF-9041-FD8533691B38}"/>
              </a:ext>
            </a:extLst>
          </p:cNvPr>
          <p:cNvSpPr>
            <a:spLocks noGrp="1"/>
          </p:cNvSpPr>
          <p:nvPr>
            <p:ph type="title" idx="4294967295"/>
          </p:nvPr>
        </p:nvSpPr>
        <p:spPr>
          <a:xfrm>
            <a:off x="1425096" y="221396"/>
            <a:ext cx="8784901" cy="1143000"/>
          </a:xfrm>
          <a:effectLst>
            <a:outerShdw blurRad="50800" dist="38100" dir="2700000" algn="tl" rotWithShape="0">
              <a:srgbClr val="000000">
                <a:alpha val="39998"/>
              </a:srgbClr>
            </a:outerShdw>
          </a:effectLst>
        </p:spPr>
        <p:txBody>
          <a:bodyPr wrap="square" numCol="1" anchorCtr="0" compatLnSpc="1">
            <a:prstTxWarp prst="textNoShape">
              <a:avLst/>
            </a:prstTxWarp>
            <a:noAutofit/>
          </a:bodyPr>
          <a:lstStyle/>
          <a:p>
            <a:pPr eaLnBrk="1" hangingPunct="1">
              <a:defRPr/>
            </a:pPr>
            <a:r>
              <a:rPr lang="en-US" altLang="zh-TW" sz="4800" dirty="0">
                <a:ln>
                  <a:noFill/>
                </a:ln>
                <a:solidFill>
                  <a:srgbClr val="31859C"/>
                </a:solidFill>
                <a:latin typeface="標楷體" panose="03000509000000000000" pitchFamily="65" charset="-120"/>
                <a:ea typeface="標楷體" panose="03000509000000000000" pitchFamily="65" charset="-120"/>
              </a:rPr>
              <a:t>113</a:t>
            </a:r>
            <a:r>
              <a:rPr lang="zh-TW" altLang="zh-TW" sz="4800" dirty="0">
                <a:ln>
                  <a:noFill/>
                </a:ln>
                <a:solidFill>
                  <a:srgbClr val="31859C"/>
                </a:solidFill>
                <a:latin typeface="標楷體" panose="03000509000000000000" pitchFamily="65" charset="-120"/>
                <a:ea typeface="標楷體" panose="03000509000000000000" pitchFamily="65" charset="-120"/>
              </a:rPr>
              <a:t>學年度</a:t>
            </a:r>
            <a:r>
              <a:rPr lang="zh-TW" altLang="en-US" sz="4800" dirty="0">
                <a:ln>
                  <a:noFill/>
                </a:ln>
                <a:solidFill>
                  <a:srgbClr val="31859C"/>
                </a:solidFill>
                <a:latin typeface="標楷體" panose="03000509000000000000" pitchFamily="65" charset="-120"/>
                <a:ea typeface="標楷體" panose="03000509000000000000" pitchFamily="65" charset="-120"/>
              </a:rPr>
              <a:t>桃連區</a:t>
            </a:r>
            <a:r>
              <a:rPr lang="zh-TW" altLang="zh-TW" sz="4800" dirty="0">
                <a:ln>
                  <a:noFill/>
                </a:ln>
                <a:solidFill>
                  <a:srgbClr val="31859C"/>
                </a:solidFill>
                <a:latin typeface="標楷體" panose="03000509000000000000" pitchFamily="65" charset="-120"/>
                <a:ea typeface="標楷體" panose="03000509000000000000" pitchFamily="65" charset="-120"/>
              </a:rPr>
              <a:t>適性入學管道</a:t>
            </a:r>
            <a:endParaRPr lang="zh-TW" altLang="en-US" sz="4800" dirty="0">
              <a:ln>
                <a:noFill/>
              </a:ln>
              <a:solidFill>
                <a:srgbClr val="31859C"/>
              </a:solidFill>
              <a:latin typeface="標楷體" panose="03000509000000000000" pitchFamily="65" charset="-120"/>
              <a:ea typeface="標楷體" panose="03000509000000000000" pitchFamily="65" charset="-120"/>
            </a:endParaRPr>
          </a:p>
        </p:txBody>
      </p:sp>
      <p:pic>
        <p:nvPicPr>
          <p:cNvPr id="18439" name="圖片 24">
            <a:extLst>
              <a:ext uri="{FF2B5EF4-FFF2-40B4-BE49-F238E27FC236}">
                <a16:creationId xmlns:a16="http://schemas.microsoft.com/office/drawing/2014/main" xmlns="" id="{3F1E47A2-E4B8-43D5-A6AF-2CAEBB7DF2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87489" y="5733256"/>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xmlns="" id="{6CA73E1A-A080-481A-95AB-EA8D029B5B25}"/>
              </a:ext>
            </a:extLst>
          </p:cNvPr>
          <p:cNvGraphicFramePr>
            <a:graphicFrameLocks noGrp="1"/>
          </p:cNvGraphicFramePr>
          <p:nvPr/>
        </p:nvGraphicFramePr>
        <p:xfrm>
          <a:off x="6311903" y="4649088"/>
          <a:ext cx="3960440" cy="183585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54139">
                  <a:extLst>
                    <a:ext uri="{9D8B030D-6E8A-4147-A177-3AD203B41FA5}">
                      <a16:colId xmlns:a16="http://schemas.microsoft.com/office/drawing/2014/main" xmlns="" val="20000"/>
                    </a:ext>
                  </a:extLst>
                </a:gridCol>
                <a:gridCol w="3106301">
                  <a:extLst>
                    <a:ext uri="{9D8B030D-6E8A-4147-A177-3AD203B41FA5}">
                      <a16:colId xmlns:a16="http://schemas.microsoft.com/office/drawing/2014/main" xmlns="" val="20001"/>
                    </a:ext>
                  </a:extLst>
                </a:gridCol>
              </a:tblGrid>
              <a:tr h="458963">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2" name="五角星形 1"/>
          <p:cNvSpPr/>
          <p:nvPr/>
        </p:nvSpPr>
        <p:spPr bwMode="auto">
          <a:xfrm>
            <a:off x="2567608" y="4221088"/>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ustDataLst>
      <p:tags r:id="rId1"/>
    </p:custDataLst>
  </p:cSld>
  <p:clrMapOvr>
    <a:masterClrMapping/>
  </p:clrMapOvr>
  <p:transition spd="slow">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6FB69187-4211-4513-811C-F1AE1827F8FF}"/>
              </a:ext>
            </a:extLst>
          </p:cNvPr>
          <p:cNvSpPr>
            <a:spLocks noGrp="1"/>
          </p:cNvSpPr>
          <p:nvPr>
            <p:ph type="ctrTitle" idx="4294967295"/>
          </p:nvPr>
        </p:nvSpPr>
        <p:spPr>
          <a:xfrm>
            <a:off x="1631952" y="2390780"/>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桃園市單獨招生入學管道</a:t>
            </a:r>
          </a:p>
        </p:txBody>
      </p:sp>
      <p:pic>
        <p:nvPicPr>
          <p:cNvPr id="4099" name="群組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49" y="4076700"/>
            <a:ext cx="1365251"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3234554"/>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ChangeArrowheads="1"/>
          </p:cNvSpPr>
          <p:nvPr/>
        </p:nvSpPr>
        <p:spPr bwMode="auto">
          <a:xfrm>
            <a:off x="1735138" y="1255927"/>
            <a:ext cx="181822" cy="586957"/>
          </a:xfrm>
          <a:prstGeom prst="rect">
            <a:avLst/>
          </a:prstGeom>
          <a:noFill/>
          <a:ln w="9525">
            <a:noFill/>
            <a:miter lim="800000"/>
            <a:headEnd/>
            <a:tailEnd/>
          </a:ln>
        </p:spPr>
        <p:txBody>
          <a:bodyPr wrap="none" lIns="90000" tIns="46800" rIns="90000" bIns="46800" anchor="ctr">
            <a:spAutoFit/>
          </a:bodyPr>
          <a:lstStyle/>
          <a:p>
            <a:pPr eaLnBrk="1" hangingPunct="1"/>
            <a:endParaRPr lang="zh-TW" altLang="en-US"/>
          </a:p>
        </p:txBody>
      </p:sp>
      <p:sp>
        <p:nvSpPr>
          <p:cNvPr id="21508" name="Rectangle 3"/>
          <p:cNvSpPr>
            <a:spLocks noChangeArrowheads="1"/>
          </p:cNvSpPr>
          <p:nvPr/>
        </p:nvSpPr>
        <p:spPr bwMode="auto">
          <a:xfrm>
            <a:off x="1199459" y="1280986"/>
            <a:ext cx="10657183" cy="956288"/>
          </a:xfrm>
          <a:prstGeom prst="rect">
            <a:avLst/>
          </a:prstGeom>
          <a:noFill/>
          <a:ln w="9525">
            <a:noFill/>
            <a:miter lim="800000"/>
            <a:headEnd/>
            <a:tailEnd/>
          </a:ln>
        </p:spPr>
        <p:txBody>
          <a:bodyPr wrap="square" lIns="90000" tIns="46800" rIns="90000" bIns="46800" anchor="ctr">
            <a:spAutoFit/>
          </a:bodyPr>
          <a:lstStyle/>
          <a:p>
            <a:pPr eaLnBrk="1" hangingPunct="1"/>
            <a:r>
              <a:rPr lang="en-US" altLang="zh-TW" sz="2800" dirty="0">
                <a:solidFill>
                  <a:srgbClr val="000099"/>
                </a:solidFill>
                <a:latin typeface="標楷體" pitchFamily="65" charset="-120"/>
              </a:rPr>
              <a:t>103</a:t>
            </a:r>
            <a:r>
              <a:rPr lang="zh-TW" altLang="en-US" sz="2800" dirty="0">
                <a:solidFill>
                  <a:srgbClr val="000099"/>
                </a:solidFill>
                <a:latin typeface="標楷體" pitchFamily="65" charset="-120"/>
              </a:rPr>
              <a:t>學年度至</a:t>
            </a:r>
            <a:r>
              <a:rPr lang="en-US" altLang="zh-TW" sz="2800" dirty="0">
                <a:solidFill>
                  <a:srgbClr val="000099"/>
                </a:solidFill>
                <a:latin typeface="標楷體" pitchFamily="65" charset="-120"/>
              </a:rPr>
              <a:t>115</a:t>
            </a:r>
            <a:r>
              <a:rPr lang="zh-TW" altLang="en-US" sz="2800" dirty="0">
                <a:solidFill>
                  <a:srgbClr val="000099"/>
                </a:solidFill>
                <a:latin typeface="標楷體" pitchFamily="65" charset="-120"/>
              </a:rPr>
              <a:t>學年度桃園市國中畢業生將由每年</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8,554</a:t>
            </a:r>
            <a:r>
              <a:rPr lang="zh-TW" altLang="en-US" sz="2800" dirty="0">
                <a:solidFill>
                  <a:srgbClr val="000099"/>
                </a:solidFill>
                <a:latin typeface="標楷體" pitchFamily="65" charset="-120"/>
              </a:rPr>
              <a:t>人降至</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3,231</a:t>
            </a:r>
            <a:r>
              <a:rPr lang="zh-TW" altLang="en-US" sz="2800" dirty="0">
                <a:solidFill>
                  <a:srgbClr val="000099"/>
                </a:solidFill>
                <a:latin typeface="標楷體" pitchFamily="65" charset="-120"/>
              </a:rPr>
              <a:t>人。 </a:t>
            </a:r>
          </a:p>
        </p:txBody>
      </p:sp>
      <p:sp>
        <p:nvSpPr>
          <p:cNvPr id="185348" name="Rectangle 4"/>
          <p:cNvSpPr>
            <a:spLocks noChangeArrowheads="1"/>
          </p:cNvSpPr>
          <p:nvPr/>
        </p:nvSpPr>
        <p:spPr bwMode="auto">
          <a:xfrm>
            <a:off x="2309271" y="424928"/>
            <a:ext cx="7573463" cy="830997"/>
          </a:xfrm>
          <a:prstGeom prst="rect">
            <a:avLst/>
          </a:prstGeom>
          <a:noFill/>
          <a:ln>
            <a:noFill/>
          </a:ln>
          <a:effectLst/>
        </p:spPr>
        <p:txBody>
          <a:bodyPr wrap="square">
            <a:spAutoFit/>
          </a:bodyPr>
          <a:lstStyle/>
          <a:p>
            <a:pPr algn="ctr" eaLnBrk="1" hangingPunct="1">
              <a:defRPr/>
            </a:pPr>
            <a:r>
              <a:rPr lang="zh-TW" altLang="en-US" sz="4800" dirty="0">
                <a:effectLst>
                  <a:outerShdw blurRad="38100" dist="38100" dir="2700000" algn="tl">
                    <a:srgbClr val="FFFFFF"/>
                  </a:outerShdw>
                </a:effectLst>
                <a:latin typeface="標楷體" pitchFamily="65" charset="-120"/>
                <a:ea typeface="標楷體" pitchFamily="65" charset="-120"/>
              </a:rPr>
              <a:t>本市國中畢業生數趨勢圖</a:t>
            </a:r>
          </a:p>
        </p:txBody>
      </p:sp>
      <p:graphicFrame>
        <p:nvGraphicFramePr>
          <p:cNvPr id="6" name="圖表 5"/>
          <p:cNvGraphicFramePr>
            <a:graphicFrameLocks/>
          </p:cNvGraphicFramePr>
          <p:nvPr>
            <p:extLst>
              <p:ext uri="{D42A27DB-BD31-4B8C-83A1-F6EECF244321}">
                <p14:modId xmlns:p14="http://schemas.microsoft.com/office/powerpoint/2010/main" val="2331571802"/>
              </p:ext>
            </p:extLst>
          </p:nvPr>
        </p:nvGraphicFramePr>
        <p:xfrm>
          <a:off x="1569175" y="2229460"/>
          <a:ext cx="9001000" cy="4684049"/>
        </p:xfrm>
        <a:graphic>
          <a:graphicData uri="http://schemas.openxmlformats.org/drawingml/2006/chart">
            <c:chart xmlns:c="http://schemas.openxmlformats.org/drawingml/2006/chart" xmlns:r="http://schemas.openxmlformats.org/officeDocument/2006/relationships" r:id="rId2"/>
          </a:graphicData>
        </a:graphic>
      </p:graphicFrame>
      <p:sp>
        <p:nvSpPr>
          <p:cNvPr id="2" name="文字方塊 1">
            <a:extLst>
              <a:ext uri="{FF2B5EF4-FFF2-40B4-BE49-F238E27FC236}">
                <a16:creationId xmlns:a16="http://schemas.microsoft.com/office/drawing/2014/main" xmlns="" id="{C3AEFDC6-0599-42B7-B623-2A45BA39B6ED}"/>
              </a:ext>
            </a:extLst>
          </p:cNvPr>
          <p:cNvSpPr txBox="1"/>
          <p:nvPr/>
        </p:nvSpPr>
        <p:spPr>
          <a:xfrm>
            <a:off x="8472264" y="3429004"/>
            <a:ext cx="648072" cy="584775"/>
          </a:xfrm>
          <a:prstGeom prst="rect">
            <a:avLst/>
          </a:prstGeom>
          <a:noFill/>
          <a:ln w="38100">
            <a:solidFill>
              <a:srgbClr val="FF0000"/>
            </a:solidFill>
          </a:ln>
        </p:spPr>
        <p:txBody>
          <a:bodyPr wrap="square" rtlCol="0">
            <a:spAutoFit/>
          </a:bodyPr>
          <a:lstStyle/>
          <a:p>
            <a:endParaRPr lang="zh-TW" altLang="en-US" dirty="0">
              <a:ln w="38100">
                <a:solidFill>
                  <a:srgbClr val="FF0000"/>
                </a:solidFill>
              </a:ln>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endParaRPr lang="zh-TW" altLang="en-US"/>
          </a:p>
        </p:txBody>
      </p:sp>
      <p:sp>
        <p:nvSpPr>
          <p:cNvPr id="6" name="矩形 5"/>
          <p:cNvSpPr/>
          <p:nvPr/>
        </p:nvSpPr>
        <p:spPr>
          <a:xfrm>
            <a:off x="1415480" y="620690"/>
            <a:ext cx="9505056" cy="1323439"/>
          </a:xfrm>
          <a:prstGeom prst="rect">
            <a:avLst/>
          </a:prstGeom>
        </p:spPr>
        <p:txBody>
          <a:bodyPr wrap="square">
            <a:spAutoFit/>
          </a:bodyPr>
          <a:lstStyle/>
          <a:p>
            <a:pPr lvl="0" algn="ctr"/>
            <a:r>
              <a:rPr lang="zh-TW" altLang="en-US" sz="4000" b="1" dirty="0">
                <a:solidFill>
                  <a:srgbClr val="0066FF"/>
                </a:solidFill>
                <a:latin typeface="標楷體" panose="03000509000000000000" pitchFamily="65" charset="-120"/>
                <a:ea typeface="標楷體" panose="03000509000000000000" pitchFamily="65" charset="-120"/>
              </a:rPr>
              <a:t>桃連區之單獨招生</a:t>
            </a:r>
            <a:endParaRPr lang="en-US" altLang="zh-TW" sz="4000" b="1" dirty="0">
              <a:solidFill>
                <a:srgbClr val="0066FF"/>
              </a:solidFill>
              <a:latin typeface="標楷體" panose="03000509000000000000" pitchFamily="65" charset="-120"/>
              <a:ea typeface="標楷體" panose="03000509000000000000" pitchFamily="65" charset="-120"/>
            </a:endParaRPr>
          </a:p>
          <a:p>
            <a:pPr lvl="0" algn="ctr"/>
            <a:r>
              <a:rPr lang="en-US" altLang="zh-TW" sz="4000" b="1" dirty="0">
                <a:solidFill>
                  <a:srgbClr val="0066FF"/>
                </a:solidFill>
                <a:latin typeface="標楷體" panose="03000509000000000000" pitchFamily="65" charset="-120"/>
                <a:ea typeface="標楷體" panose="03000509000000000000" pitchFamily="65" charset="-120"/>
              </a:rPr>
              <a:t>(</a:t>
            </a:r>
            <a:r>
              <a:rPr lang="zh-TW" altLang="en-US" sz="4000" b="1" dirty="0">
                <a:solidFill>
                  <a:srgbClr val="0066FF"/>
                </a:solidFill>
                <a:latin typeface="標楷體" panose="03000509000000000000" pitchFamily="65" charset="-120"/>
                <a:ea typeface="標楷體" panose="03000509000000000000" pitchFamily="65" charset="-120"/>
              </a:rPr>
              <a:t>桃園市立羅浮高中</a:t>
            </a:r>
            <a:r>
              <a:rPr lang="en-US" altLang="zh-TW" sz="4000" b="1" dirty="0">
                <a:solidFill>
                  <a:srgbClr val="0066FF"/>
                </a:solidFill>
                <a:latin typeface="標楷體" panose="03000509000000000000" pitchFamily="65" charset="-120"/>
                <a:ea typeface="標楷體" panose="03000509000000000000" pitchFamily="65" charset="-120"/>
              </a:rPr>
              <a:t>-</a:t>
            </a:r>
            <a:r>
              <a:rPr lang="zh-TW" altLang="en-US" sz="4000" b="1" dirty="0">
                <a:solidFill>
                  <a:srgbClr val="0066FF"/>
                </a:solidFill>
                <a:latin typeface="標楷體" panose="03000509000000000000" pitchFamily="65" charset="-120"/>
                <a:ea typeface="標楷體" panose="03000509000000000000" pitchFamily="65" charset="-120"/>
              </a:rPr>
              <a:t>原住民重點高中</a:t>
            </a:r>
            <a:r>
              <a:rPr lang="en-US" altLang="zh-TW" sz="4000" b="1" dirty="0">
                <a:solidFill>
                  <a:srgbClr val="0066FF"/>
                </a:solidFill>
                <a:latin typeface="標楷體" panose="03000509000000000000" pitchFamily="65" charset="-120"/>
                <a:ea typeface="標楷體" panose="03000509000000000000" pitchFamily="65" charset="-120"/>
              </a:rPr>
              <a:t>)</a:t>
            </a:r>
          </a:p>
        </p:txBody>
      </p:sp>
      <p:sp>
        <p:nvSpPr>
          <p:cNvPr id="7" name="內容版面配置區 2">
            <a:extLst>
              <a:ext uri="{FF2B5EF4-FFF2-40B4-BE49-F238E27FC236}">
                <a16:creationId xmlns:a16="http://schemas.microsoft.com/office/drawing/2014/main" xmlns="" id="{39DBE3DF-BD04-4593-BDE3-1B986E9CFC55}"/>
              </a:ext>
            </a:extLst>
          </p:cNvPr>
          <p:cNvSpPr txBox="1">
            <a:spLocks/>
          </p:cNvSpPr>
          <p:nvPr/>
        </p:nvSpPr>
        <p:spPr>
          <a:xfrm>
            <a:off x="1199456" y="1484784"/>
            <a:ext cx="10515600" cy="4656276"/>
          </a:xfrm>
          <a:prstGeom prst="rect">
            <a:avLst/>
          </a:prstGeom>
        </p:spPr>
        <p:txBody>
          <a:bodyPr>
            <a:normAutofit/>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742950" indent="-742950">
              <a:buFont typeface="+mj-lt"/>
              <a:buAutoNum type="arabicPeriod"/>
            </a:pP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名額：</a:t>
            </a:r>
            <a:r>
              <a:rPr kumimoji="0" lang="en-US" altLang="zh-TW" sz="3600" kern="0" dirty="0">
                <a:solidFill>
                  <a:srgbClr val="FF0000"/>
                </a:solidFill>
                <a:latin typeface="標楷體" panose="03000509000000000000" pitchFamily="65" charset="-120"/>
                <a:ea typeface="標楷體" panose="03000509000000000000" pitchFamily="65" charset="-120"/>
              </a:rPr>
              <a:t>20 </a:t>
            </a:r>
            <a:r>
              <a:rPr kumimoji="0" lang="zh-TW" altLang="en-US" sz="3600" kern="0" dirty="0">
                <a:latin typeface="標楷體" panose="03000509000000000000" pitchFamily="65" charset="-120"/>
                <a:ea typeface="標楷體" panose="03000509000000000000" pitchFamily="65" charset="-120"/>
              </a:rPr>
              <a:t>名（暫定）</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招生對象：一般生</a:t>
            </a:r>
            <a:r>
              <a:rPr kumimoji="0" lang="zh-TW" altLang="en-US" sz="3600" kern="0" dirty="0">
                <a:latin typeface="微軟正黑體" panose="020B0604030504040204" pitchFamily="34" charset="-120"/>
                <a:ea typeface="微軟正黑體" panose="020B0604030504040204" pitchFamily="34" charset="-120"/>
              </a:rPr>
              <a:t>、</a:t>
            </a:r>
            <a:r>
              <a:rPr kumimoji="0" lang="zh-TW" altLang="en-US" sz="3600" kern="0" dirty="0">
                <a:latin typeface="標楷體" panose="03000509000000000000" pitchFamily="65" charset="-120"/>
                <a:ea typeface="標楷體" panose="03000509000000000000" pitchFamily="65" charset="-120"/>
              </a:rPr>
              <a:t>原住民學生皆收</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招生科別：餐飲科</a:t>
            </a:r>
            <a:r>
              <a:rPr kumimoji="0" lang="zh-TW" altLang="en-US" sz="3600" kern="0" dirty="0">
                <a:latin typeface="微軟正黑體" panose="020B0604030504040204" pitchFamily="34" charset="-120"/>
                <a:ea typeface="微軟正黑體" panose="020B0604030504040204" pitchFamily="34" charset="-120"/>
              </a:rPr>
              <a:t>、</a:t>
            </a:r>
            <a:r>
              <a:rPr kumimoji="0" lang="zh-TW" altLang="en-US" sz="3600" kern="0" dirty="0">
                <a:latin typeface="標楷體" panose="03000509000000000000" pitchFamily="65" charset="-120"/>
                <a:ea typeface="標楷體" panose="03000509000000000000" pitchFamily="65" charset="-120"/>
              </a:rPr>
              <a:t>觀光科</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免會考成績</a:t>
            </a:r>
            <a:endParaRPr kumimoji="0" lang="en-US" altLang="zh-TW" sz="3600" kern="0" dirty="0">
              <a:solidFill>
                <a:srgbClr val="FF0000"/>
              </a:solidFill>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優惠：免收住宿費</a:t>
            </a:r>
            <a:r>
              <a:rPr kumimoji="0" lang="zh-TW" altLang="en-US" sz="3600" kern="0" dirty="0">
                <a:solidFill>
                  <a:srgbClr val="FF0000"/>
                </a:solidFill>
                <a:latin typeface="微軟正黑體" panose="020B0604030504040204" pitchFamily="34" charset="-120"/>
                <a:ea typeface="微軟正黑體" panose="020B0604030504040204" pitchFamily="34" charset="-120"/>
              </a:rPr>
              <a:t>、</a:t>
            </a:r>
            <a:r>
              <a:rPr kumimoji="0" lang="zh-TW" altLang="en-US" sz="3600" kern="0" dirty="0">
                <a:solidFill>
                  <a:srgbClr val="FF0000"/>
                </a:solidFill>
                <a:latin typeface="標楷體" panose="03000509000000000000" pitchFamily="65" charset="-120"/>
                <a:ea typeface="標楷體" panose="03000509000000000000" pitchFamily="65" charset="-120"/>
              </a:rPr>
              <a:t>交通費</a:t>
            </a:r>
            <a:r>
              <a:rPr kumimoji="0" lang="zh-TW" altLang="en-US" sz="3600" kern="0" dirty="0">
                <a:solidFill>
                  <a:srgbClr val="FF0000"/>
                </a:solidFill>
                <a:latin typeface="微軟正黑體" panose="020B0604030504040204" pitchFamily="34" charset="-120"/>
                <a:ea typeface="微軟正黑體" panose="020B0604030504040204" pitchFamily="34" charset="-120"/>
              </a:rPr>
              <a:t>、</a:t>
            </a:r>
            <a:r>
              <a:rPr kumimoji="0" lang="zh-TW" altLang="en-US" sz="3600" kern="0" dirty="0">
                <a:solidFill>
                  <a:srgbClr val="FF0000"/>
                </a:solidFill>
                <a:latin typeface="標楷體" panose="03000509000000000000" pitchFamily="65" charset="-120"/>
                <a:ea typeface="標楷體" panose="03000509000000000000" pitchFamily="65" charset="-120"/>
              </a:rPr>
              <a:t>午餐費</a:t>
            </a:r>
            <a:r>
              <a:rPr kumimoji="0" lang="zh-TW" altLang="en-US" sz="3600" kern="0" dirty="0">
                <a:solidFill>
                  <a:srgbClr val="FF0000"/>
                </a:solidFill>
                <a:latin typeface="微軟正黑體" panose="020B0604030504040204" pitchFamily="34" charset="-120"/>
                <a:ea typeface="微軟正黑體" panose="020B0604030504040204" pitchFamily="34" charset="-120"/>
              </a:rPr>
              <a:t>、</a:t>
            </a:r>
            <a:r>
              <a:rPr kumimoji="0" lang="zh-TW" altLang="en-US" sz="3600" kern="0" dirty="0">
                <a:solidFill>
                  <a:srgbClr val="FF0000"/>
                </a:solidFill>
                <a:latin typeface="標楷體" panose="03000509000000000000" pitchFamily="65" charset="-120"/>
                <a:ea typeface="標楷體" panose="03000509000000000000" pitchFamily="65" charset="-120"/>
              </a:rPr>
              <a:t>學費</a:t>
            </a:r>
            <a:endParaRPr kumimoji="0" lang="en-US" altLang="zh-TW" sz="3600" kern="0" dirty="0">
              <a:solidFill>
                <a:srgbClr val="FF0000"/>
              </a:solidFill>
              <a:latin typeface="標楷體" panose="03000509000000000000" pitchFamily="65" charset="-120"/>
              <a:ea typeface="標楷體" panose="03000509000000000000" pitchFamily="65" charset="-120"/>
            </a:endParaRPr>
          </a:p>
          <a:p>
            <a:pPr marL="0" indent="0">
              <a:buNone/>
            </a:pPr>
            <a:endParaRPr kumimoji="0" lang="en-US" altLang="zh-TW" sz="3600" kern="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9768327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6FB69187-4211-4513-811C-F1AE1827F8FF}"/>
              </a:ext>
            </a:extLst>
          </p:cNvPr>
          <p:cNvSpPr>
            <a:spLocks noGrp="1"/>
          </p:cNvSpPr>
          <p:nvPr>
            <p:ph type="ctrTitle" idx="4294967295"/>
          </p:nvPr>
        </p:nvSpPr>
        <p:spPr>
          <a:xfrm>
            <a:off x="1631952" y="2390780"/>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桃園市完全免試入學管道</a:t>
            </a:r>
          </a:p>
        </p:txBody>
      </p:sp>
      <p:pic>
        <p:nvPicPr>
          <p:cNvPr id="4099" name="群組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49" y="4076700"/>
            <a:ext cx="1365251"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545555"/>
      </p:ext>
    </p:extLst>
  </p:cSld>
  <p:clrMapOvr>
    <a:masterClrMapping/>
  </p:clrMapOvr>
  <p:transition spd="slow">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xmlns="" id="{71A76AD7-5CFA-404E-8FDF-D761D9ED506C}"/>
              </a:ext>
            </a:extLst>
          </p:cNvPr>
          <p:cNvSpPr>
            <a:spLocks noGrp="1"/>
          </p:cNvSpPr>
          <p:nvPr>
            <p:ph type="title"/>
          </p:nvPr>
        </p:nvSpPr>
        <p:spPr/>
        <p:txBody>
          <a:bodyPr/>
          <a:lstStyle/>
          <a:p>
            <a:pPr>
              <a:defRPr/>
            </a:pPr>
            <a:r>
              <a:rPr lang="zh-TW" altLang="en-US" dirty="0">
                <a:solidFill>
                  <a:srgbClr val="FF0000"/>
                </a:solidFill>
                <a:latin typeface="標楷體" panose="03000509000000000000" pitchFamily="65" charset="-120"/>
                <a:ea typeface="標楷體" panose="03000509000000000000" pitchFamily="65" charset="-120"/>
              </a:rPr>
              <a:t>資格、做法</a:t>
            </a:r>
          </a:p>
        </p:txBody>
      </p:sp>
      <p:sp>
        <p:nvSpPr>
          <p:cNvPr id="6147" name="內容版面配置區 7"/>
          <p:cNvSpPr>
            <a:spLocks noGrp="1"/>
          </p:cNvSpPr>
          <p:nvPr>
            <p:ph sz="half" idx="1"/>
          </p:nvPr>
        </p:nvSpPr>
        <p:spPr/>
        <p:txBody>
          <a:bodyPr/>
          <a:lstStyle/>
          <a:p>
            <a:r>
              <a:rPr lang="zh-TW" altLang="en-US" dirty="0">
                <a:latin typeface="標楷體" panose="03000509000000000000" pitchFamily="65" charset="-120"/>
                <a:ea typeface="標楷體" panose="03000509000000000000" pitchFamily="65" charset="-120"/>
              </a:rPr>
              <a:t>報名資格：桃園市國中應屆畢業生。</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報名方式：向原就讀國中進行報名。</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志願選填：一校一科組，不得重複報名。</a:t>
            </a:r>
          </a:p>
        </p:txBody>
      </p:sp>
      <p:sp>
        <p:nvSpPr>
          <p:cNvPr id="6148" name="內容版面配置區 8"/>
          <p:cNvSpPr>
            <a:spLocks noGrp="1"/>
          </p:cNvSpPr>
          <p:nvPr>
            <p:ph sz="half" idx="2"/>
          </p:nvPr>
        </p:nvSpPr>
        <p:spPr>
          <a:xfrm>
            <a:off x="6197600" y="1600205"/>
            <a:ext cx="5803056" cy="4525963"/>
          </a:xfrm>
        </p:spPr>
        <p:txBody>
          <a:bodyPr/>
          <a:lstStyle/>
          <a:p>
            <a:r>
              <a:rPr lang="zh-TW" altLang="en-US" dirty="0">
                <a:latin typeface="標楷體" panose="03000509000000000000" pitchFamily="65" charset="-120"/>
                <a:ea typeface="標楷體" panose="03000509000000000000" pitchFamily="65" charset="-120"/>
              </a:rPr>
              <a:t>招生學校：目前為全桃園市為一區。</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分發方式：</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&lt;=</a:t>
            </a:r>
            <a:r>
              <a:rPr lang="zh-TW" altLang="en-US" dirty="0">
                <a:latin typeface="標楷體" panose="03000509000000000000" pitchFamily="65" charset="-120"/>
                <a:ea typeface="標楷體" panose="03000509000000000000" pitchFamily="65" charset="-120"/>
              </a:rPr>
              <a:t>招生人數，全額錄取。</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&gt;</a:t>
            </a:r>
            <a:r>
              <a:rPr lang="zh-TW" altLang="en-US" dirty="0">
                <a:latin typeface="標楷體" panose="03000509000000000000" pitchFamily="65" charset="-120"/>
                <a:ea typeface="標楷體" panose="03000509000000000000" pitchFamily="65" charset="-120"/>
              </a:rPr>
              <a:t>招生人數，依據積分高低依序錄取。</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積分採計：</a:t>
            </a:r>
            <a:r>
              <a:rPr lang="zh-TW" altLang="zh-TW" dirty="0">
                <a:latin typeface="標楷體" panose="03000509000000000000" pitchFamily="65" charset="-120"/>
                <a:ea typeface="標楷體" panose="03000509000000000000" pitchFamily="65" charset="-120"/>
              </a:rPr>
              <a:t>不採計適性輔導及國中教育會考積分</a:t>
            </a:r>
            <a:r>
              <a:rPr lang="zh-TW" altLang="en-US" dirty="0">
                <a:latin typeface="標楷體" panose="03000509000000000000" pitchFamily="65" charset="-120"/>
                <a:ea typeface="標楷體" panose="03000509000000000000" pitchFamily="65" charset="-120"/>
              </a:rPr>
              <a:t>。</a:t>
            </a:r>
          </a:p>
        </p:txBody>
      </p:sp>
    </p:spTree>
    <p:custDataLst>
      <p:tags r:id="rId1"/>
    </p:custDataLst>
    <p:extLst>
      <p:ext uri="{BB962C8B-B14F-4D97-AF65-F5344CB8AC3E}">
        <p14:creationId xmlns:p14="http://schemas.microsoft.com/office/powerpoint/2010/main" val="1491685393"/>
      </p:ext>
    </p:extLst>
  </p:cSld>
  <p:clrMapOvr>
    <a:masterClrMapping/>
  </p:clrMapOvr>
  <p:transition spd="slow">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8" name="群組 5"/>
          <p:cNvGrpSpPr>
            <a:grpSpLocks/>
          </p:cNvGrpSpPr>
          <p:nvPr/>
        </p:nvGrpSpPr>
        <p:grpSpPr bwMode="auto">
          <a:xfrm>
            <a:off x="2400815" y="847060"/>
            <a:ext cx="7179495" cy="5558369"/>
            <a:chOff x="2099453" y="847684"/>
            <a:chExt cx="7405859" cy="5556352"/>
          </a:xfrm>
        </p:grpSpPr>
        <p:sp>
          <p:nvSpPr>
            <p:cNvPr id="9" name="文字方塊 8"/>
            <p:cNvSpPr txBox="1"/>
            <p:nvPr/>
          </p:nvSpPr>
          <p:spPr>
            <a:xfrm>
              <a:off x="6084871" y="847684"/>
              <a:ext cx="3168352" cy="1815223"/>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en-US" altLang="zh-TW" sz="2800" b="1" dirty="0">
                  <a:solidFill>
                    <a:srgbClr val="000090"/>
                  </a:solidFill>
                  <a:latin typeface="微軟正黑體" pitchFamily="34" charset="-120"/>
                </a:rPr>
                <a:t>1.</a:t>
              </a:r>
              <a:r>
                <a:rPr kumimoji="0" lang="zh-TW" altLang="en-US" sz="2800" b="1" dirty="0">
                  <a:solidFill>
                    <a:srgbClr val="000090"/>
                  </a:solidFill>
                  <a:latin typeface="微軟正黑體" pitchFamily="34" charset="-120"/>
                </a:rPr>
                <a:t>畢業資格：</a:t>
              </a:r>
              <a:r>
                <a:rPr kumimoji="0" lang="en-US" altLang="zh-TW" sz="2800" b="1" dirty="0">
                  <a:solidFill>
                    <a:srgbClr val="000090"/>
                  </a:solidFill>
                  <a:latin typeface="微軟正黑體" pitchFamily="34" charset="-120"/>
                </a:rPr>
                <a:t>6</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2.</a:t>
              </a:r>
              <a:r>
                <a:rPr kumimoji="0" lang="zh-TW" altLang="en-US" sz="2800" b="1" dirty="0">
                  <a:solidFill>
                    <a:srgbClr val="000090"/>
                  </a:solidFill>
                  <a:latin typeface="微軟正黑體" pitchFamily="34" charset="-120"/>
                </a:rPr>
                <a:t>生涯規劃：</a:t>
              </a:r>
              <a:r>
                <a:rPr kumimoji="0" lang="en-US" altLang="zh-TW" sz="2800" b="1" dirty="0">
                  <a:solidFill>
                    <a:srgbClr val="000090"/>
                  </a:solidFill>
                  <a:latin typeface="微軟正黑體" pitchFamily="34" charset="-120"/>
                </a:rPr>
                <a:t>21</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a:t>
              </a:r>
              <a:r>
                <a:rPr kumimoji="0" lang="zh-TW" altLang="en-US" sz="2800" b="1" dirty="0">
                  <a:solidFill>
                    <a:srgbClr val="FF0000"/>
                  </a:solidFill>
                  <a:latin typeface="微軟正黑體" pitchFamily="34" charset="-120"/>
                </a:rPr>
                <a:t>變動式積分</a:t>
              </a:r>
              <a:r>
                <a:rPr kumimoji="0" lang="en-US" altLang="zh-TW" sz="2800" b="1" dirty="0">
                  <a:solidFill>
                    <a:srgbClr val="000090"/>
                  </a:solidFill>
                  <a:latin typeface="微軟正黑體" pitchFamily="34" charset="-120"/>
                </a:rPr>
                <a:t>】</a:t>
              </a: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3.</a:t>
              </a:r>
              <a:r>
                <a:rPr kumimoji="0" lang="zh-TW" altLang="en-US" sz="2800" b="1" dirty="0">
                  <a:solidFill>
                    <a:srgbClr val="000090"/>
                  </a:solidFill>
                  <a:latin typeface="微軟正黑體" pitchFamily="34" charset="-120"/>
                </a:rPr>
                <a:t>就近入學：</a:t>
              </a:r>
              <a:r>
                <a:rPr kumimoji="0" lang="en-US" altLang="zh-TW" sz="2800" b="1" dirty="0">
                  <a:solidFill>
                    <a:srgbClr val="000090"/>
                  </a:solidFill>
                  <a:latin typeface="微軟正黑體" pitchFamily="34" charset="-120"/>
                </a:rPr>
                <a:t>5</a:t>
              </a:r>
              <a:r>
                <a:rPr kumimoji="0" lang="zh-TW" altLang="en-US" sz="2800" b="1" dirty="0">
                  <a:solidFill>
                    <a:srgbClr val="000090"/>
                  </a:solidFill>
                  <a:latin typeface="微軟正黑體" pitchFamily="34" charset="-120"/>
                </a:rPr>
                <a:t>分</a:t>
              </a:r>
            </a:p>
          </p:txBody>
        </p:sp>
        <p:graphicFrame>
          <p:nvGraphicFramePr>
            <p:cNvPr id="11" name="資料庫圖表 10"/>
            <p:cNvGraphicFramePr/>
            <p:nvPr/>
          </p:nvGraphicFramePr>
          <p:xfrm>
            <a:off x="2099453" y="847684"/>
            <a:ext cx="3948905" cy="5556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文字方塊 11"/>
            <p:cNvSpPr txBox="1"/>
            <p:nvPr/>
          </p:nvSpPr>
          <p:spPr>
            <a:xfrm>
              <a:off x="6084871" y="2677099"/>
              <a:ext cx="3168352" cy="2492085"/>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均衡學習：</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品德表現：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3.</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服務表現：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4.</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才藝表現：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體適能：</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本土語言認證</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13" name="文字方塊 12"/>
            <p:cNvSpPr txBox="1"/>
            <p:nvPr/>
          </p:nvSpPr>
          <p:spPr>
            <a:xfrm>
              <a:off x="6048358" y="5255850"/>
              <a:ext cx="3456954" cy="110177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lIns="90000" tIns="180000" rIns="0" bIns="180000" anchor="ctr">
              <a:spAutoFit/>
            </a:bodyPr>
            <a:lstStyle/>
            <a:p>
              <a:pPr eaLnBrk="1" hangingPunct="1">
                <a:defRPr/>
              </a:pPr>
              <a:r>
                <a:rPr kumimoji="0" lang="en-US" altLang="zh-TW" sz="2400" b="1">
                  <a:solidFill>
                    <a:srgbClr val="000090"/>
                  </a:solidFill>
                  <a:latin typeface="微軟正黑體" pitchFamily="34" charset="-120"/>
                  <a:ea typeface="微軟正黑體" pitchFamily="34" charset="-120"/>
                </a:rPr>
                <a:t>1.</a:t>
              </a:r>
              <a:r>
                <a:rPr kumimoji="0" lang="zh-TW" altLang="en-US" sz="2400" b="1">
                  <a:solidFill>
                    <a:srgbClr val="000090"/>
                  </a:solidFill>
                  <a:latin typeface="微軟正黑體" pitchFamily="34" charset="-120"/>
                  <a:ea typeface="微軟正黑體" pitchFamily="34" charset="-120"/>
                </a:rPr>
                <a:t>會考成績：</a:t>
              </a:r>
              <a:r>
                <a:rPr kumimoji="0" lang="en-US" altLang="zh-TW" sz="2400" b="1">
                  <a:solidFill>
                    <a:srgbClr val="000090"/>
                  </a:solidFill>
                  <a:latin typeface="微軟正黑體" pitchFamily="34" charset="-120"/>
                  <a:ea typeface="微軟正黑體" pitchFamily="34" charset="-120"/>
                </a:rPr>
                <a:t>30</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a:p>
              <a:pPr eaLnBrk="1" hangingPunct="1">
                <a:defRPr/>
              </a:pPr>
              <a:r>
                <a:rPr kumimoji="0" lang="en-US" altLang="zh-TW" sz="2400" b="1">
                  <a:solidFill>
                    <a:srgbClr val="000090"/>
                  </a:solidFill>
                  <a:latin typeface="微軟正黑體" pitchFamily="34" charset="-120"/>
                  <a:ea typeface="微軟正黑體" pitchFamily="34" charset="-120"/>
                </a:rPr>
                <a:t>2.</a:t>
              </a:r>
              <a:r>
                <a:rPr kumimoji="0" lang="zh-TW" altLang="en-US" sz="2400" b="1">
                  <a:solidFill>
                    <a:srgbClr val="000090"/>
                  </a:solidFill>
                  <a:latin typeface="微軟正黑體" pitchFamily="34" charset="-120"/>
                  <a:ea typeface="微軟正黑體" pitchFamily="34" charset="-120"/>
                </a:rPr>
                <a:t>寫作測驗成績：</a:t>
              </a:r>
              <a:r>
                <a:rPr kumimoji="0" lang="en-US" altLang="zh-TW" sz="2400" b="1">
                  <a:solidFill>
                    <a:srgbClr val="000090"/>
                  </a:solidFill>
                  <a:latin typeface="微軟正黑體" pitchFamily="34" charset="-120"/>
                  <a:ea typeface="微軟正黑體" pitchFamily="34" charset="-120"/>
                </a:rPr>
                <a:t>3</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p:txBody>
        </p:sp>
      </p:grpSp>
      <p:sp>
        <p:nvSpPr>
          <p:cNvPr id="1295362" name="Rectangle 2"/>
          <p:cNvSpPr>
            <a:spLocks noChangeArrowheads="1"/>
          </p:cNvSpPr>
          <p:nvPr/>
        </p:nvSpPr>
        <p:spPr bwMode="auto">
          <a:xfrm>
            <a:off x="2205827" y="-1902"/>
            <a:ext cx="8462175" cy="52322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zh-TW" altLang="en-US" sz="2800" b="1" dirty="0">
                <a:solidFill>
                  <a:schemeClr val="bg1"/>
                </a:solidFill>
                <a:latin typeface="標楷體" pitchFamily="65" charset="-120"/>
                <a:ea typeface="標楷體" pitchFamily="65" charset="-120"/>
                <a:cs typeface="新細明體" charset="0"/>
              </a:rPr>
              <a:t>桃連區入學方式─</a:t>
            </a:r>
            <a:r>
              <a:rPr kumimoji="0" lang="zh-TW" altLang="en-US" sz="2800" b="1" dirty="0">
                <a:ln w="1905"/>
                <a:solidFill>
                  <a:schemeClr val="bg1"/>
                </a:solidFill>
                <a:effectLst>
                  <a:innerShdw blurRad="69850" dist="43180" dir="5400000">
                    <a:srgbClr val="000000">
                      <a:alpha val="65000"/>
                    </a:srgbClr>
                  </a:innerShdw>
                </a:effectLst>
                <a:latin typeface="+mn-lt"/>
                <a:ea typeface="標楷體" charset="0"/>
                <a:cs typeface="標楷體" charset="0"/>
              </a:rPr>
              <a:t>免試比序說明</a:t>
            </a:r>
            <a:endParaRPr kumimoji="0" lang="en-US" altLang="zh-TW" sz="2800" b="1" dirty="0">
              <a:ln w="1905"/>
              <a:solidFill>
                <a:schemeClr val="bg1"/>
              </a:solidFill>
              <a:effectLst>
                <a:innerShdw blurRad="69850" dist="43180" dir="5400000">
                  <a:srgbClr val="000000">
                    <a:alpha val="65000"/>
                  </a:srgbClr>
                </a:innerShdw>
              </a:effectLst>
              <a:latin typeface="+mn-lt"/>
              <a:ea typeface="標楷體" charset="0"/>
              <a:cs typeface="標楷體" charset="0"/>
            </a:endParaRPr>
          </a:p>
        </p:txBody>
      </p:sp>
    </p:spTree>
    <p:custDataLst>
      <p:tags r:id="rId1"/>
    </p:custDataLst>
    <p:extLst>
      <p:ext uri="{BB962C8B-B14F-4D97-AF65-F5344CB8AC3E}">
        <p14:creationId xmlns:p14="http://schemas.microsoft.com/office/powerpoint/2010/main" val="128659932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6E64C9E9-F829-4222-BBC9-4A52AD4ABB42}"/>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招生區域與學校</a:t>
            </a:r>
          </a:p>
        </p:txBody>
      </p:sp>
      <p:pic>
        <p:nvPicPr>
          <p:cNvPr id="7171" name="內容版面配置區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19474" y="1323732"/>
            <a:ext cx="4273551" cy="5072062"/>
          </a:xfrm>
        </p:spPr>
      </p:pic>
      <p:sp>
        <p:nvSpPr>
          <p:cNvPr id="15" name="甜甜圈 14">
            <a:extLst>
              <a:ext uri="{FF2B5EF4-FFF2-40B4-BE49-F238E27FC236}">
                <a16:creationId xmlns:a16="http://schemas.microsoft.com/office/drawing/2014/main" xmlns="" id="{3F361AE3-AA08-4DBD-B37F-EE09469D5B1E}"/>
              </a:ext>
            </a:extLst>
          </p:cNvPr>
          <p:cNvSpPr/>
          <p:nvPr/>
        </p:nvSpPr>
        <p:spPr>
          <a:xfrm>
            <a:off x="1018559" y="1577904"/>
            <a:ext cx="4096408" cy="3702199"/>
          </a:xfrm>
          <a:prstGeom prst="donut">
            <a:avLst>
              <a:gd name="adj" fmla="val 2153"/>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dirty="0">
              <a:solidFill>
                <a:schemeClr val="tx1"/>
              </a:solidFill>
            </a:endParaRPr>
          </a:p>
        </p:txBody>
      </p:sp>
      <p:sp>
        <p:nvSpPr>
          <p:cNvPr id="7176" name="投影片編號版面配置區 4"/>
          <p:cNvSpPr txBox="1">
            <a:spLocks noGrp="1"/>
          </p:cNvSpPr>
          <p:nvPr/>
        </p:nvSpPr>
        <p:spPr bwMode="auto">
          <a:xfrm>
            <a:off x="8077200" y="635635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EFFF1D9-0214-407C-87AE-5AD668867B5A}" type="slidenum">
              <a:rPr kumimoji="0" lang="en-US" altLang="zh-TW" sz="1200">
                <a:solidFill>
                  <a:srgbClr val="0C3226"/>
                </a:solidFill>
              </a:rPr>
              <a:pPr algn="r" eaLnBrk="1" hangingPunct="1">
                <a:spcBef>
                  <a:spcPct val="0"/>
                </a:spcBef>
                <a:buFontTx/>
                <a:buNone/>
              </a:pPr>
              <a:t>94</a:t>
            </a:fld>
            <a:endParaRPr kumimoji="0" lang="en-US" altLang="zh-TW" sz="1200" dirty="0">
              <a:solidFill>
                <a:srgbClr val="0C3226"/>
              </a:solidFill>
            </a:endParaRPr>
          </a:p>
        </p:txBody>
      </p:sp>
      <p:pic>
        <p:nvPicPr>
          <p:cNvPr id="1026" name="Picture 2">
            <a:extLst>
              <a:ext uri="{FF2B5EF4-FFF2-40B4-BE49-F238E27FC236}">
                <a16:creationId xmlns:a16="http://schemas.microsoft.com/office/drawing/2014/main" xmlns="" id="{4F0D0DC0-2F7A-49F5-AFD7-CF537FF2B0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66495"/>
          <a:stretch>
            <a:fillRect/>
          </a:stretch>
        </p:blipFill>
        <p:spPr bwMode="auto">
          <a:xfrm>
            <a:off x="6217369" y="1221906"/>
            <a:ext cx="5276851"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圖片 3">
            <a:extLst>
              <a:ext uri="{FF2B5EF4-FFF2-40B4-BE49-F238E27FC236}">
                <a16:creationId xmlns:a16="http://schemas.microsoft.com/office/drawing/2014/main" xmlns="" id="{6B2CB2FA-FB8C-4BA3-8A3A-E5BF40CE8C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7482"/>
          <a:stretch>
            <a:fillRect/>
          </a:stretch>
        </p:blipFill>
        <p:spPr bwMode="auto">
          <a:xfrm>
            <a:off x="6217369" y="2907829"/>
            <a:ext cx="5276851" cy="31432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xmlns="" id="{F5B7A641-8041-4540-8EF5-44F51747C357}"/>
              </a:ext>
            </a:extLst>
          </p:cNvPr>
          <p:cNvSpPr>
            <a:spLocks noChangeArrowheads="1"/>
          </p:cNvSpPr>
          <p:nvPr/>
        </p:nvSpPr>
        <p:spPr bwMode="auto">
          <a:xfrm>
            <a:off x="6217368" y="700920"/>
            <a:ext cx="12192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5" name="Rectangle 4">
            <a:extLst>
              <a:ext uri="{FF2B5EF4-FFF2-40B4-BE49-F238E27FC236}">
                <a16:creationId xmlns:a16="http://schemas.microsoft.com/office/drawing/2014/main" xmlns="" id="{E76B289A-D677-4704-9B07-3D8DD83D04EF}"/>
              </a:ext>
            </a:extLst>
          </p:cNvPr>
          <p:cNvSpPr>
            <a:spLocks noChangeArrowheads="1"/>
          </p:cNvSpPr>
          <p:nvPr/>
        </p:nvSpPr>
        <p:spPr bwMode="auto">
          <a:xfrm>
            <a:off x="6217368" y="5758695"/>
            <a:ext cx="12192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Tree>
    <p:extLst>
      <p:ext uri="{BB962C8B-B14F-4D97-AF65-F5344CB8AC3E}">
        <p14:creationId xmlns:p14="http://schemas.microsoft.com/office/powerpoint/2010/main" val="263802486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xmlns="" id="{C6398D41-320F-42AF-AB63-87E5AEB4ACB6}"/>
              </a:ext>
            </a:extLst>
          </p:cNvPr>
          <p:cNvGraphicFramePr/>
          <p:nvPr>
            <p:extLst>
              <p:ext uri="{D42A27DB-BD31-4B8C-83A1-F6EECF244321}">
                <p14:modId xmlns:p14="http://schemas.microsoft.com/office/powerpoint/2010/main" val="1782498444"/>
              </p:ext>
            </p:extLst>
          </p:nvPr>
        </p:nvGraphicFramePr>
        <p:xfrm>
          <a:off x="1271464" y="836712"/>
          <a:ext cx="9793088"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5"/>
          <p:cNvSpPr>
            <a:spLocks noChangeArrowheads="1"/>
          </p:cNvSpPr>
          <p:nvPr/>
        </p:nvSpPr>
        <p:spPr bwMode="auto">
          <a:xfrm>
            <a:off x="2527265" y="289140"/>
            <a:ext cx="8889227" cy="1754326"/>
          </a:xfrm>
          <a:prstGeom prst="rect">
            <a:avLst/>
          </a:prstGeom>
          <a:noFill/>
          <a:ln w="9525">
            <a:noFill/>
            <a:miter lim="800000"/>
            <a:headEnd/>
            <a:tailEnd/>
          </a:ln>
        </p:spPr>
        <p:txBody>
          <a:bodyPr wrap="square">
            <a:spAutoFit/>
          </a:bodyPr>
          <a:lstStyle/>
          <a:p>
            <a:pPr eaLnBrk="1" hangingPunct="1">
              <a:defRPr/>
            </a:pP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114</a:t>
            </a: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教育部版</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endParaRPr lang="zh-TW"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endParaRPr lang="en-US" altLang="zh-TW" sz="4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r>
              <a:rPr lang="en-US" altLang="zh-TW" sz="28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rPr>
              <a:t>                                </a:t>
            </a:r>
            <a:endParaRPr lang="zh-TW" altLang="zh-TW" sz="2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24" name="圓角矩形 23"/>
          <p:cNvSpPr/>
          <p:nvPr/>
        </p:nvSpPr>
        <p:spPr>
          <a:xfrm>
            <a:off x="1343475" y="2085139"/>
            <a:ext cx="3467735" cy="738315"/>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特招專業群科報名</a:t>
            </a:r>
            <a:r>
              <a:rPr lang="en-US" altLang="zh-TW" sz="2400" dirty="0">
                <a:solidFill>
                  <a:srgbClr val="3319F5"/>
                </a:solidFill>
                <a:latin typeface="標楷體" panose="03000509000000000000" pitchFamily="65" charset="-120"/>
                <a:ea typeface="標楷體" panose="03000509000000000000" pitchFamily="65" charset="-120"/>
              </a:rPr>
              <a:t>(3/10~3/14)</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5" name="向下箭號 24"/>
          <p:cNvSpPr/>
          <p:nvPr/>
        </p:nvSpPr>
        <p:spPr>
          <a:xfrm>
            <a:off x="3214692" y="1694652"/>
            <a:ext cx="504825" cy="36036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6" name="圓角矩形 25"/>
          <p:cNvSpPr/>
          <p:nvPr/>
        </p:nvSpPr>
        <p:spPr>
          <a:xfrm>
            <a:off x="1343472" y="941997"/>
            <a:ext cx="3490829" cy="71010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科學班報名</a:t>
            </a:r>
            <a:r>
              <a:rPr lang="en-US" altLang="zh-TW" sz="1600" dirty="0">
                <a:solidFill>
                  <a:srgbClr val="3319F5"/>
                </a:solidFill>
                <a:latin typeface="標楷體" panose="03000509000000000000" pitchFamily="65" charset="-120"/>
                <a:ea typeface="標楷體" panose="03000509000000000000" pitchFamily="65" charset="-120"/>
              </a:rPr>
              <a:t>(2/20~3/5)</a:t>
            </a:r>
          </a:p>
          <a:p>
            <a:pPr algn="ctr">
              <a:defRPr/>
            </a:pPr>
            <a:r>
              <a:rPr lang="zh-TW" altLang="en-US" sz="2400" dirty="0">
                <a:solidFill>
                  <a:srgbClr val="FF0000"/>
                </a:solidFill>
                <a:latin typeface="標楷體" panose="03000509000000000000" pitchFamily="65" charset="-120"/>
                <a:ea typeface="標楷體" panose="03000509000000000000" pitchFamily="65" charset="-120"/>
              </a:rPr>
              <a:t>科學班檢定</a:t>
            </a:r>
            <a:r>
              <a:rPr lang="en-US" altLang="zh-TW" sz="2400" dirty="0">
                <a:solidFill>
                  <a:srgbClr val="3319F5"/>
                </a:solidFill>
                <a:latin typeface="標楷體" panose="03000509000000000000" pitchFamily="65" charset="-120"/>
                <a:ea typeface="標楷體" panose="03000509000000000000" pitchFamily="65" charset="-120"/>
              </a:rPr>
              <a:t>(3/15)</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7" name="向下箭號 26"/>
          <p:cNvSpPr/>
          <p:nvPr/>
        </p:nvSpPr>
        <p:spPr>
          <a:xfrm>
            <a:off x="3190373" y="2866617"/>
            <a:ext cx="504825" cy="4222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8" name="圓角矩形 27"/>
          <p:cNvSpPr/>
          <p:nvPr/>
        </p:nvSpPr>
        <p:spPr>
          <a:xfrm>
            <a:off x="1343473" y="3307202"/>
            <a:ext cx="3455291" cy="680039"/>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特招群科術科測驗</a:t>
            </a:r>
            <a:endParaRPr lang="en-US" altLang="zh-TW" sz="24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en-US" altLang="zh-TW" sz="2400" dirty="0">
                <a:solidFill>
                  <a:srgbClr val="3319F5"/>
                </a:solidFill>
                <a:latin typeface="標楷體" panose="03000509000000000000" pitchFamily="65" charset="-120"/>
                <a:ea typeface="標楷體" panose="03000509000000000000" pitchFamily="65" charset="-120"/>
              </a:rPr>
              <a:t>(4/12</a:t>
            </a:r>
            <a:r>
              <a:rPr lang="zh-TW" altLang="en-US" sz="2400" dirty="0">
                <a:solidFill>
                  <a:srgbClr val="3319F5"/>
                </a:solidFill>
                <a:latin typeface="標楷體" panose="03000509000000000000" pitchFamily="65" charset="-120"/>
                <a:ea typeface="標楷體" panose="03000509000000000000" pitchFamily="65" charset="-120"/>
              </a:rPr>
              <a:t>、</a:t>
            </a:r>
            <a:r>
              <a:rPr lang="en-US" altLang="zh-TW" sz="2400" dirty="0">
                <a:solidFill>
                  <a:srgbClr val="3319F5"/>
                </a:solidFill>
                <a:latin typeface="標楷體" panose="03000509000000000000" pitchFamily="65" charset="-120"/>
                <a:ea typeface="標楷體" panose="03000509000000000000" pitchFamily="65" charset="-120"/>
              </a:rPr>
              <a:t>4/13)</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9" name="向下箭號 28"/>
          <p:cNvSpPr/>
          <p:nvPr/>
        </p:nvSpPr>
        <p:spPr>
          <a:xfrm>
            <a:off x="3200837" y="4034104"/>
            <a:ext cx="504825" cy="43815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0" name="圓角矩形 29"/>
          <p:cNvSpPr/>
          <p:nvPr/>
        </p:nvSpPr>
        <p:spPr>
          <a:xfrm>
            <a:off x="7477937" y="976210"/>
            <a:ext cx="2736851" cy="73822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會考成績公告</a:t>
            </a:r>
            <a:r>
              <a:rPr lang="en-US" altLang="zh-TW" sz="2400" dirty="0">
                <a:solidFill>
                  <a:srgbClr val="3319F5"/>
                </a:solidFill>
                <a:latin typeface="標楷體" panose="03000509000000000000" pitchFamily="65" charset="-120"/>
                <a:ea typeface="標楷體" panose="03000509000000000000" pitchFamily="65" charset="-120"/>
              </a:rPr>
              <a:t>(6/6)</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1" name="向下箭號 30"/>
          <p:cNvSpPr/>
          <p:nvPr/>
        </p:nvSpPr>
        <p:spPr>
          <a:xfrm>
            <a:off x="8549688" y="1701655"/>
            <a:ext cx="503237" cy="3460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2" name="圓角矩形 31"/>
          <p:cNvSpPr/>
          <p:nvPr/>
        </p:nvSpPr>
        <p:spPr>
          <a:xfrm>
            <a:off x="7471505" y="2051992"/>
            <a:ext cx="2963243" cy="865188"/>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特招高職放榜</a:t>
            </a:r>
            <a:r>
              <a:rPr lang="en-US" altLang="zh-TW" sz="2000" dirty="0">
                <a:solidFill>
                  <a:srgbClr val="3319F5"/>
                </a:solidFill>
                <a:latin typeface="標楷體" panose="03000509000000000000" pitchFamily="65" charset="-120"/>
                <a:ea typeface="標楷體" panose="03000509000000000000" pitchFamily="65" charset="-120"/>
              </a:rPr>
              <a:t>(6/13)</a:t>
            </a:r>
            <a:endParaRPr lang="en-US" altLang="zh-TW" sz="20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       報到</a:t>
            </a:r>
            <a:r>
              <a:rPr lang="en-US" altLang="zh-TW" sz="2400" dirty="0">
                <a:solidFill>
                  <a:srgbClr val="3319F5"/>
                </a:solidFill>
                <a:latin typeface="標楷體" panose="03000509000000000000" pitchFamily="65" charset="-120"/>
                <a:ea typeface="標楷體" panose="03000509000000000000" pitchFamily="65" charset="-120"/>
              </a:rPr>
              <a:t>(6/16)</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3" name="向下箭號 32"/>
          <p:cNvSpPr/>
          <p:nvPr/>
        </p:nvSpPr>
        <p:spPr>
          <a:xfrm>
            <a:off x="8575999" y="2905671"/>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5" name="圓角矩形 1"/>
          <p:cNvSpPr>
            <a:spLocks noChangeArrowheads="1"/>
          </p:cNvSpPr>
          <p:nvPr/>
        </p:nvSpPr>
        <p:spPr bwMode="auto">
          <a:xfrm>
            <a:off x="4926832" y="4829430"/>
            <a:ext cx="2551107" cy="1417781"/>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a:r>
              <a:rPr lang="zh-TW" altLang="en-US" sz="2400" dirty="0">
                <a:solidFill>
                  <a:srgbClr val="FF0000"/>
                </a:solidFill>
                <a:latin typeface="標楷體" pitchFamily="65" charset="-120"/>
                <a:ea typeface="標楷體" pitchFamily="65" charset="-120"/>
              </a:rPr>
              <a:t>桃園市辦理</a:t>
            </a:r>
            <a:endParaRPr lang="en-US" altLang="zh-TW" sz="2400" dirty="0">
              <a:solidFill>
                <a:srgbClr val="FF0000"/>
              </a:solidFill>
              <a:latin typeface="標楷體" pitchFamily="65" charset="-120"/>
              <a:ea typeface="標楷體" pitchFamily="65" charset="-120"/>
            </a:endParaRPr>
          </a:p>
          <a:p>
            <a:pPr algn="ctr"/>
            <a:r>
              <a:rPr lang="zh-TW" altLang="en-US" sz="2400" dirty="0">
                <a:solidFill>
                  <a:srgbClr val="FF0000"/>
                </a:solidFill>
                <a:latin typeface="標楷體" pitchFamily="65" charset="-120"/>
                <a:ea typeface="標楷體" pitchFamily="65" charset="-120"/>
              </a:rPr>
              <a:t>高中職博覽會</a:t>
            </a:r>
            <a:r>
              <a:rPr lang="en-US" altLang="zh-TW" sz="2400" dirty="0">
                <a:solidFill>
                  <a:srgbClr val="FF0000"/>
                </a:solidFill>
                <a:latin typeface="標楷體" pitchFamily="65" charset="-120"/>
                <a:ea typeface="標楷體" pitchFamily="65" charset="-120"/>
              </a:rPr>
              <a:t/>
            </a:r>
            <a:br>
              <a:rPr lang="en-US" altLang="zh-TW" sz="2400" dirty="0">
                <a:solidFill>
                  <a:srgbClr val="FF0000"/>
                </a:solidFill>
                <a:latin typeface="標楷體" pitchFamily="65" charset="-120"/>
                <a:ea typeface="標楷體" pitchFamily="65" charset="-120"/>
              </a:rPr>
            </a:br>
            <a:r>
              <a:rPr lang="en-US" altLang="zh-TW" sz="2400" dirty="0">
                <a:solidFill>
                  <a:srgbClr val="0000FF"/>
                </a:solidFill>
                <a:latin typeface="標楷體" pitchFamily="65" charset="-120"/>
                <a:ea typeface="標楷體" pitchFamily="65" charset="-120"/>
              </a:rPr>
              <a:t>(3/15</a:t>
            </a:r>
            <a:r>
              <a:rPr lang="zh-TW" altLang="en-US" sz="2400" dirty="0">
                <a:solidFill>
                  <a:srgbClr val="0000FF"/>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3/16)</a:t>
            </a:r>
            <a:endParaRPr lang="zh-TW" altLang="en-US" sz="2400" dirty="0">
              <a:solidFill>
                <a:srgbClr val="0000FF"/>
              </a:solidFill>
              <a:latin typeface="標楷體" pitchFamily="65" charset="-120"/>
              <a:ea typeface="標楷體" pitchFamily="65" charset="-120"/>
            </a:endParaRPr>
          </a:p>
        </p:txBody>
      </p:sp>
      <p:sp>
        <p:nvSpPr>
          <p:cNvPr id="36" name="圓角矩形 35"/>
          <p:cNvSpPr/>
          <p:nvPr/>
        </p:nvSpPr>
        <p:spPr>
          <a:xfrm>
            <a:off x="1343472" y="4484845"/>
            <a:ext cx="3490829" cy="71669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國中教育會考</a:t>
            </a:r>
            <a:r>
              <a:rPr lang="en-US" altLang="zh-TW" sz="2400" dirty="0">
                <a:solidFill>
                  <a:srgbClr val="FF0000"/>
                </a:solidFill>
                <a:latin typeface="標楷體" panose="03000509000000000000" pitchFamily="65" charset="-120"/>
                <a:ea typeface="標楷體" panose="03000509000000000000" pitchFamily="65" charset="-120"/>
              </a:rPr>
              <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(5/17~5/18)</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8" name="向下箭號 37"/>
          <p:cNvSpPr/>
          <p:nvPr/>
        </p:nvSpPr>
        <p:spPr>
          <a:xfrm>
            <a:off x="8575996" y="419745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9" name="圓角矩形 38"/>
          <p:cNvSpPr/>
          <p:nvPr/>
        </p:nvSpPr>
        <p:spPr>
          <a:xfrm>
            <a:off x="7471506" y="4558235"/>
            <a:ext cx="2916593"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免試、特招考試、藝才班</a:t>
            </a:r>
            <a:r>
              <a:rPr lang="en-US" altLang="zh-TW" sz="2400" dirty="0">
                <a:solidFill>
                  <a:srgbClr val="FF0000"/>
                </a:solidFill>
                <a:latin typeface="標楷體" panose="03000509000000000000" pitchFamily="65" charset="-120"/>
                <a:ea typeface="標楷體" panose="03000509000000000000" pitchFamily="65" charset="-120"/>
              </a:rPr>
              <a:t/>
            </a:r>
            <a:br>
              <a:rPr lang="en-US" altLang="zh-TW" sz="2400" dirty="0">
                <a:solidFill>
                  <a:srgbClr val="FF0000"/>
                </a:solidFill>
                <a:latin typeface="標楷體" panose="03000509000000000000" pitchFamily="65" charset="-120"/>
                <a:ea typeface="標楷體" panose="03000509000000000000" pitchFamily="65" charset="-120"/>
              </a:rPr>
            </a:br>
            <a:r>
              <a:rPr lang="zh-TW" altLang="en-US" sz="2400" dirty="0">
                <a:solidFill>
                  <a:srgbClr val="FF0000"/>
                </a:solidFill>
                <a:latin typeface="標楷體" panose="03000509000000000000" pitchFamily="65" charset="-120"/>
                <a:ea typeface="標楷體" panose="03000509000000000000" pitchFamily="65" charset="-120"/>
              </a:rPr>
              <a:t>放榜</a:t>
            </a:r>
            <a:r>
              <a:rPr lang="en-US" altLang="zh-TW" sz="2400" dirty="0">
                <a:solidFill>
                  <a:srgbClr val="3319F5"/>
                </a:solidFill>
                <a:latin typeface="標楷體" panose="03000509000000000000" pitchFamily="65" charset="-120"/>
                <a:ea typeface="標楷體" panose="03000509000000000000" pitchFamily="65" charset="-120"/>
              </a:rPr>
              <a:t>(7/08)</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40" name="向下箭號 39"/>
          <p:cNvSpPr/>
          <p:nvPr/>
        </p:nvSpPr>
        <p:spPr>
          <a:xfrm>
            <a:off x="3204226" y="5235212"/>
            <a:ext cx="503239" cy="18494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1" name="圓角矩形 1"/>
          <p:cNvSpPr>
            <a:spLocks noChangeArrowheads="1"/>
          </p:cNvSpPr>
          <p:nvPr/>
        </p:nvSpPr>
        <p:spPr bwMode="auto">
          <a:xfrm>
            <a:off x="1343472" y="5420155"/>
            <a:ext cx="3490829" cy="1016263"/>
          </a:xfrm>
          <a:prstGeom prst="roundRect">
            <a:avLst>
              <a:gd name="adj" fmla="val 13932"/>
            </a:avLst>
          </a:prstGeom>
          <a:solidFill>
            <a:srgbClr val="00B050"/>
          </a:solidFill>
          <a:ln w="25400" algn="ctr">
            <a:solidFill>
              <a:srgbClr val="385D8A"/>
            </a:solidFill>
            <a:round/>
            <a:headEnd/>
            <a:tailEnd/>
          </a:ln>
        </p:spPr>
        <p:txBody>
          <a:bodyPr anchor="ctr"/>
          <a:lstStyle/>
          <a:p>
            <a:pPr algn="ctr" eaLnBrk="0" hangingPunct="0"/>
            <a:r>
              <a:rPr lang="zh-TW" altLang="en-US" sz="2000" dirty="0">
                <a:solidFill>
                  <a:srgbClr val="FFFF00"/>
                </a:solidFill>
                <a:latin typeface="標楷體" pitchFamily="65" charset="-120"/>
                <a:ea typeface="標楷體" pitchFamily="65" charset="-120"/>
              </a:rPr>
              <a:t>實用技能、高職技優</a:t>
            </a:r>
            <a:endParaRPr lang="en-US" altLang="zh-TW" sz="2000" dirty="0">
              <a:solidFill>
                <a:srgbClr val="FFFF00"/>
              </a:solidFill>
              <a:latin typeface="標楷體" pitchFamily="65" charset="-120"/>
              <a:ea typeface="標楷體" pitchFamily="65" charset="-120"/>
            </a:endParaRPr>
          </a:p>
          <a:p>
            <a:pPr algn="ctr" eaLnBrk="0" hangingPunct="0"/>
            <a:r>
              <a:rPr lang="zh-TW" altLang="en-US" sz="1600" dirty="0">
                <a:latin typeface="標楷體" pitchFamily="65" charset="-120"/>
                <a:ea typeface="標楷體" pitchFamily="65" charset="-120"/>
              </a:rPr>
              <a:t>報名</a:t>
            </a:r>
            <a:r>
              <a:rPr lang="en-US" altLang="zh-TW" sz="1600" dirty="0">
                <a:latin typeface="標楷體" pitchFamily="65" charset="-120"/>
                <a:ea typeface="標楷體" pitchFamily="65" charset="-120"/>
              </a:rPr>
              <a:t>5/22</a:t>
            </a:r>
            <a:r>
              <a:rPr lang="zh-TW" altLang="en-US" sz="1600" dirty="0">
                <a:latin typeface="標楷體" pitchFamily="65" charset="-120"/>
                <a:ea typeface="標楷體" pitchFamily="65" charset="-120"/>
              </a:rPr>
              <a:t>、</a:t>
            </a:r>
            <a:r>
              <a:rPr lang="en-US" altLang="zh-TW" sz="1600" dirty="0">
                <a:latin typeface="標楷體" pitchFamily="65" charset="-120"/>
                <a:ea typeface="標楷體" pitchFamily="65" charset="-120"/>
              </a:rPr>
              <a:t>5/23</a:t>
            </a:r>
          </a:p>
          <a:p>
            <a:pPr algn="ctr"/>
            <a:r>
              <a:rPr lang="zh-TW" altLang="en-US" sz="1600" dirty="0">
                <a:solidFill>
                  <a:srgbClr val="FFFF00"/>
                </a:solidFill>
                <a:latin typeface="標楷體" pitchFamily="65" charset="-120"/>
                <a:ea typeface="標楷體" pitchFamily="65" charset="-120"/>
              </a:rPr>
              <a:t>實技</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6/13</a:t>
            </a:r>
            <a:r>
              <a:rPr lang="zh-TW" altLang="en-US" sz="1600" dirty="0">
                <a:latin typeface="標楷體" pitchFamily="65" charset="-120"/>
                <a:ea typeface="標楷體" pitchFamily="65" charset="-120"/>
              </a:rPr>
              <a:t>，</a:t>
            </a:r>
            <a:r>
              <a:rPr lang="zh-TW" altLang="en-US" sz="1600" dirty="0">
                <a:solidFill>
                  <a:srgbClr val="FFFF00"/>
                </a:solidFill>
                <a:latin typeface="標楷體" pitchFamily="65" charset="-120"/>
                <a:ea typeface="標楷體" pitchFamily="65" charset="-120"/>
              </a:rPr>
              <a:t>技優</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6/13</a:t>
            </a:r>
          </a:p>
          <a:p>
            <a:pPr algn="ctr"/>
            <a:r>
              <a:rPr lang="zh-TW" altLang="en-US" sz="1600" dirty="0">
                <a:latin typeface="標楷體" pitchFamily="65" charset="-120"/>
                <a:ea typeface="標楷體" pitchFamily="65" charset="-120"/>
              </a:rPr>
              <a:t>報到</a:t>
            </a:r>
            <a:r>
              <a:rPr lang="en-US" altLang="zh-TW" sz="1600" dirty="0">
                <a:latin typeface="標楷體" pitchFamily="65" charset="-120"/>
                <a:ea typeface="標楷體" pitchFamily="65" charset="-120"/>
              </a:rPr>
              <a:t>6/16</a:t>
            </a:r>
            <a:endParaRPr lang="zh-TW" altLang="en-US" sz="1600" dirty="0">
              <a:latin typeface="標楷體" pitchFamily="65" charset="-120"/>
              <a:ea typeface="標楷體" pitchFamily="65" charset="-120"/>
            </a:endParaRPr>
          </a:p>
        </p:txBody>
      </p:sp>
      <p:sp>
        <p:nvSpPr>
          <p:cNvPr id="44" name="圓角矩形 43"/>
          <p:cNvSpPr/>
          <p:nvPr/>
        </p:nvSpPr>
        <p:spPr>
          <a:xfrm>
            <a:off x="7471506" y="3278187"/>
            <a:ext cx="2927705" cy="95073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免試入學填志願</a:t>
            </a:r>
            <a:r>
              <a:rPr lang="en-US" altLang="zh-TW" sz="2400" dirty="0">
                <a:solidFill>
                  <a:srgbClr val="FF0000"/>
                </a:solidFill>
                <a:latin typeface="標楷體" panose="03000509000000000000" pitchFamily="65" charset="-120"/>
                <a:ea typeface="標楷體" panose="03000509000000000000" pitchFamily="65" charset="-120"/>
              </a:rPr>
              <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含特招考試分發</a:t>
            </a:r>
            <a:r>
              <a:rPr lang="en-US" altLang="zh-TW" sz="16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(6/20</a:t>
            </a:r>
            <a:r>
              <a:rPr lang="zh-TW" altLang="en-US" sz="2400" dirty="0">
                <a:solidFill>
                  <a:srgbClr val="3319F5"/>
                </a:solidFill>
                <a:latin typeface="標楷體" panose="03000509000000000000" pitchFamily="65" charset="-120"/>
                <a:ea typeface="標楷體" panose="03000509000000000000" pitchFamily="65" charset="-120"/>
              </a:rPr>
              <a:t>起</a:t>
            </a:r>
            <a:r>
              <a:rPr lang="en-US" altLang="zh-TW" sz="2400" dirty="0">
                <a:solidFill>
                  <a:srgbClr val="3319F5"/>
                </a:solidFill>
                <a:latin typeface="標楷體" panose="03000509000000000000" pitchFamily="65" charset="-120"/>
                <a:ea typeface="標楷體" panose="03000509000000000000" pitchFamily="65" charset="-120"/>
              </a:rPr>
              <a:t>)</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 name="五角星形 1"/>
          <p:cNvSpPr/>
          <p:nvPr/>
        </p:nvSpPr>
        <p:spPr bwMode="auto">
          <a:xfrm rot="1635059">
            <a:off x="10128791" y="2886809"/>
            <a:ext cx="1109296" cy="1048144"/>
          </a:xfrm>
          <a:prstGeom prst="star5">
            <a:avLst>
              <a:gd name="adj" fmla="val 32307"/>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r>
              <a:rPr lang="zh-TW" altLang="en-US" sz="2000" b="1" dirty="0">
                <a:solidFill>
                  <a:srgbClr val="3D25F6"/>
                </a:solidFill>
                <a:latin typeface="標楷體" panose="03000509000000000000" pitchFamily="65" charset="-120"/>
                <a:ea typeface="標楷體" panose="03000509000000000000" pitchFamily="65" charset="-120"/>
              </a:rPr>
              <a:t>注意返校</a:t>
            </a:r>
          </a:p>
        </p:txBody>
      </p:sp>
      <p:sp>
        <p:nvSpPr>
          <p:cNvPr id="37" name="向下箭號 36"/>
          <p:cNvSpPr/>
          <p:nvPr/>
        </p:nvSpPr>
        <p:spPr>
          <a:xfrm>
            <a:off x="8594744" y="531003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3" name="圓角矩形 42"/>
          <p:cNvSpPr/>
          <p:nvPr/>
        </p:nvSpPr>
        <p:spPr>
          <a:xfrm>
            <a:off x="7477939" y="5688875"/>
            <a:ext cx="3226575"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藝才班：報到</a:t>
            </a:r>
            <a:r>
              <a:rPr lang="en-US" altLang="zh-TW" sz="1800" dirty="0">
                <a:solidFill>
                  <a:srgbClr val="3319F5"/>
                </a:solidFill>
                <a:latin typeface="標楷體" panose="03000509000000000000" pitchFamily="65" charset="-120"/>
                <a:ea typeface="標楷體" panose="03000509000000000000" pitchFamily="65" charset="-120"/>
              </a:rPr>
              <a:t>(7/09)</a:t>
            </a:r>
            <a:endParaRPr lang="zh-TW" altLang="en-US" sz="1800" dirty="0">
              <a:solidFill>
                <a:srgbClr val="3319F5"/>
              </a:solidFill>
              <a:latin typeface="標楷體" panose="03000509000000000000" pitchFamily="65" charset="-120"/>
              <a:ea typeface="標楷體" panose="03000509000000000000" pitchFamily="65" charset="-120"/>
            </a:endParaRPr>
          </a:p>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免試、特招考試：報到</a:t>
            </a:r>
            <a:r>
              <a:rPr lang="en-US" altLang="zh-TW" sz="1800" dirty="0">
                <a:solidFill>
                  <a:srgbClr val="3319F5"/>
                </a:solidFill>
                <a:latin typeface="標楷體" panose="03000509000000000000" pitchFamily="65" charset="-120"/>
                <a:ea typeface="標楷體" panose="03000509000000000000" pitchFamily="65" charset="-120"/>
              </a:rPr>
              <a:t>(7/10)</a:t>
            </a:r>
            <a:endParaRPr lang="en-US" altLang="zh-TW" sz="1800" dirty="0">
              <a:solidFill>
                <a:srgbClr val="FF0000"/>
              </a:solidFill>
              <a:latin typeface="標楷體" panose="03000509000000000000" pitchFamily="65" charset="-120"/>
              <a:ea typeface="標楷體" panose="03000509000000000000" pitchFamily="65" charset="-120"/>
            </a:endParaRPr>
          </a:p>
        </p:txBody>
      </p:sp>
      <p:sp>
        <p:nvSpPr>
          <p:cNvPr id="45" name="圓角矩形 1"/>
          <p:cNvSpPr>
            <a:spLocks noChangeArrowheads="1"/>
          </p:cNvSpPr>
          <p:nvPr/>
        </p:nvSpPr>
        <p:spPr bwMode="auto">
          <a:xfrm>
            <a:off x="4926833" y="978681"/>
            <a:ext cx="2452145" cy="3753922"/>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eaLnBrk="0" hangingPunct="0"/>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桃園市辦理試模擬</a:t>
            </a:r>
            <a:r>
              <a:rPr lang="zh-TW" altLang="en-US" sz="2400" dirty="0" smtClean="0">
                <a:solidFill>
                  <a:srgbClr val="FF0000"/>
                </a:solidFill>
                <a:latin typeface="標楷體" pitchFamily="65" charset="-120"/>
                <a:ea typeface="標楷體" pitchFamily="65" charset="-120"/>
              </a:rPr>
              <a:t>測驗</a:t>
            </a:r>
            <a:endParaRPr lang="en-US" altLang="zh-TW" sz="2400" dirty="0" smtClean="0">
              <a:solidFill>
                <a:srgbClr val="FF0000"/>
              </a:solidFill>
              <a:latin typeface="標楷體" pitchFamily="65" charset="-120"/>
              <a:ea typeface="標楷體" pitchFamily="65" charset="-120"/>
            </a:endParaRPr>
          </a:p>
          <a:p>
            <a:pPr algn="ctr" eaLnBrk="0" hangingPunct="0"/>
            <a:r>
              <a:rPr lang="en-US" altLang="zh-TW" sz="2400" dirty="0" smtClean="0">
                <a:solidFill>
                  <a:srgbClr val="3D25F6"/>
                </a:solidFill>
                <a:latin typeface="標楷體" pitchFamily="65" charset="-120"/>
                <a:ea typeface="標楷體" pitchFamily="65" charset="-120"/>
              </a:rPr>
              <a:t>(113</a:t>
            </a:r>
            <a:r>
              <a:rPr lang="zh-TW" altLang="en-US" sz="2400" dirty="0" smtClean="0">
                <a:solidFill>
                  <a:srgbClr val="3D25F6"/>
                </a:solidFill>
                <a:latin typeface="標楷體" pitchFamily="65" charset="-120"/>
                <a:ea typeface="標楷體" pitchFamily="65" charset="-120"/>
              </a:rPr>
              <a:t>年</a:t>
            </a:r>
            <a:r>
              <a:rPr lang="en-US" altLang="zh-TW" sz="2400" dirty="0" smtClean="0">
                <a:solidFill>
                  <a:srgbClr val="3D25F6"/>
                </a:solidFill>
                <a:latin typeface="標楷體" pitchFamily="65" charset="-120"/>
                <a:ea typeface="標楷體" pitchFamily="65" charset="-120"/>
              </a:rPr>
              <a:t>12/26</a:t>
            </a:r>
            <a:r>
              <a:rPr lang="zh-TW" altLang="en-US" sz="2400" dirty="0">
                <a:solidFill>
                  <a:srgbClr val="3D25F6"/>
                </a:solidFill>
                <a:latin typeface="標楷體" pitchFamily="65" charset="-120"/>
                <a:ea typeface="標楷體" pitchFamily="65" charset="-120"/>
              </a:rPr>
              <a:t>、</a:t>
            </a:r>
            <a:r>
              <a:rPr lang="en-US" altLang="zh-TW" sz="2400" dirty="0">
                <a:solidFill>
                  <a:srgbClr val="3D25F6"/>
                </a:solidFill>
                <a:latin typeface="標楷體" pitchFamily="65" charset="-120"/>
                <a:ea typeface="標楷體" pitchFamily="65" charset="-120"/>
              </a:rPr>
              <a:t>27)</a:t>
            </a:r>
          </a:p>
          <a:p>
            <a:pPr algn="ctr" eaLnBrk="0" hangingPunct="0"/>
            <a:r>
              <a:rPr lang="zh-TW" altLang="en-US" sz="2400" dirty="0">
                <a:solidFill>
                  <a:srgbClr val="FF0000"/>
                </a:solidFill>
                <a:latin typeface="標楷體" pitchFamily="65" charset="-120"/>
                <a:ea typeface="標楷體" pitchFamily="65" charset="-120"/>
              </a:rPr>
              <a:t>試模擬</a:t>
            </a:r>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選填志願</a:t>
            </a:r>
            <a:r>
              <a:rPr lang="en-US" altLang="zh-TW" sz="2400" dirty="0">
                <a:solidFill>
                  <a:srgbClr val="FF0000"/>
                </a:solidFill>
                <a:latin typeface="標楷體" pitchFamily="65" charset="-120"/>
                <a:ea typeface="標楷體" pitchFamily="65" charset="-120"/>
              </a:rPr>
              <a:t> </a:t>
            </a:r>
            <a:r>
              <a:rPr lang="en-US" altLang="zh-TW" sz="2400" dirty="0">
                <a:solidFill>
                  <a:srgbClr val="0000FF"/>
                </a:solidFill>
                <a:latin typeface="標楷體" pitchFamily="65" charset="-120"/>
                <a:ea typeface="標楷體" pitchFamily="65" charset="-120"/>
              </a:rPr>
              <a:t>(</a:t>
            </a:r>
            <a:r>
              <a:rPr lang="en-US" altLang="zh-TW" sz="2400" dirty="0" smtClean="0">
                <a:solidFill>
                  <a:srgbClr val="0000FF"/>
                </a:solidFill>
                <a:latin typeface="標楷體" pitchFamily="65" charset="-120"/>
                <a:ea typeface="標楷體" pitchFamily="65" charset="-120"/>
              </a:rPr>
              <a:t>1/10-1/16)</a:t>
            </a:r>
            <a:endParaRPr lang="en-US" altLang="zh-TW" sz="2400" dirty="0">
              <a:solidFill>
                <a:srgbClr val="0000FF"/>
              </a:solidFill>
              <a:latin typeface="標楷體" pitchFamily="65" charset="-120"/>
              <a:ea typeface="標楷體" pitchFamily="65" charset="-120"/>
            </a:endParaRPr>
          </a:p>
          <a:p>
            <a:pPr algn="ctr"/>
            <a:r>
              <a:rPr lang="zh-TW" altLang="en-US" sz="2400" dirty="0">
                <a:solidFill>
                  <a:srgbClr val="FF0000"/>
                </a:solidFill>
                <a:latin typeface="標楷體" pitchFamily="65" charset="-120"/>
                <a:ea typeface="標楷體" pitchFamily="65" charset="-120"/>
              </a:rPr>
              <a:t>試模擬分發放榜</a:t>
            </a:r>
            <a:r>
              <a:rPr lang="en-US" altLang="zh-TW" sz="2400" dirty="0">
                <a:solidFill>
                  <a:srgbClr val="3D25F6"/>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2/11</a:t>
            </a:r>
            <a:r>
              <a:rPr lang="en-US" altLang="zh-TW" sz="2400" dirty="0">
                <a:solidFill>
                  <a:srgbClr val="3D25F6"/>
                </a:solidFill>
                <a:latin typeface="標楷體" pitchFamily="65" charset="-120"/>
                <a:ea typeface="標楷體" pitchFamily="65" charset="-120"/>
              </a:rPr>
              <a:t>)</a:t>
            </a:r>
            <a:endParaRPr lang="zh-TW" altLang="en-US" sz="2400" dirty="0">
              <a:solidFill>
                <a:srgbClr val="3D25F6"/>
              </a:solidFill>
              <a:latin typeface="標楷體" pitchFamily="65" charset="-120"/>
              <a:ea typeface="標楷體" pitchFamily="65" charset="-120"/>
            </a:endParaRPr>
          </a:p>
          <a:p>
            <a:pPr algn="ctr" eaLnBrk="0" hangingPunct="0"/>
            <a:endParaRPr lang="zh-TW" altLang="en-US" sz="1800" dirty="0">
              <a:solidFill>
                <a:srgbClr val="3D25F6"/>
              </a:solidFill>
              <a:latin typeface="標楷體" pitchFamily="65" charset="-120"/>
              <a:ea typeface="標楷體" pitchFamily="65" charset="-120"/>
            </a:endParaRPr>
          </a:p>
        </p:txBody>
      </p:sp>
      <p:sp>
        <p:nvSpPr>
          <p:cNvPr id="23" name="五角星形 22"/>
          <p:cNvSpPr/>
          <p:nvPr/>
        </p:nvSpPr>
        <p:spPr bwMode="auto">
          <a:xfrm rot="1638504">
            <a:off x="4397868" y="1788087"/>
            <a:ext cx="539552" cy="445060"/>
          </a:xfrm>
          <a:prstGeom prst="star5">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endParaRPr lang="zh-TW" altLang="en-US"/>
          </a:p>
        </p:txBody>
      </p:sp>
      <p:sp>
        <p:nvSpPr>
          <p:cNvPr id="34" name="圓角矩形 33"/>
          <p:cNvSpPr/>
          <p:nvPr/>
        </p:nvSpPr>
        <p:spPr>
          <a:xfrm>
            <a:off x="1511870" y="6428156"/>
            <a:ext cx="6660231" cy="3959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桃連區實施日期以桃園市政府教育局公告為主</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42" name="圓角矩形 23">
            <a:extLst>
              <a:ext uri="{FF2B5EF4-FFF2-40B4-BE49-F238E27FC236}">
                <a16:creationId xmlns:a16="http://schemas.microsoft.com/office/drawing/2014/main" xmlns="" id="{E674CCDD-998C-4E7F-8AB4-BB6124AEE40B}"/>
              </a:ext>
            </a:extLst>
          </p:cNvPr>
          <p:cNvSpPr/>
          <p:nvPr/>
        </p:nvSpPr>
        <p:spPr>
          <a:xfrm>
            <a:off x="23498" y="1714432"/>
            <a:ext cx="1103953" cy="4090832"/>
          </a:xfrm>
          <a:prstGeom prst="round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000" dirty="0">
                <a:solidFill>
                  <a:srgbClr val="FF0000"/>
                </a:solidFill>
                <a:latin typeface="標楷體" panose="03000509000000000000" pitchFamily="65" charset="-120"/>
                <a:ea typeface="標楷體" panose="03000509000000000000" pitchFamily="65" charset="-120"/>
              </a:rPr>
              <a:t>藝才班報名</a:t>
            </a:r>
            <a:r>
              <a:rPr lang="en-US" altLang="zh-TW" sz="1200" dirty="0">
                <a:solidFill>
                  <a:srgbClr val="3319F5"/>
                </a:solidFill>
                <a:latin typeface="標楷體" panose="03000509000000000000" pitchFamily="65" charset="-120"/>
                <a:ea typeface="標楷體" panose="03000509000000000000" pitchFamily="65" charset="-120"/>
              </a:rPr>
              <a:t>(2/17~3/3)</a:t>
            </a:r>
            <a:endParaRPr lang="en-US" altLang="zh-TW" sz="1300" dirty="0">
              <a:solidFill>
                <a:srgbClr val="3319F5"/>
              </a:solidFill>
              <a:latin typeface="標楷體" panose="03000509000000000000" pitchFamily="65" charset="-120"/>
              <a:ea typeface="標楷體" panose="03000509000000000000" pitchFamily="65" charset="-120"/>
            </a:endParaRPr>
          </a:p>
          <a:p>
            <a:pPr algn="ctr">
              <a:defRPr/>
            </a:pPr>
            <a:endParaRPr lang="en-US" altLang="zh-TW" sz="1800" dirty="0">
              <a:solidFill>
                <a:srgbClr val="FF0000"/>
              </a:solidFill>
              <a:latin typeface="標楷體" panose="03000509000000000000" pitchFamily="65" charset="-120"/>
              <a:ea typeface="標楷體" panose="03000509000000000000" pitchFamily="65" charset="-120"/>
            </a:endParaRPr>
          </a:p>
          <a:p>
            <a:pPr algn="ctr">
              <a:defRPr/>
            </a:pPr>
            <a:r>
              <a:rPr lang="zh-TW" altLang="en-US" sz="1800" dirty="0">
                <a:solidFill>
                  <a:srgbClr val="FF0000"/>
                </a:solidFill>
                <a:latin typeface="標楷體" panose="03000509000000000000" pitchFamily="65" charset="-120"/>
                <a:ea typeface="標楷體" panose="03000509000000000000" pitchFamily="65" charset="-120"/>
              </a:rPr>
              <a:t>藝才班術科測驗</a:t>
            </a:r>
            <a:r>
              <a:rPr lang="en-US" altLang="zh-TW" sz="1800" dirty="0">
                <a:solidFill>
                  <a:srgbClr val="3319F5"/>
                </a:solidFill>
                <a:latin typeface="標楷體" panose="03000509000000000000" pitchFamily="65" charset="-120"/>
                <a:ea typeface="標楷體" panose="03000509000000000000" pitchFamily="65" charset="-120"/>
              </a:rPr>
              <a:t>(</a:t>
            </a:r>
            <a:r>
              <a:rPr lang="zh-TW" altLang="en-US" sz="1800" dirty="0">
                <a:solidFill>
                  <a:srgbClr val="FF0000"/>
                </a:solidFill>
                <a:latin typeface="標楷體" panose="03000509000000000000" pitchFamily="65" charset="-120"/>
                <a:ea typeface="標楷體" panose="03000509000000000000" pitchFamily="65" charset="-120"/>
              </a:rPr>
              <a:t>音樂、舞蹈</a:t>
            </a:r>
            <a:r>
              <a:rPr lang="en-US" altLang="zh-TW" sz="1800" dirty="0">
                <a:solidFill>
                  <a:srgbClr val="3319F5"/>
                </a:solidFill>
                <a:latin typeface="標楷體" panose="03000509000000000000" pitchFamily="65" charset="-120"/>
                <a:ea typeface="標楷體" panose="03000509000000000000" pitchFamily="65" charset="-120"/>
              </a:rPr>
              <a:t>4/12~4/14</a:t>
            </a:r>
            <a:r>
              <a:rPr lang="zh-TW" altLang="en-US" sz="1800" dirty="0">
                <a:solidFill>
                  <a:srgbClr val="3319F5"/>
                </a:solidFill>
                <a:latin typeface="標楷體" panose="03000509000000000000" pitchFamily="65" charset="-120"/>
                <a:ea typeface="標楷體" panose="03000509000000000000" pitchFamily="65" charset="-120"/>
              </a:rPr>
              <a:t>；</a:t>
            </a:r>
            <a:endParaRPr lang="en-US" altLang="zh-TW" sz="1800" dirty="0">
              <a:solidFill>
                <a:srgbClr val="3319F5"/>
              </a:solidFill>
              <a:latin typeface="標楷體" panose="03000509000000000000" pitchFamily="65" charset="-120"/>
              <a:ea typeface="標楷體" panose="03000509000000000000" pitchFamily="65" charset="-120"/>
            </a:endParaRPr>
          </a:p>
          <a:p>
            <a:pPr algn="ctr">
              <a:defRPr/>
            </a:pPr>
            <a:r>
              <a:rPr lang="zh-TW" altLang="en-US" sz="1800" dirty="0">
                <a:solidFill>
                  <a:srgbClr val="FF0000"/>
                </a:solidFill>
                <a:latin typeface="標楷體" panose="03000509000000000000" pitchFamily="65" charset="-120"/>
                <a:ea typeface="標楷體" panose="03000509000000000000" pitchFamily="65" charset="-120"/>
              </a:rPr>
              <a:t>美術、戲劇</a:t>
            </a:r>
            <a:r>
              <a:rPr lang="en-US" altLang="zh-TW" sz="1800" dirty="0">
                <a:solidFill>
                  <a:srgbClr val="3319F5"/>
                </a:solidFill>
                <a:latin typeface="標楷體" panose="03000509000000000000" pitchFamily="65" charset="-120"/>
                <a:ea typeface="標楷體" panose="03000509000000000000" pitchFamily="65" charset="-120"/>
              </a:rPr>
              <a:t>4/19~4/20)</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 name="箭號: 彎曲 2">
            <a:extLst>
              <a:ext uri="{FF2B5EF4-FFF2-40B4-BE49-F238E27FC236}">
                <a16:creationId xmlns:a16="http://schemas.microsoft.com/office/drawing/2014/main" xmlns="" id="{768E1F43-C14A-422D-A3B0-9F6C64C09355}"/>
              </a:ext>
            </a:extLst>
          </p:cNvPr>
          <p:cNvSpPr/>
          <p:nvPr/>
        </p:nvSpPr>
        <p:spPr bwMode="auto">
          <a:xfrm rot="5400000">
            <a:off x="1390780" y="3858836"/>
            <a:ext cx="397558" cy="780207"/>
          </a:xfrm>
          <a:prstGeom prst="bentArrow">
            <a:avLst>
              <a:gd name="adj1" fmla="val 39846"/>
              <a:gd name="adj2" fmla="val 25000"/>
              <a:gd name="adj3" fmla="val 25000"/>
              <a:gd name="adj4" fmla="val 17396"/>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spTree>
    <p:custDataLst>
      <p:tags r:id="rId1"/>
    </p:custDataLst>
    <p:extLst>
      <p:ext uri="{BB962C8B-B14F-4D97-AF65-F5344CB8AC3E}">
        <p14:creationId xmlns:p14="http://schemas.microsoft.com/office/powerpoint/2010/main" val="3430600942"/>
      </p:ext>
    </p:extLst>
  </p:cSld>
  <p:clrMapOvr>
    <a:masterClrMapping/>
  </p:clrMapOvr>
  <p:transition spd="med">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380961" y="-175631"/>
            <a:ext cx="11572955" cy="961425"/>
          </a:xfrm>
        </p:spPr>
        <p:txBody>
          <a:bodyPr/>
          <a:lstStyle/>
          <a:p>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113</a:t>
            </a:r>
            <a:r>
              <a:rPr lang="zh-TW" altLang="en-US"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年</a:t>
            </a:r>
            <a:r>
              <a:rPr lang="en-US"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-114</a:t>
            </a:r>
            <a:r>
              <a:rPr lang="zh-TW" altLang="en-US"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r>
              <a:rPr lang="en-US"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依管道彙整</a:t>
            </a:r>
            <a:r>
              <a:rPr lang="en-US"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endParaRPr lang="zh-TW" altLang="en-US" dirty="0"/>
          </a:p>
        </p:txBody>
      </p:sp>
      <p:sp>
        <p:nvSpPr>
          <p:cNvPr id="4" name="投影片編號版面配置區 3"/>
          <p:cNvSpPr>
            <a:spLocks noGrp="1"/>
          </p:cNvSpPr>
          <p:nvPr>
            <p:ph type="sldNum" sz="quarter" idx="12"/>
          </p:nvPr>
        </p:nvSpPr>
        <p:spPr/>
        <p:txBody>
          <a:bodyPr/>
          <a:lstStyle/>
          <a:p>
            <a:pPr>
              <a:defRPr/>
            </a:pPr>
            <a:endParaRPr lang="zh-TW" altLang="en-US"/>
          </a:p>
        </p:txBody>
      </p:sp>
      <p:graphicFrame>
        <p:nvGraphicFramePr>
          <p:cNvPr id="6" name="表格 5"/>
          <p:cNvGraphicFramePr>
            <a:graphicFrameLocks noGrp="1"/>
          </p:cNvGraphicFramePr>
          <p:nvPr/>
        </p:nvGraphicFramePr>
        <p:xfrm>
          <a:off x="166647" y="642917"/>
          <a:ext cx="11787274" cy="6050803"/>
        </p:xfrm>
        <a:graphic>
          <a:graphicData uri="http://schemas.openxmlformats.org/drawingml/2006/table">
            <a:tbl>
              <a:tblPr/>
              <a:tblGrid>
                <a:gridCol w="771064"/>
                <a:gridCol w="928131"/>
                <a:gridCol w="931700"/>
                <a:gridCol w="1083883"/>
                <a:gridCol w="785819"/>
                <a:gridCol w="771907"/>
                <a:gridCol w="771064"/>
                <a:gridCol w="842459"/>
                <a:gridCol w="871016"/>
                <a:gridCol w="856736"/>
                <a:gridCol w="888864"/>
                <a:gridCol w="642552"/>
                <a:gridCol w="1642079"/>
              </a:tblGrid>
              <a:tr h="215775">
                <a:tc>
                  <a:txBody>
                    <a:bodyPr/>
                    <a:lstStyle/>
                    <a:p>
                      <a:pPr algn="l" fontAlgn="ctr"/>
                      <a:r>
                        <a:rPr lang="en-US" altLang="zh-TW" sz="1400" b="0" i="0" u="none" strike="noStrike" dirty="0">
                          <a:solidFill>
                            <a:srgbClr val="000000"/>
                          </a:solidFill>
                          <a:latin typeface="新細明體"/>
                        </a:rPr>
                        <a:t>113</a:t>
                      </a:r>
                      <a:r>
                        <a:rPr lang="zh-TW" altLang="en-US" sz="1400" b="0" i="0" u="none" strike="noStrike" dirty="0">
                          <a:solidFill>
                            <a:srgbClr val="000000"/>
                          </a:solidFill>
                          <a:latin typeface="新細明體"/>
                        </a:rPr>
                        <a:t>年</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ctr" fontAlgn="ctr"/>
                      <a:r>
                        <a:rPr lang="zh-TW" altLang="en-US" sz="1400" b="1" i="0" u="none" strike="noStrike">
                          <a:solidFill>
                            <a:srgbClr val="FF0000"/>
                          </a:solidFill>
                          <a:latin typeface="新細明體"/>
                        </a:rPr>
                        <a:t>試模擬</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zh-TW" altLang="en-US" sz="1400" b="0" i="0" u="none" strike="noStrike">
                          <a:solidFill>
                            <a:srgbClr val="000000"/>
                          </a:solidFill>
                          <a:latin typeface="新細明體"/>
                        </a:rPr>
                        <a:t>特色招生管道</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4">
                  <a:txBody>
                    <a:bodyPr/>
                    <a:lstStyle/>
                    <a:p>
                      <a:pPr algn="ctr" fontAlgn="ctr"/>
                      <a:r>
                        <a:rPr lang="zh-TW" altLang="en-US" sz="1400" b="0" i="0" u="none" strike="noStrike">
                          <a:solidFill>
                            <a:srgbClr val="000000"/>
                          </a:solidFill>
                          <a:latin typeface="新細明體"/>
                        </a:rPr>
                        <a:t>免試入學管道</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3">
                  <a:txBody>
                    <a:bodyPr/>
                    <a:lstStyle/>
                    <a:p>
                      <a:pPr algn="ctr" fontAlgn="ctr"/>
                      <a:r>
                        <a:rPr lang="zh-TW" altLang="en-US" sz="1400" b="1" i="0" u="none" strike="noStrike">
                          <a:solidFill>
                            <a:srgbClr val="000000"/>
                          </a:solidFill>
                          <a:latin typeface="新細明體"/>
                        </a:rPr>
                        <a:t>實用技能學程</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zh-TW" altLang="en-US" sz="1400" b="1" i="0" u="none" strike="noStrike" dirty="0">
                          <a:solidFill>
                            <a:srgbClr val="000000"/>
                          </a:solidFill>
                          <a:latin typeface="新細明體"/>
                        </a:rPr>
                        <a:t>五專</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5775">
                <a:tc>
                  <a:txBody>
                    <a:bodyPr/>
                    <a:lstStyle/>
                    <a:p>
                      <a:pPr algn="ctr" fontAlgn="ctr"/>
                      <a:r>
                        <a:rPr lang="en-US" altLang="zh-TW" sz="1400" b="0" i="0" u="none" strike="noStrike" dirty="0">
                          <a:solidFill>
                            <a:srgbClr val="000000"/>
                          </a:solidFill>
                          <a:latin typeface="新細明體"/>
                        </a:rPr>
                        <a:t>/</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lang="zh-TW" altLang="en-US"/>
                    </a:p>
                  </a:txBody>
                  <a:tcPr/>
                </a:tc>
                <a:tc gridSpan="4">
                  <a:txBody>
                    <a:bodyPr/>
                    <a:lstStyle/>
                    <a:p>
                      <a:pPr algn="ctr" fontAlgn="ctr"/>
                      <a:r>
                        <a:rPr lang="zh-TW" altLang="en-US" sz="1400" b="0" i="0" u="none" strike="noStrike">
                          <a:solidFill>
                            <a:srgbClr val="000000"/>
                          </a:solidFill>
                          <a:latin typeface="新細明體"/>
                        </a:rPr>
                        <a:t>甄選入學</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fontAlgn="ctr"/>
                      <a:r>
                        <a:rPr lang="zh-TW" altLang="en-US" sz="1400" b="1" i="0" u="none" strike="noStrike">
                          <a:solidFill>
                            <a:srgbClr val="000000"/>
                          </a:solidFill>
                          <a:latin typeface="新細明體"/>
                        </a:rPr>
                        <a:t>考試分發入學</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rowSpan="2">
                  <a:txBody>
                    <a:bodyPr/>
                    <a:lstStyle/>
                    <a:p>
                      <a:pPr algn="ctr" fontAlgn="ctr"/>
                      <a:r>
                        <a:rPr lang="zh-TW" altLang="en-US" sz="1400" b="1" i="0" u="none" strike="noStrike">
                          <a:solidFill>
                            <a:srgbClr val="000000"/>
                          </a:solidFill>
                          <a:latin typeface="新細明體"/>
                        </a:rPr>
                        <a:t>直升入學</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zh-TW" altLang="en-US" sz="1400" b="1" i="0" u="none" strike="noStrike">
                          <a:solidFill>
                            <a:srgbClr val="000000"/>
                          </a:solidFill>
                          <a:latin typeface="新細明體"/>
                        </a:rPr>
                        <a:t>免試入學</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rowSpan="2">
                  <a:txBody>
                    <a:bodyPr/>
                    <a:lstStyle/>
                    <a:p>
                      <a:pPr algn="ctr" fontAlgn="ctr"/>
                      <a:r>
                        <a:rPr lang="zh-TW" altLang="en-US" sz="1400" b="1" i="0" u="none" strike="noStrike">
                          <a:solidFill>
                            <a:srgbClr val="000000"/>
                          </a:solidFill>
                          <a:latin typeface="新細明體"/>
                        </a:rPr>
                        <a:t>技優甄審</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zh-TW" altLang="en-US" sz="1400" b="1" i="0" u="none" strike="noStrike" dirty="0">
                          <a:solidFill>
                            <a:srgbClr val="000000"/>
                          </a:solidFill>
                          <a:latin typeface="新細明體"/>
                        </a:rPr>
                        <a:t>完全免試</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vMerge="1">
                  <a:txBody>
                    <a:bodyPr/>
                    <a:lstStyle/>
                    <a:p>
                      <a:endParaRPr lang="zh-TW" altLang="en-US"/>
                    </a:p>
                  </a:txBody>
                  <a:tcPr/>
                </a:tc>
                <a:tc vMerge="1">
                  <a:txBody>
                    <a:bodyPr/>
                    <a:lstStyle/>
                    <a:p>
                      <a:endParaRPr lang="zh-TW" altLang="en-US"/>
                    </a:p>
                  </a:txBody>
                  <a:tcPr/>
                </a:tc>
              </a:tr>
              <a:tr h="215775">
                <a:tc>
                  <a:txBody>
                    <a:bodyPr/>
                    <a:lstStyle/>
                    <a:p>
                      <a:pPr algn="r" fontAlgn="ctr"/>
                      <a:r>
                        <a:rPr lang="en-US" altLang="zh-TW" sz="1400" b="0" i="0" u="none" strike="noStrike">
                          <a:solidFill>
                            <a:srgbClr val="000000"/>
                          </a:solidFill>
                          <a:latin typeface="新細明體"/>
                        </a:rPr>
                        <a:t>114</a:t>
                      </a:r>
                      <a:r>
                        <a:rPr lang="zh-TW" altLang="en-US" sz="1400" b="0" i="0" u="none" strike="noStrike">
                          <a:solidFill>
                            <a:srgbClr val="000000"/>
                          </a:solidFill>
                          <a:latin typeface="新細明體"/>
                        </a:rPr>
                        <a:t>年</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ctr" fontAlgn="ctr"/>
                      <a:r>
                        <a:rPr lang="zh-TW" altLang="en-US" sz="1400" b="1" i="0" u="none" strike="noStrike" dirty="0">
                          <a:solidFill>
                            <a:srgbClr val="000000"/>
                          </a:solidFill>
                          <a:latin typeface="新細明體"/>
                        </a:rPr>
                        <a:t>藝才班</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zh-TW" altLang="en-US" sz="1400" b="1" i="0" u="none" strike="noStrike" dirty="0">
                          <a:solidFill>
                            <a:srgbClr val="000000"/>
                          </a:solidFill>
                          <a:latin typeface="新細明體"/>
                        </a:rPr>
                        <a:t>體育班</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1" i="0" u="none" strike="noStrike" dirty="0">
                          <a:solidFill>
                            <a:srgbClr val="000000"/>
                          </a:solidFill>
                          <a:latin typeface="新細明體"/>
                        </a:rPr>
                        <a:t>科學班</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zh-TW" altLang="en-US" sz="1400" b="1" i="0" u="none" strike="noStrike" dirty="0">
                          <a:solidFill>
                            <a:srgbClr val="000000"/>
                          </a:solidFill>
                          <a:latin typeface="新細明體"/>
                        </a:rPr>
                        <a:t>專業群科</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r>
              <a:tr h="215775">
                <a:tc>
                  <a:txBody>
                    <a:bodyPr/>
                    <a:lstStyle/>
                    <a:p>
                      <a:pPr algn="l" fontAlgn="ctr"/>
                      <a:r>
                        <a:rPr lang="en-US" altLang="zh-TW" sz="1400" b="0" i="0" u="none" strike="noStrike">
                          <a:solidFill>
                            <a:srgbClr val="000000"/>
                          </a:solidFill>
                          <a:latin typeface="新細明體"/>
                        </a:rPr>
                        <a:t>12</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26-27</a:t>
                      </a:r>
                      <a:r>
                        <a:rPr lang="zh-TW" altLang="en-US" sz="1400" b="1" i="0" u="none" strike="noStrike">
                          <a:solidFill>
                            <a:srgbClr val="FF0000"/>
                          </a:solidFill>
                          <a:latin typeface="新細明體"/>
                        </a:rPr>
                        <a:t>測驗</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8607">
                <a:tc>
                  <a:txBody>
                    <a:bodyPr/>
                    <a:lstStyle/>
                    <a:p>
                      <a:pPr algn="l" fontAlgn="ctr"/>
                      <a:r>
                        <a:rPr lang="en-US" altLang="zh-TW" sz="1400" b="0" i="0" u="none" strike="noStrike">
                          <a:solidFill>
                            <a:srgbClr val="000000"/>
                          </a:solidFill>
                          <a:latin typeface="新細明體"/>
                        </a:rPr>
                        <a:t>1</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10-16</a:t>
                      </a:r>
                      <a:r>
                        <a:rPr lang="zh-TW" altLang="en-US" sz="1400" b="1" i="0" u="none" strike="noStrike">
                          <a:solidFill>
                            <a:srgbClr val="FF0000"/>
                          </a:solidFill>
                          <a:latin typeface="新細明體"/>
                        </a:rPr>
                        <a:t>志願選填</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dirty="0">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dirty="0">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8607">
                <a:tc>
                  <a:txBody>
                    <a:bodyPr/>
                    <a:lstStyle/>
                    <a:p>
                      <a:pPr algn="l" fontAlgn="ctr"/>
                      <a:r>
                        <a:rPr lang="en-US" altLang="zh-TW" sz="1400" b="0" i="0" u="none" strike="noStrike">
                          <a:solidFill>
                            <a:srgbClr val="000000"/>
                          </a:solidFill>
                          <a:latin typeface="新細明體"/>
                        </a:rPr>
                        <a:t>2</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11</a:t>
                      </a:r>
                      <a:r>
                        <a:rPr lang="zh-TW" altLang="en-US" sz="1400" b="1" i="0" u="none" strike="noStrike">
                          <a:solidFill>
                            <a:srgbClr val="FF0000"/>
                          </a:solidFill>
                          <a:latin typeface="新細明體"/>
                        </a:rPr>
                        <a:t>放榜</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1" i="0" u="none" strike="noStrike">
                          <a:solidFill>
                            <a:srgbClr val="000000"/>
                          </a:solidFill>
                          <a:latin typeface="新細明體"/>
                        </a:rPr>
                        <a:t>2/17-3/3</a:t>
                      </a:r>
                      <a:r>
                        <a:rPr lang="zh-TW" altLang="en-US" sz="1400" b="1" i="0" u="none" strike="noStrike">
                          <a:solidFill>
                            <a:srgbClr val="000000"/>
                          </a:solidFill>
                          <a:latin typeface="新細明體"/>
                        </a:rPr>
                        <a:t>術科報名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1" i="0" u="none" strike="noStrike">
                          <a:solidFill>
                            <a:srgbClr val="000000"/>
                          </a:solidFill>
                          <a:latin typeface="新細明體"/>
                        </a:rPr>
                        <a:t>2/20-3/5</a:t>
                      </a:r>
                      <a:r>
                        <a:rPr lang="zh-TW" altLang="en-US" sz="1400" b="1" i="0" u="none" strike="noStrike">
                          <a:solidFill>
                            <a:srgbClr val="000000"/>
                          </a:solidFill>
                          <a:latin typeface="新細明體"/>
                        </a:rPr>
                        <a:t>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dirty="0">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8607">
                <a:tc>
                  <a:txBody>
                    <a:bodyPr/>
                    <a:lstStyle/>
                    <a:p>
                      <a:pPr algn="l" fontAlgn="ctr"/>
                      <a:r>
                        <a:rPr lang="en-US" altLang="zh-TW" sz="1400" b="0" i="0" u="none" strike="noStrike">
                          <a:solidFill>
                            <a:srgbClr val="000000"/>
                          </a:solidFill>
                          <a:latin typeface="新細明體"/>
                        </a:rPr>
                        <a:t>3</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15-16</a:t>
                      </a:r>
                      <a:r>
                        <a:rPr lang="zh-TW" altLang="en-US" sz="1400" b="1" i="0" u="none" strike="noStrike">
                          <a:solidFill>
                            <a:srgbClr val="FF0000"/>
                          </a:solidFill>
                          <a:latin typeface="新細明體"/>
                        </a:rPr>
                        <a:t>高中職博覽會</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1" i="0" u="none" strike="noStrike">
                          <a:solidFill>
                            <a:srgbClr val="000000"/>
                          </a:solidFill>
                          <a:latin typeface="新細明體"/>
                        </a:rPr>
                        <a:t>15</a:t>
                      </a:r>
                      <a:r>
                        <a:rPr lang="zh-TW" altLang="en-US" sz="1400" b="1" i="0" u="none" strike="noStrike">
                          <a:solidFill>
                            <a:srgbClr val="000000"/>
                          </a:solidFill>
                          <a:latin typeface="新細明體"/>
                        </a:rPr>
                        <a:t>科學能力檢定</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en-US" altLang="zh-TW" sz="1400" b="1" i="0" u="none" strike="noStrike">
                          <a:solidFill>
                            <a:srgbClr val="000000"/>
                          </a:solidFill>
                          <a:latin typeface="新細明體"/>
                        </a:rPr>
                        <a:t>10-14</a:t>
                      </a:r>
                      <a:r>
                        <a:rPr lang="zh-TW" altLang="en-US" sz="1400" b="1" i="0" u="none" strike="noStrike">
                          <a:solidFill>
                            <a:srgbClr val="000000"/>
                          </a:solidFill>
                          <a:latin typeface="新細明體"/>
                        </a:rPr>
                        <a:t>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6-8</a:t>
                      </a:r>
                      <a:r>
                        <a:rPr lang="zh-TW" altLang="en-US" sz="1400" b="1" i="0" u="none" strike="noStrike">
                          <a:solidFill>
                            <a:srgbClr val="000000"/>
                          </a:solidFill>
                          <a:latin typeface="新細明體"/>
                        </a:rPr>
                        <a:t>教育會考報名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5823">
                <a:tc>
                  <a:txBody>
                    <a:bodyPr/>
                    <a:lstStyle/>
                    <a:p>
                      <a:pPr algn="l" fontAlgn="ctr"/>
                      <a:r>
                        <a:rPr lang="en-US" altLang="zh-TW" sz="1400" b="0" i="0" u="none" strike="noStrike">
                          <a:solidFill>
                            <a:srgbClr val="000000"/>
                          </a:solidFill>
                          <a:latin typeface="新細明體"/>
                        </a:rPr>
                        <a:t>4</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1" i="0" u="none" strike="noStrike">
                          <a:solidFill>
                            <a:srgbClr val="000000"/>
                          </a:solidFill>
                          <a:latin typeface="新細明體"/>
                        </a:rPr>
                        <a:t>12-14</a:t>
                      </a:r>
                      <a:r>
                        <a:rPr lang="zh-TW" altLang="en-US" sz="1400" b="1" i="0" u="none" strike="noStrike">
                          <a:solidFill>
                            <a:srgbClr val="000000"/>
                          </a:solidFill>
                          <a:latin typeface="新細明體"/>
                        </a:rPr>
                        <a:t>術科測驗</a:t>
                      </a:r>
                      <a:r>
                        <a:rPr lang="en-US" altLang="zh-TW" sz="1400" b="1" i="0" u="none" strike="noStrike">
                          <a:solidFill>
                            <a:srgbClr val="000000"/>
                          </a:solidFill>
                          <a:latin typeface="新細明體"/>
                        </a:rPr>
                        <a:t>(</a:t>
                      </a:r>
                      <a:r>
                        <a:rPr lang="zh-TW" altLang="en-US" sz="1400" b="1" i="0" u="none" strike="noStrike">
                          <a:solidFill>
                            <a:srgbClr val="000000"/>
                          </a:solidFill>
                          <a:latin typeface="新細明體"/>
                        </a:rPr>
                        <a:t>音樂、舞蹈</a:t>
                      </a:r>
                      <a:r>
                        <a:rPr lang="en-US" altLang="zh-TW" sz="1400" b="1" i="0" u="none" strike="noStrike">
                          <a:solidFill>
                            <a:srgbClr val="000000"/>
                          </a:solidFill>
                          <a:latin typeface="新細明體"/>
                        </a:rPr>
                        <a:t>)</a:t>
                      </a:r>
                      <a:br>
                        <a:rPr lang="en-US" altLang="zh-TW" sz="1400" b="1" i="0" u="none" strike="noStrike">
                          <a:solidFill>
                            <a:srgbClr val="000000"/>
                          </a:solidFill>
                          <a:latin typeface="新細明體"/>
                        </a:rPr>
                      </a:br>
                      <a:r>
                        <a:rPr lang="en-US" altLang="zh-TW" sz="1400" b="1" i="0" u="none" strike="noStrike">
                          <a:solidFill>
                            <a:srgbClr val="000000"/>
                          </a:solidFill>
                          <a:latin typeface="新細明體"/>
                        </a:rPr>
                        <a:t>19-20</a:t>
                      </a:r>
                      <a:r>
                        <a:rPr lang="zh-TW" altLang="en-US" sz="1400" b="1" i="0" u="none" strike="noStrike">
                          <a:solidFill>
                            <a:srgbClr val="000000"/>
                          </a:solidFill>
                          <a:latin typeface="新細明體"/>
                        </a:rPr>
                        <a:t>術科測驗</a:t>
                      </a:r>
                      <a:r>
                        <a:rPr lang="en-US" altLang="zh-TW" sz="1400" b="1" i="0" u="none" strike="noStrike">
                          <a:solidFill>
                            <a:srgbClr val="000000"/>
                          </a:solidFill>
                          <a:latin typeface="新細明體"/>
                        </a:rPr>
                        <a:t>(</a:t>
                      </a:r>
                      <a:r>
                        <a:rPr lang="zh-TW" altLang="en-US" sz="1400" b="1" i="0" u="none" strike="noStrike">
                          <a:solidFill>
                            <a:srgbClr val="000000"/>
                          </a:solidFill>
                          <a:latin typeface="新細明體"/>
                        </a:rPr>
                        <a:t>美術、戲劇</a:t>
                      </a:r>
                      <a:r>
                        <a:rPr lang="en-US" altLang="zh-TW" sz="1400" b="1" i="0" u="none" strike="noStrike">
                          <a:solidFill>
                            <a:srgbClr val="000000"/>
                          </a:solidFill>
                          <a:latin typeface="新細明體"/>
                        </a:rPr>
                        <a:t>)</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altLang="zh-TW" sz="1400" b="1" i="0" u="none" strike="noStrike" dirty="0">
                          <a:solidFill>
                            <a:srgbClr val="000000"/>
                          </a:solidFill>
                          <a:latin typeface="新細明體"/>
                        </a:rPr>
                        <a:t>4/14-5/2</a:t>
                      </a:r>
                      <a:r>
                        <a:rPr lang="zh-TW" altLang="en-US" sz="1400" b="1" i="0" u="none" strike="noStrike" dirty="0">
                          <a:solidFill>
                            <a:srgbClr val="000000"/>
                          </a:solidFill>
                          <a:latin typeface="新細明體"/>
                        </a:rPr>
                        <a:t>績優生報名</a:t>
                      </a:r>
                      <a:br>
                        <a:rPr lang="zh-TW" altLang="en-US" sz="1400" b="1" i="0" u="none" strike="noStrike" dirty="0">
                          <a:solidFill>
                            <a:srgbClr val="000000"/>
                          </a:solidFill>
                          <a:latin typeface="新細明體"/>
                        </a:rPr>
                      </a:br>
                      <a:r>
                        <a:rPr lang="en-US" altLang="zh-TW" sz="1400" b="1" i="0" u="none" strike="noStrike" dirty="0">
                          <a:solidFill>
                            <a:srgbClr val="000000"/>
                          </a:solidFill>
                          <a:latin typeface="新細明體"/>
                        </a:rPr>
                        <a:t>28-30</a:t>
                      </a:r>
                      <a:r>
                        <a:rPr lang="zh-TW" altLang="en-US" sz="1400" b="1" i="0" u="none" strike="noStrike" dirty="0">
                          <a:solidFill>
                            <a:srgbClr val="000000"/>
                          </a:solidFill>
                          <a:latin typeface="新細明體"/>
                        </a:rPr>
                        <a:t>績優生、甄選入學術科報名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8</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12-13</a:t>
                      </a:r>
                      <a:r>
                        <a:rPr lang="zh-TW" altLang="en-US" sz="1400" b="1" i="0" u="none" strike="noStrike">
                          <a:solidFill>
                            <a:srgbClr val="000000"/>
                          </a:solidFill>
                          <a:latin typeface="新細明體"/>
                        </a:rPr>
                        <a:t>術科測驗</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11</a:t>
                      </a:r>
                      <a:r>
                        <a:rPr lang="zh-TW" altLang="en-US" sz="1400" b="1" i="0" u="none" strike="noStrike">
                          <a:solidFill>
                            <a:srgbClr val="000000"/>
                          </a:solidFill>
                          <a:latin typeface="新細明體"/>
                        </a:rPr>
                        <a:t>寄發准考證</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71521">
                <a:tc>
                  <a:txBody>
                    <a:bodyPr/>
                    <a:lstStyle/>
                    <a:p>
                      <a:pPr algn="l" fontAlgn="ctr"/>
                      <a:r>
                        <a:rPr lang="en-US" altLang="zh-TW" sz="1400" b="0" i="0" u="none" strike="noStrike">
                          <a:solidFill>
                            <a:srgbClr val="000000"/>
                          </a:solidFill>
                          <a:latin typeface="新細明體"/>
                        </a:rPr>
                        <a:t>5</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dirty="0" smtClean="0">
                          <a:solidFill>
                            <a:srgbClr val="000000"/>
                          </a:solidFill>
                          <a:latin typeface="新細明體"/>
                        </a:rPr>
                        <a:t>3</a:t>
                      </a:r>
                      <a:r>
                        <a:rPr lang="zh-TW" altLang="en-US" sz="1400" b="1" i="0" u="none" strike="noStrike" dirty="0" smtClean="0">
                          <a:solidFill>
                            <a:srgbClr val="000000"/>
                          </a:solidFill>
                          <a:latin typeface="新細明體"/>
                        </a:rPr>
                        <a:t>甄選、績優生術科</a:t>
                      </a:r>
                      <a:r>
                        <a:rPr lang="zh-TW" altLang="en-US" sz="1400" b="1" i="0" u="none" strike="noStrike" dirty="0">
                          <a:solidFill>
                            <a:srgbClr val="000000"/>
                          </a:solidFill>
                          <a:latin typeface="新細明體"/>
                        </a:rPr>
                        <a:t>測驗</a:t>
                      </a:r>
                      <a:br>
                        <a:rPr lang="zh-TW" altLang="en-US" sz="1400" b="1" i="0" u="none" strike="noStrike" dirty="0">
                          <a:solidFill>
                            <a:srgbClr val="000000"/>
                          </a:solidFill>
                          <a:latin typeface="新細明體"/>
                        </a:rPr>
                      </a:br>
                      <a:r>
                        <a:rPr lang="en-US" altLang="zh-TW" sz="1400" b="1" i="0" u="none" strike="noStrike" dirty="0">
                          <a:solidFill>
                            <a:srgbClr val="000000"/>
                          </a:solidFill>
                          <a:latin typeface="新細明體"/>
                        </a:rPr>
                        <a:t>5</a:t>
                      </a:r>
                      <a:r>
                        <a:rPr lang="zh-TW" altLang="en-US" sz="1400" b="1" i="0" u="none" strike="noStrike" dirty="0">
                          <a:solidFill>
                            <a:srgbClr val="000000"/>
                          </a:solidFill>
                          <a:latin typeface="新細明體"/>
                        </a:rPr>
                        <a:t>績優生、甄選入學放榜</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19</a:t>
                      </a:r>
                      <a:r>
                        <a:rPr lang="zh-TW" altLang="en-US" sz="1400" b="1" i="0" u="none" strike="noStrike">
                          <a:solidFill>
                            <a:srgbClr val="000000"/>
                          </a:solidFill>
                          <a:latin typeface="新細明體"/>
                        </a:rPr>
                        <a:t>成績公告</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5/29-6/6</a:t>
                      </a:r>
                      <a:r>
                        <a:rPr lang="zh-TW" altLang="en-US" sz="1400" b="1" i="0" u="none" strike="noStrike">
                          <a:solidFill>
                            <a:srgbClr val="000000"/>
                          </a:solidFill>
                          <a:latin typeface="新細明體"/>
                        </a:rPr>
                        <a:t>報名</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17-18</a:t>
                      </a:r>
                      <a:r>
                        <a:rPr lang="zh-TW" altLang="en-US" sz="1400" b="1" i="0" u="none" strike="noStrike">
                          <a:solidFill>
                            <a:srgbClr val="000000"/>
                          </a:solidFill>
                          <a:latin typeface="新細明體"/>
                        </a:rPr>
                        <a:t>教育會考</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en-US" altLang="zh-TW" sz="1400" b="1" i="0" u="none" strike="noStrike">
                          <a:solidFill>
                            <a:srgbClr val="000000"/>
                          </a:solidFill>
                          <a:latin typeface="新細明體"/>
                        </a:rPr>
                        <a:t>22-23</a:t>
                      </a:r>
                      <a:r>
                        <a:rPr lang="zh-TW" altLang="en-US" sz="1400" b="1" i="0" u="none" strike="noStrike">
                          <a:solidFill>
                            <a:srgbClr val="000000"/>
                          </a:solidFill>
                          <a:latin typeface="新細明體"/>
                        </a:rPr>
                        <a:t>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6-7</a:t>
                      </a:r>
                      <a:r>
                        <a:rPr lang="zh-TW" altLang="en-US" sz="1400" b="1" i="0" u="none" strike="noStrike">
                          <a:solidFill>
                            <a:srgbClr val="000000"/>
                          </a:solidFill>
                          <a:latin typeface="新細明體"/>
                        </a:rPr>
                        <a:t>報名</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15</a:t>
                      </a:r>
                      <a:r>
                        <a:rPr lang="zh-TW" altLang="en-US" sz="1400" b="1" i="0" u="none" strike="noStrike">
                          <a:solidFill>
                            <a:srgbClr val="000000"/>
                          </a:solidFill>
                          <a:latin typeface="新細明體"/>
                        </a:rPr>
                        <a:t>放榜</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l" fontAlgn="ctr"/>
                      <a:r>
                        <a:rPr lang="en-US" altLang="zh-TW" sz="1400" b="1" i="0" u="none" strike="noStrike">
                          <a:solidFill>
                            <a:srgbClr val="000000"/>
                          </a:solidFill>
                          <a:latin typeface="新細明體"/>
                        </a:rPr>
                        <a:t>22-23</a:t>
                      </a:r>
                      <a:r>
                        <a:rPr lang="zh-TW" altLang="en-US" sz="1400" b="1" i="0" u="none" strike="noStrike">
                          <a:solidFill>
                            <a:srgbClr val="000000"/>
                          </a:solidFill>
                          <a:latin typeface="新細明體"/>
                        </a:rPr>
                        <a:t>報名</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1-7</a:t>
                      </a:r>
                      <a:r>
                        <a:rPr lang="zh-TW" altLang="en-US" sz="1400" b="1" i="0" u="none" strike="noStrike">
                          <a:solidFill>
                            <a:srgbClr val="000000"/>
                          </a:solidFill>
                          <a:latin typeface="新細明體"/>
                        </a:rPr>
                        <a:t>完全免試報名</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15</a:t>
                      </a:r>
                      <a:r>
                        <a:rPr lang="zh-TW" altLang="en-US" sz="1400" b="1" i="0" u="none" strike="noStrike">
                          <a:solidFill>
                            <a:srgbClr val="000000"/>
                          </a:solidFill>
                          <a:latin typeface="新細明體"/>
                        </a:rPr>
                        <a:t>完全免試放榜</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5/16-6/13</a:t>
                      </a:r>
                      <a:r>
                        <a:rPr lang="zh-TW" altLang="en-US" sz="1400" b="1" i="0" u="none" strike="noStrike">
                          <a:solidFill>
                            <a:srgbClr val="000000"/>
                          </a:solidFill>
                          <a:latin typeface="新細明體"/>
                        </a:rPr>
                        <a:t>完全免試報到</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19-23</a:t>
                      </a:r>
                      <a:r>
                        <a:rPr lang="zh-TW" altLang="en-US" sz="1400" b="1" i="0" u="none" strike="noStrike">
                          <a:solidFill>
                            <a:srgbClr val="000000"/>
                          </a:solidFill>
                          <a:latin typeface="新細明體"/>
                        </a:rPr>
                        <a:t>優先免試報名</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57216">
                <a:tc>
                  <a:txBody>
                    <a:bodyPr/>
                    <a:lstStyle/>
                    <a:p>
                      <a:pPr algn="l" fontAlgn="ctr"/>
                      <a:r>
                        <a:rPr lang="en-US" altLang="zh-TW" sz="1400" b="0" i="0" u="none" strike="noStrike">
                          <a:solidFill>
                            <a:srgbClr val="000000"/>
                          </a:solidFill>
                          <a:latin typeface="新細明體"/>
                        </a:rPr>
                        <a:t>6</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1" i="0" u="none" strike="noStrike">
                          <a:solidFill>
                            <a:srgbClr val="000000"/>
                          </a:solidFill>
                          <a:latin typeface="新細明體"/>
                        </a:rPr>
                        <a:t>6-12</a:t>
                      </a:r>
                      <a:r>
                        <a:rPr lang="zh-TW" altLang="en-US" sz="1400" b="1" i="0" u="none" strike="noStrike">
                          <a:solidFill>
                            <a:srgbClr val="000000"/>
                          </a:solidFill>
                          <a:latin typeface="新細明體"/>
                        </a:rPr>
                        <a:t>分發報名</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23-27</a:t>
                      </a:r>
                      <a:r>
                        <a:rPr lang="zh-TW" altLang="en-US" sz="1400" b="1" i="0" u="none" strike="noStrike">
                          <a:solidFill>
                            <a:srgbClr val="000000"/>
                          </a:solidFill>
                          <a:latin typeface="新細明體"/>
                        </a:rPr>
                        <a:t>志願選填</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altLang="zh-TW" sz="1400" b="1" i="0" u="none" strike="noStrike">
                          <a:solidFill>
                            <a:srgbClr val="000000"/>
                          </a:solidFill>
                          <a:latin typeface="新細明體"/>
                        </a:rPr>
                        <a:t>8</a:t>
                      </a:r>
                      <a:r>
                        <a:rPr lang="zh-TW" altLang="en-US" sz="1400" b="1" i="0" u="none" strike="noStrike">
                          <a:solidFill>
                            <a:srgbClr val="000000"/>
                          </a:solidFill>
                          <a:latin typeface="新細明體"/>
                        </a:rPr>
                        <a:t>績優生術科檢定</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20</a:t>
                      </a:r>
                      <a:r>
                        <a:rPr lang="zh-TW" altLang="en-US" sz="1400" b="1" i="0" u="none" strike="noStrike">
                          <a:solidFill>
                            <a:srgbClr val="000000"/>
                          </a:solidFill>
                          <a:latin typeface="新細明體"/>
                        </a:rPr>
                        <a:t>績優生放榜</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13</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16</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18-20</a:t>
                      </a:r>
                      <a:r>
                        <a:rPr lang="zh-TW" altLang="en-US" sz="1400" b="1" i="0" u="none" strike="noStrike">
                          <a:solidFill>
                            <a:srgbClr val="000000"/>
                          </a:solidFill>
                          <a:latin typeface="新細明體"/>
                        </a:rPr>
                        <a:t>報名</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22</a:t>
                      </a:r>
                      <a:r>
                        <a:rPr lang="zh-TW" altLang="en-US" sz="1400" b="1" i="0" u="none" strike="noStrike">
                          <a:solidFill>
                            <a:srgbClr val="000000"/>
                          </a:solidFill>
                          <a:latin typeface="新細明體"/>
                        </a:rPr>
                        <a:t>測驗</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l" fontAlgn="ctr"/>
                      <a:r>
                        <a:rPr lang="en-US" altLang="zh-TW" sz="1400" b="1" i="0" u="none" strike="noStrike">
                          <a:solidFill>
                            <a:srgbClr val="FF0000"/>
                          </a:solidFill>
                          <a:latin typeface="新細明體"/>
                        </a:rPr>
                        <a:t>13</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17</a:t>
                      </a:r>
                      <a:r>
                        <a:rPr lang="zh-TW" altLang="en-US" sz="1400" b="1" i="0" u="none" strike="noStrike">
                          <a:solidFill>
                            <a:srgbClr val="FF0000"/>
                          </a:solidFill>
                          <a:latin typeface="新細明體"/>
                        </a:rPr>
                        <a:t>報到</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6</a:t>
                      </a:r>
                      <a:r>
                        <a:rPr lang="zh-TW" altLang="en-US" sz="1400" b="1" i="0" u="none" strike="noStrike">
                          <a:solidFill>
                            <a:srgbClr val="000000"/>
                          </a:solidFill>
                          <a:latin typeface="新細明體"/>
                        </a:rPr>
                        <a:t>會考成績公告</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20-26</a:t>
                      </a:r>
                      <a:r>
                        <a:rPr lang="zh-TW" altLang="en-US" sz="1400" b="1" i="0" u="none" strike="noStrike">
                          <a:solidFill>
                            <a:srgbClr val="000000"/>
                          </a:solidFill>
                          <a:latin typeface="新細明體"/>
                        </a:rPr>
                        <a:t>志願選填</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en-US" altLang="zh-TW" sz="1400" b="1" i="0" u="none" strike="noStrike">
                          <a:solidFill>
                            <a:srgbClr val="FF0000"/>
                          </a:solidFill>
                          <a:latin typeface="新細明體"/>
                        </a:rPr>
                        <a:t>13</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16</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16</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13</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16</a:t>
                      </a:r>
                      <a:r>
                        <a:rPr lang="zh-TW" altLang="en-US" sz="1400" b="1" i="0" u="none" strike="noStrike">
                          <a:solidFill>
                            <a:srgbClr val="FF0000"/>
                          </a:solidFill>
                          <a:latin typeface="新細明體"/>
                        </a:rPr>
                        <a:t>報到</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13</a:t>
                      </a:r>
                      <a:r>
                        <a:rPr lang="zh-TW" altLang="en-US" sz="1400" b="1" i="0" u="none" strike="noStrike">
                          <a:solidFill>
                            <a:srgbClr val="000000"/>
                          </a:solidFill>
                          <a:latin typeface="新細明體"/>
                        </a:rPr>
                        <a:t>優先免試放榜</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17</a:t>
                      </a:r>
                      <a:r>
                        <a:rPr lang="zh-TW" altLang="en-US" sz="1400" b="1" i="0" u="none" strike="noStrike">
                          <a:solidFill>
                            <a:srgbClr val="000000"/>
                          </a:solidFill>
                          <a:latin typeface="新細明體"/>
                        </a:rPr>
                        <a:t>優先免試報到</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19-29</a:t>
                      </a:r>
                      <a:r>
                        <a:rPr lang="zh-TW" altLang="en-US" sz="1400" b="1" i="0" u="none" strike="noStrike">
                          <a:solidFill>
                            <a:srgbClr val="000000"/>
                          </a:solidFill>
                          <a:latin typeface="新細明體"/>
                        </a:rPr>
                        <a:t>聯合免試報名</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42913">
                <a:tc>
                  <a:txBody>
                    <a:bodyPr/>
                    <a:lstStyle/>
                    <a:p>
                      <a:pPr algn="l" fontAlgn="ctr"/>
                      <a:r>
                        <a:rPr lang="en-US" altLang="zh-TW" sz="1400" b="0" i="0" u="none" strike="noStrike">
                          <a:solidFill>
                            <a:srgbClr val="000000"/>
                          </a:solidFill>
                          <a:latin typeface="新細明體"/>
                        </a:rPr>
                        <a:t>7</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8</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9</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10</a:t>
                      </a:r>
                      <a:r>
                        <a:rPr lang="zh-TW" altLang="en-US" sz="1400" b="1" i="0" u="none" strike="noStrike">
                          <a:solidFill>
                            <a:srgbClr val="FF0000"/>
                          </a:solidFill>
                          <a:latin typeface="新細明體"/>
                        </a:rPr>
                        <a:t>績優生、甄選入學報到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8</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10</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8</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10</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dirty="0">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dirty="0">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dirty="0">
                          <a:solidFill>
                            <a:srgbClr val="000000"/>
                          </a:solidFill>
                          <a:latin typeface="新細明體"/>
                        </a:rPr>
                        <a:t>9</a:t>
                      </a:r>
                      <a:r>
                        <a:rPr lang="zh-TW" altLang="en-US" sz="1400" b="1" i="0" u="none" strike="noStrike" dirty="0">
                          <a:solidFill>
                            <a:srgbClr val="000000"/>
                          </a:solidFill>
                          <a:latin typeface="新細明體"/>
                        </a:rPr>
                        <a:t>聯合免試現場分發報到</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ustDataLst>
      <p:tags r:id="rId1"/>
    </p:custDataLst>
    <p:extLst>
      <p:ext uri="{BB962C8B-B14F-4D97-AF65-F5344CB8AC3E}">
        <p14:creationId xmlns:p14="http://schemas.microsoft.com/office/powerpoint/2010/main" val="353222565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文字方塊 3">
            <a:extLst>
              <a:ext uri="{FF2B5EF4-FFF2-40B4-BE49-F238E27FC236}">
                <a16:creationId xmlns:a16="http://schemas.microsoft.com/office/drawing/2014/main" xmlns="" id="{777F29A0-0CAF-4FA9-BE6A-ABF1EE8DF9DD}"/>
              </a:ext>
            </a:extLst>
          </p:cNvPr>
          <p:cNvSpPr txBox="1">
            <a:spLocks noChangeArrowheads="1"/>
          </p:cNvSpPr>
          <p:nvPr/>
        </p:nvSpPr>
        <p:spPr bwMode="auto">
          <a:xfrm>
            <a:off x="1127448" y="692154"/>
            <a:ext cx="105851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solidFill>
                  <a:srgbClr val="000000"/>
                </a:solidFill>
                <a:latin typeface="標楷體" panose="03000509000000000000" pitchFamily="65" charset="-120"/>
                <a:ea typeface="標楷體" panose="03000509000000000000" pitchFamily="65" charset="-120"/>
              </a:rPr>
              <a:t>桃連區的特色招生</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甄選入學</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藝才班、體育班</a:t>
            </a:r>
            <a:r>
              <a:rPr lang="en-US" altLang="zh-TW" sz="3600" b="1" dirty="0">
                <a:solidFill>
                  <a:srgbClr val="000000"/>
                </a:solidFill>
                <a:latin typeface="標楷體" panose="03000509000000000000" pitchFamily="65" charset="-120"/>
                <a:ea typeface="標楷體" panose="03000509000000000000" pitchFamily="65" charset="-120"/>
              </a:rPr>
              <a:t>)</a:t>
            </a:r>
          </a:p>
        </p:txBody>
      </p:sp>
      <p:sp>
        <p:nvSpPr>
          <p:cNvPr id="21507" name="文字方塊 1">
            <a:extLst>
              <a:ext uri="{FF2B5EF4-FFF2-40B4-BE49-F238E27FC236}">
                <a16:creationId xmlns:a16="http://schemas.microsoft.com/office/drawing/2014/main" xmlns="" id="{501B912D-3DED-4CA4-B470-6F4B6EEB0D78}"/>
              </a:ext>
            </a:extLst>
          </p:cNvPr>
          <p:cNvSpPr txBox="1">
            <a:spLocks noChangeArrowheads="1"/>
          </p:cNvSpPr>
          <p:nvPr/>
        </p:nvSpPr>
        <p:spPr bwMode="auto">
          <a:xfrm>
            <a:off x="1505399" y="1412778"/>
            <a:ext cx="9829279"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武陵高中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科學班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桃園高中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班、舞蹈班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中大壢中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內壢高中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陽明高中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南崁高中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永豐高中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平鎮高中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大園高中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楊梅高中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大溪高中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觀音高中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北科附工</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新屋高中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壽山高中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endParaRPr lang="en-US" altLang="zh-TW" sz="2800" dirty="0">
              <a:solidFill>
                <a:srgbClr val="000000"/>
              </a:solidFill>
              <a:latin typeface="標楷體" panose="03000509000000000000" pitchFamily="65" charset="-120"/>
              <a:ea typeface="標楷體" panose="03000509000000000000" pitchFamily="65" charset="-120"/>
            </a:endParaRPr>
          </a:p>
        </p:txBody>
      </p:sp>
    </p:spTree>
    <p:custDataLst>
      <p:tags r:id="rId1"/>
    </p:custData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E13EE37E-3C7A-44F3-9F39-D580EA11322D}"/>
              </a:ext>
            </a:extLst>
          </p:cNvPr>
          <p:cNvSpPr>
            <a:spLocks noGrp="1"/>
          </p:cNvSpPr>
          <p:nvPr>
            <p:ph type="ctrTitle" idx="4294967295"/>
          </p:nvPr>
        </p:nvSpPr>
        <p:spPr>
          <a:xfrm>
            <a:off x="1703390" y="1714505"/>
            <a:ext cx="8964612" cy="1470025"/>
          </a:xfrm>
          <a:effectLst>
            <a:outerShdw blurRad="50800" dist="38100" dir="2700000" algn="tl" rotWithShape="0">
              <a:prstClr val="black">
                <a:alpha val="40000"/>
              </a:prstClr>
            </a:outerShdw>
          </a:effectLst>
        </p:spPr>
        <p:txBody>
          <a:bodyPr>
            <a:noAutofit/>
          </a:bodyPr>
          <a:lstStyle/>
          <a:p>
            <a:pPr eaLnBrk="1" hangingPunct="1">
              <a:defRPr/>
            </a:pPr>
            <a:r>
              <a:rPr lang="zh-TW" altLang="en-US" sz="60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專業群科甄選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endParaRPr lang="zh-TW" altLang="en-US" sz="28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pic>
        <p:nvPicPr>
          <p:cNvPr id="22531" name="群組 4">
            <a:extLst>
              <a:ext uri="{FF2B5EF4-FFF2-40B4-BE49-F238E27FC236}">
                <a16:creationId xmlns:a16="http://schemas.microsoft.com/office/drawing/2014/main" xmlns="" id="{D452935B-B10C-4673-8187-2AFE8B40832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6811" y="4221088"/>
            <a:ext cx="1829751"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19.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20.xml><?xml version="1.0" encoding="utf-8"?>
<p:tagLst xmlns:a="http://schemas.openxmlformats.org/drawingml/2006/main" xmlns:r="http://schemas.openxmlformats.org/officeDocument/2006/relationships" xmlns:p="http://schemas.openxmlformats.org/presentationml/2006/main">
  <p:tag name="AMA" val="2.1"/>
</p:tagLst>
</file>

<file path=ppt/tags/tag21.xml><?xml version="1.0" encoding="utf-8"?>
<p:tagLst xmlns:a="http://schemas.openxmlformats.org/drawingml/2006/main" xmlns:r="http://schemas.openxmlformats.org/officeDocument/2006/relationships" xmlns:p="http://schemas.openxmlformats.org/presentationml/2006/main">
  <p:tag name="AMA" val="2.1"/>
</p:tagLst>
</file>

<file path=ppt/tags/tag22.xml><?xml version="1.0" encoding="utf-8"?>
<p:tagLst xmlns:a="http://schemas.openxmlformats.org/drawingml/2006/main" xmlns:r="http://schemas.openxmlformats.org/officeDocument/2006/relationships" xmlns:p="http://schemas.openxmlformats.org/presentationml/2006/main">
  <p:tag name="AMA" val="2.1"/>
</p:tagLst>
</file>

<file path=ppt/tags/tag23.xml><?xml version="1.0" encoding="utf-8"?>
<p:tagLst xmlns:a="http://schemas.openxmlformats.org/drawingml/2006/main" xmlns:r="http://schemas.openxmlformats.org/officeDocument/2006/relationships" xmlns:p="http://schemas.openxmlformats.org/presentationml/2006/main">
  <p:tag name="AMA" val="2.1"/>
</p:tagLst>
</file>

<file path=ppt/tags/tag24.xml><?xml version="1.0" encoding="utf-8"?>
<p:tagLst xmlns:a="http://schemas.openxmlformats.org/drawingml/2006/main" xmlns:r="http://schemas.openxmlformats.org/officeDocument/2006/relationships" xmlns:p="http://schemas.openxmlformats.org/presentationml/2006/main">
  <p:tag name="AMA" val="2.1"/>
</p:tagLst>
</file>

<file path=ppt/tags/tag25.xml><?xml version="1.0" encoding="utf-8"?>
<p:tagLst xmlns:a="http://schemas.openxmlformats.org/drawingml/2006/main" xmlns:r="http://schemas.openxmlformats.org/officeDocument/2006/relationships" xmlns:p="http://schemas.openxmlformats.org/presentationml/2006/main">
  <p:tag name="AMA" val="2.1"/>
</p:tagLst>
</file>

<file path=ppt/tags/tag26.xml><?xml version="1.0" encoding="utf-8"?>
<p:tagLst xmlns:a="http://schemas.openxmlformats.org/drawingml/2006/main" xmlns:r="http://schemas.openxmlformats.org/officeDocument/2006/relationships" xmlns:p="http://schemas.openxmlformats.org/presentationml/2006/main">
  <p:tag name="AMA" val="2.1"/>
</p:tagLst>
</file>

<file path=ppt/tags/tag27.xml><?xml version="1.0" encoding="utf-8"?>
<p:tagLst xmlns:a="http://schemas.openxmlformats.org/drawingml/2006/main" xmlns:r="http://schemas.openxmlformats.org/officeDocument/2006/relationships" xmlns:p="http://schemas.openxmlformats.org/presentationml/2006/main">
  <p:tag name="AMA" val="2.1"/>
</p:tagLst>
</file>

<file path=ppt/tags/tag28.xml><?xml version="1.0" encoding="utf-8"?>
<p:tagLst xmlns:a="http://schemas.openxmlformats.org/drawingml/2006/main" xmlns:r="http://schemas.openxmlformats.org/officeDocument/2006/relationships" xmlns:p="http://schemas.openxmlformats.org/presentationml/2006/main">
  <p:tag name="AMA" val="2.1"/>
</p:tagLst>
</file>

<file path=ppt/tags/tag29.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30.xml><?xml version="1.0" encoding="utf-8"?>
<p:tagLst xmlns:a="http://schemas.openxmlformats.org/drawingml/2006/main" xmlns:r="http://schemas.openxmlformats.org/officeDocument/2006/relationships" xmlns:p="http://schemas.openxmlformats.org/presentationml/2006/main">
  <p:tag name="AMA" val="2.1"/>
</p:tagLst>
</file>

<file path=ppt/tags/tag31.xml><?xml version="1.0" encoding="utf-8"?>
<p:tagLst xmlns:a="http://schemas.openxmlformats.org/drawingml/2006/main" xmlns:r="http://schemas.openxmlformats.org/officeDocument/2006/relationships" xmlns:p="http://schemas.openxmlformats.org/presentationml/2006/main">
  <p:tag name="AMA" val="2.1"/>
</p:tagLst>
</file>

<file path=ppt/tags/tag32.xml><?xml version="1.0" encoding="utf-8"?>
<p:tagLst xmlns:a="http://schemas.openxmlformats.org/drawingml/2006/main" xmlns:r="http://schemas.openxmlformats.org/officeDocument/2006/relationships" xmlns:p="http://schemas.openxmlformats.org/presentationml/2006/main">
  <p:tag name="AMA" val="2.1"/>
</p:tagLst>
</file>

<file path=ppt/tags/tag33.xml><?xml version="1.0" encoding="utf-8"?>
<p:tagLst xmlns:a="http://schemas.openxmlformats.org/drawingml/2006/main" xmlns:r="http://schemas.openxmlformats.org/officeDocument/2006/relationships" xmlns:p="http://schemas.openxmlformats.org/presentationml/2006/main">
  <p:tag name="AMA" val="2.1"/>
</p:tagLst>
</file>

<file path=ppt/tags/tag34.xml><?xml version="1.0" encoding="utf-8"?>
<p:tagLst xmlns:a="http://schemas.openxmlformats.org/drawingml/2006/main" xmlns:r="http://schemas.openxmlformats.org/officeDocument/2006/relationships" xmlns:p="http://schemas.openxmlformats.org/presentationml/2006/main">
  <p:tag name="AMA" val="2.1"/>
</p:tagLst>
</file>

<file path=ppt/tags/tag35.xml><?xml version="1.0" encoding="utf-8"?>
<p:tagLst xmlns:a="http://schemas.openxmlformats.org/drawingml/2006/main" xmlns:r="http://schemas.openxmlformats.org/officeDocument/2006/relationships" xmlns:p="http://schemas.openxmlformats.org/presentationml/2006/main">
  <p:tag name="AMA" val="2.1"/>
</p:tagLst>
</file>

<file path=ppt/tags/tag36.xml><?xml version="1.0" encoding="utf-8"?>
<p:tagLst xmlns:a="http://schemas.openxmlformats.org/drawingml/2006/main" xmlns:r="http://schemas.openxmlformats.org/officeDocument/2006/relationships" xmlns:p="http://schemas.openxmlformats.org/presentationml/2006/main">
  <p:tag name="AMA" val="2.1"/>
</p:tagLst>
</file>

<file path=ppt/tags/tag37.xml><?xml version="1.0" encoding="utf-8"?>
<p:tagLst xmlns:a="http://schemas.openxmlformats.org/drawingml/2006/main" xmlns:r="http://schemas.openxmlformats.org/officeDocument/2006/relationships" xmlns:p="http://schemas.openxmlformats.org/presentationml/2006/main">
  <p:tag name="AMA" val="2.1"/>
</p:tagLst>
</file>

<file path=ppt/tags/tag38.xml><?xml version="1.0" encoding="utf-8"?>
<p:tagLst xmlns:a="http://schemas.openxmlformats.org/drawingml/2006/main" xmlns:r="http://schemas.openxmlformats.org/officeDocument/2006/relationships" xmlns:p="http://schemas.openxmlformats.org/presentationml/2006/main">
  <p:tag name="AMA" val="2.1"/>
</p:tagLst>
</file>

<file path=ppt/tags/tag39.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40.xml><?xml version="1.0" encoding="utf-8"?>
<p:tagLst xmlns:a="http://schemas.openxmlformats.org/drawingml/2006/main" xmlns:r="http://schemas.openxmlformats.org/officeDocument/2006/relationships" xmlns:p="http://schemas.openxmlformats.org/presentationml/2006/main">
  <p:tag name="AMA" val="2.1"/>
</p:tagLst>
</file>

<file path=ppt/tags/tag41.xml><?xml version="1.0" encoding="utf-8"?>
<p:tagLst xmlns:a="http://schemas.openxmlformats.org/drawingml/2006/main" xmlns:r="http://schemas.openxmlformats.org/officeDocument/2006/relationships" xmlns:p="http://schemas.openxmlformats.org/presentationml/2006/main">
  <p:tag name="AMA" val="2.1"/>
</p:tagLst>
</file>

<file path=ppt/tags/tag42.xml><?xml version="1.0" encoding="utf-8"?>
<p:tagLst xmlns:a="http://schemas.openxmlformats.org/drawingml/2006/main" xmlns:r="http://schemas.openxmlformats.org/officeDocument/2006/relationships" xmlns:p="http://schemas.openxmlformats.org/presentationml/2006/main">
  <p:tag name="AMA" val="2.1"/>
</p:tagLst>
</file>

<file path=ppt/tags/tag43.xml><?xml version="1.0" encoding="utf-8"?>
<p:tagLst xmlns:a="http://schemas.openxmlformats.org/drawingml/2006/main" xmlns:r="http://schemas.openxmlformats.org/officeDocument/2006/relationships" xmlns:p="http://schemas.openxmlformats.org/presentationml/2006/main">
  <p:tag name="AMA" val="2.1"/>
</p:tagLst>
</file>

<file path=ppt/tags/tag44.xml><?xml version="1.0" encoding="utf-8"?>
<p:tagLst xmlns:a="http://schemas.openxmlformats.org/drawingml/2006/main" xmlns:r="http://schemas.openxmlformats.org/officeDocument/2006/relationships" xmlns:p="http://schemas.openxmlformats.org/presentationml/2006/main">
  <p:tag name="AMA" val="2.1"/>
</p:tagLst>
</file>

<file path=ppt/tags/tag45.xml><?xml version="1.0" encoding="utf-8"?>
<p:tagLst xmlns:a="http://schemas.openxmlformats.org/drawingml/2006/main" xmlns:r="http://schemas.openxmlformats.org/officeDocument/2006/relationships" xmlns:p="http://schemas.openxmlformats.org/presentationml/2006/main">
  <p:tag name="AMA" val="2.1"/>
</p:tagLst>
</file>

<file path=ppt/tags/tag46.xml><?xml version="1.0" encoding="utf-8"?>
<p:tagLst xmlns:a="http://schemas.openxmlformats.org/drawingml/2006/main" xmlns:r="http://schemas.openxmlformats.org/officeDocument/2006/relationships" xmlns:p="http://schemas.openxmlformats.org/presentationml/2006/main">
  <p:tag name="AMA" val="2.1"/>
</p:tagLst>
</file>

<file path=ppt/tags/tag47.xml><?xml version="1.0" encoding="utf-8"?>
<p:tagLst xmlns:a="http://schemas.openxmlformats.org/drawingml/2006/main" xmlns:r="http://schemas.openxmlformats.org/officeDocument/2006/relationships" xmlns:p="http://schemas.openxmlformats.org/presentationml/2006/main">
  <p:tag name="AMA" val="2.1"/>
</p:tagLst>
</file>

<file path=ppt/tags/tag48.xml><?xml version="1.0" encoding="utf-8"?>
<p:tagLst xmlns:a="http://schemas.openxmlformats.org/drawingml/2006/main" xmlns:r="http://schemas.openxmlformats.org/officeDocument/2006/relationships" xmlns:p="http://schemas.openxmlformats.org/presentationml/2006/main">
  <p:tag name="AMA" val="2.1"/>
</p:tagLst>
</file>

<file path=ppt/tags/tag49.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50.xml><?xml version="1.0" encoding="utf-8"?>
<p:tagLst xmlns:a="http://schemas.openxmlformats.org/drawingml/2006/main" xmlns:r="http://schemas.openxmlformats.org/officeDocument/2006/relationships" xmlns:p="http://schemas.openxmlformats.org/presentationml/2006/main">
  <p:tag name="AMA" val="2.1"/>
</p:tagLst>
</file>

<file path=ppt/tags/tag51.xml><?xml version="1.0" encoding="utf-8"?>
<p:tagLst xmlns:a="http://schemas.openxmlformats.org/drawingml/2006/main" xmlns:r="http://schemas.openxmlformats.org/officeDocument/2006/relationships" xmlns:p="http://schemas.openxmlformats.org/presentationml/2006/main">
  <p:tag name="AMA" val="2.1"/>
</p:tagLst>
</file>

<file path=ppt/tags/tag52.xml><?xml version="1.0" encoding="utf-8"?>
<p:tagLst xmlns:a="http://schemas.openxmlformats.org/drawingml/2006/main" xmlns:r="http://schemas.openxmlformats.org/officeDocument/2006/relationships" xmlns:p="http://schemas.openxmlformats.org/presentationml/2006/main">
  <p:tag name="AMA" val="2.1"/>
</p:tagLst>
</file>

<file path=ppt/tags/tag53.xml><?xml version="1.0" encoding="utf-8"?>
<p:tagLst xmlns:a="http://schemas.openxmlformats.org/drawingml/2006/main" xmlns:r="http://schemas.openxmlformats.org/officeDocument/2006/relationships" xmlns:p="http://schemas.openxmlformats.org/presentationml/2006/main">
  <p:tag name="AMA" val="2.1"/>
</p:tagLst>
</file>

<file path=ppt/tags/tag54.xml><?xml version="1.0" encoding="utf-8"?>
<p:tagLst xmlns:a="http://schemas.openxmlformats.org/drawingml/2006/main" xmlns:r="http://schemas.openxmlformats.org/officeDocument/2006/relationships" xmlns:p="http://schemas.openxmlformats.org/presentationml/2006/main">
  <p:tag name="AMA" val="2.1"/>
</p:tagLst>
</file>

<file path=ppt/tags/tag55.xml><?xml version="1.0" encoding="utf-8"?>
<p:tagLst xmlns:a="http://schemas.openxmlformats.org/drawingml/2006/main" xmlns:r="http://schemas.openxmlformats.org/officeDocument/2006/relationships" xmlns:p="http://schemas.openxmlformats.org/presentationml/2006/main">
  <p:tag name="AMA" val="2.1"/>
</p:tagLst>
</file>

<file path=ppt/tags/tag56.xml><?xml version="1.0" encoding="utf-8"?>
<p:tagLst xmlns:a="http://schemas.openxmlformats.org/drawingml/2006/main" xmlns:r="http://schemas.openxmlformats.org/officeDocument/2006/relationships" xmlns:p="http://schemas.openxmlformats.org/presentationml/2006/main">
  <p:tag name="AMA" val="2.1"/>
</p:tagLst>
</file>

<file path=ppt/tags/tag57.xml><?xml version="1.0" encoding="utf-8"?>
<p:tagLst xmlns:a="http://schemas.openxmlformats.org/drawingml/2006/main" xmlns:r="http://schemas.openxmlformats.org/officeDocument/2006/relationships" xmlns:p="http://schemas.openxmlformats.org/presentationml/2006/main">
  <p:tag name="AMA" val="2.1"/>
</p:tagLst>
</file>

<file path=ppt/tags/tag58.xml><?xml version="1.0" encoding="utf-8"?>
<p:tagLst xmlns:a="http://schemas.openxmlformats.org/drawingml/2006/main" xmlns:r="http://schemas.openxmlformats.org/officeDocument/2006/relationships" xmlns:p="http://schemas.openxmlformats.org/presentationml/2006/main">
  <p:tag name="AMA" val="2.1"/>
</p:tagLst>
</file>

<file path=ppt/tags/tag59.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60.xml><?xml version="1.0" encoding="utf-8"?>
<p:tagLst xmlns:a="http://schemas.openxmlformats.org/drawingml/2006/main" xmlns:r="http://schemas.openxmlformats.org/officeDocument/2006/relationships" xmlns:p="http://schemas.openxmlformats.org/presentationml/2006/main">
  <p:tag name="AMA" val="2.1"/>
</p:tagLst>
</file>

<file path=ppt/tags/tag61.xml><?xml version="1.0" encoding="utf-8"?>
<p:tagLst xmlns:a="http://schemas.openxmlformats.org/drawingml/2006/main" xmlns:r="http://schemas.openxmlformats.org/officeDocument/2006/relationships" xmlns:p="http://schemas.openxmlformats.org/presentationml/2006/main">
  <p:tag name="AMA" val="2.1"/>
</p:tagLst>
</file>

<file path=ppt/tags/tag62.xml><?xml version="1.0" encoding="utf-8"?>
<p:tagLst xmlns:a="http://schemas.openxmlformats.org/drawingml/2006/main" xmlns:r="http://schemas.openxmlformats.org/officeDocument/2006/relationships" xmlns:p="http://schemas.openxmlformats.org/presentationml/2006/main">
  <p:tag name="AMA" val="2.1"/>
</p:tagLst>
</file>

<file path=ppt/tags/tag63.xml><?xml version="1.0" encoding="utf-8"?>
<p:tagLst xmlns:a="http://schemas.openxmlformats.org/drawingml/2006/main" xmlns:r="http://schemas.openxmlformats.org/officeDocument/2006/relationships" xmlns:p="http://schemas.openxmlformats.org/presentationml/2006/main">
  <p:tag name="AMA" val="2.1"/>
</p:tagLst>
</file>

<file path=ppt/tags/tag64.xml><?xml version="1.0" encoding="utf-8"?>
<p:tagLst xmlns:a="http://schemas.openxmlformats.org/drawingml/2006/main" xmlns:r="http://schemas.openxmlformats.org/officeDocument/2006/relationships" xmlns:p="http://schemas.openxmlformats.org/presentationml/2006/main">
  <p:tag name="AMA" val="2.1"/>
</p:tagLst>
</file>

<file path=ppt/tags/tag65.xml><?xml version="1.0" encoding="utf-8"?>
<p:tagLst xmlns:a="http://schemas.openxmlformats.org/drawingml/2006/main" xmlns:r="http://schemas.openxmlformats.org/officeDocument/2006/relationships" xmlns:p="http://schemas.openxmlformats.org/presentationml/2006/main">
  <p:tag name="AMA" val="2.1"/>
</p:tagLst>
</file>

<file path=ppt/tags/tag66.xml><?xml version="1.0" encoding="utf-8"?>
<p:tagLst xmlns:a="http://schemas.openxmlformats.org/drawingml/2006/main" xmlns:r="http://schemas.openxmlformats.org/officeDocument/2006/relationships" xmlns:p="http://schemas.openxmlformats.org/presentationml/2006/main">
  <p:tag name="AMA" val="2.1"/>
</p:tagLst>
</file>

<file path=ppt/tags/tag67.xml><?xml version="1.0" encoding="utf-8"?>
<p:tagLst xmlns:a="http://schemas.openxmlformats.org/drawingml/2006/main" xmlns:r="http://schemas.openxmlformats.org/officeDocument/2006/relationships" xmlns:p="http://schemas.openxmlformats.org/presentationml/2006/main">
  <p:tag name="AMA" val="2.1"/>
</p:tagLst>
</file>

<file path=ppt/tags/tag68.xml><?xml version="1.0" encoding="utf-8"?>
<p:tagLst xmlns:a="http://schemas.openxmlformats.org/drawingml/2006/main" xmlns:r="http://schemas.openxmlformats.org/officeDocument/2006/relationships" xmlns:p="http://schemas.openxmlformats.org/presentationml/2006/main">
  <p:tag name="AMA" val="2.1"/>
</p:tagLst>
</file>

<file path=ppt/tags/tag69.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70.xml><?xml version="1.0" encoding="utf-8"?>
<p:tagLst xmlns:a="http://schemas.openxmlformats.org/drawingml/2006/main" xmlns:r="http://schemas.openxmlformats.org/officeDocument/2006/relationships" xmlns:p="http://schemas.openxmlformats.org/presentationml/2006/main">
  <p:tag name="AMA" val="2.1"/>
</p:tagLst>
</file>

<file path=ppt/tags/tag71.xml><?xml version="1.0" encoding="utf-8"?>
<p:tagLst xmlns:a="http://schemas.openxmlformats.org/drawingml/2006/main" xmlns:r="http://schemas.openxmlformats.org/officeDocument/2006/relationships" xmlns:p="http://schemas.openxmlformats.org/presentationml/2006/main">
  <p:tag name="AMA" val="2.1"/>
</p:tagLst>
</file>

<file path=ppt/tags/tag72.xml><?xml version="1.0" encoding="utf-8"?>
<p:tagLst xmlns:a="http://schemas.openxmlformats.org/drawingml/2006/main" xmlns:r="http://schemas.openxmlformats.org/officeDocument/2006/relationships" xmlns:p="http://schemas.openxmlformats.org/presentationml/2006/main">
  <p:tag name="AMA" val="2.1"/>
</p:tagLst>
</file>

<file path=ppt/tags/tag73.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鳳舞九天">
  <a:themeElements>
    <a:clrScheme name="鳳舞九天">
      <a:dk1>
        <a:sysClr val="windowText" lastClr="000000"/>
      </a:dk1>
      <a:lt1>
        <a:sysClr val="window" lastClr="FFFFFF"/>
      </a:lt1>
      <a:dk2>
        <a:srgbClr val="004646"/>
      </a:dk2>
      <a:lt2>
        <a:srgbClr val="E1F0FF"/>
      </a:lt2>
      <a:accent1>
        <a:srgbClr val="50742F"/>
      </a:accent1>
      <a:accent2>
        <a:srgbClr val="268868"/>
      </a:accent2>
      <a:accent3>
        <a:srgbClr val="33BD56"/>
      </a:accent3>
      <a:accent4>
        <a:srgbClr val="4BC5B9"/>
      </a:accent4>
      <a:accent5>
        <a:srgbClr val="3163CA"/>
      </a:accent5>
      <a:accent6>
        <a:srgbClr val="4B14AA"/>
      </a:accent6>
      <a:hlink>
        <a:srgbClr val="D9BE02"/>
      </a:hlink>
      <a:folHlink>
        <a:srgbClr val="F900F9"/>
      </a:folHlink>
    </a:clrScheme>
    <a:fontScheme name="yuda 1">
      <a:majorFont>
        <a:latin typeface="Arial Narrow"/>
        <a:ea typeface="文鼎粗圓"/>
        <a:cs typeface=""/>
      </a:majorFont>
      <a:minorFont>
        <a:latin typeface="Arial Narrow"/>
        <a:ea typeface="文鼎中圓"/>
        <a:cs typeface=""/>
      </a:minorFont>
    </a:fontScheme>
    <a:fmtScheme name="鳳舞九天">
      <a:fillStyleLst>
        <a:solidFill>
          <a:schemeClr val="phClr">
            <a:tint val="100000"/>
            <a:shade val="100000"/>
            <a:hueMod val="100000"/>
            <a:satMod val="100000"/>
          </a:schemeClr>
        </a:solidFill>
        <a:gradFill rotWithShape="1">
          <a:gsLst>
            <a:gs pos="0">
              <a:schemeClr val="phClr">
                <a:tint val="65000"/>
                <a:satMod val="180000"/>
              </a:schemeClr>
            </a:gs>
            <a:gs pos="50000">
              <a:schemeClr val="phClr">
                <a:tint val="40000"/>
                <a:satMod val="175000"/>
              </a:schemeClr>
            </a:gs>
            <a:gs pos="100000">
              <a:schemeClr val="phClr">
                <a:tint val="65000"/>
                <a:satMod val="180000"/>
              </a:schemeClr>
            </a:gs>
          </a:gsLst>
          <a:lin ang="0" scaled="1"/>
        </a:gradFill>
        <a:gradFill rotWithShape="1">
          <a:gsLst>
            <a:gs pos="0">
              <a:schemeClr val="phClr">
                <a:shade val="38000"/>
                <a:satMod val="150000"/>
              </a:schemeClr>
            </a:gs>
            <a:gs pos="50000">
              <a:schemeClr val="phClr">
                <a:shade val="100000"/>
                <a:satMod val="100000"/>
              </a:schemeClr>
            </a:gs>
            <a:gs pos="100000">
              <a:schemeClr val="phClr">
                <a:shade val="38000"/>
                <a:satMod val="150000"/>
              </a:schemeClr>
            </a:gs>
          </a:gsLst>
          <a:lin ang="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tint val="100000"/>
            <a:shade val="100000"/>
            <a:hueMod val="100000"/>
            <a:satMod val="100000"/>
          </a:schemeClr>
        </a:solidFill>
        <a:gradFill rotWithShape="1">
          <a:gsLst>
            <a:gs pos="0">
              <a:schemeClr val="phClr">
                <a:tint val="80000"/>
                <a:satMod val="400000"/>
              </a:schemeClr>
            </a:gs>
            <a:gs pos="25000">
              <a:schemeClr val="phClr">
                <a:tint val="83000"/>
                <a:satMod val="300000"/>
              </a:schemeClr>
            </a:gs>
            <a:gs pos="100000">
              <a:schemeClr val="phClr">
                <a:shade val="15000"/>
                <a:satMod val="300000"/>
              </a:schemeClr>
            </a:gs>
          </a:gsLst>
          <a:path path="circle">
            <a:fillToRect l="10000" t="180000" r="10000" b="50000"/>
          </a:path>
        </a:gradFill>
        <a:blipFill>
          <a:blip xmlns:r="http://schemas.openxmlformats.org/officeDocument/2006/relationships" r:embed="rId1">
            <a:duotone>
              <a:schemeClr val="phClr">
                <a:tint val="100000"/>
                <a:shade val="70000"/>
                <a:hueMod val="100000"/>
                <a:satMod val="100000"/>
              </a:schemeClr>
              <a:schemeClr val="phClr">
                <a:tint val="90000"/>
                <a:shade val="100000"/>
                <a:hueMod val="100000"/>
                <a:satMod val="100000"/>
              </a:schemeClr>
            </a:duotone>
          </a:blip>
          <a:tile tx="0" ty="0" sx="50000" sy="50000" flip="x" algn="tl"/>
        </a:blipFill>
      </a:bgFillStyleLst>
    </a:fmtScheme>
  </a:themeElements>
  <a:objectDefaults/>
  <a:extraClrSchemeLst/>
</a:theme>
</file>

<file path=ppt/theme/theme3.xml><?xml version="1.0" encoding="utf-8"?>
<a:theme xmlns:a="http://schemas.openxmlformats.org/drawingml/2006/main" name="1_鳳舞九天">
  <a:themeElements>
    <a:clrScheme name="鳳舞九天">
      <a:dk1>
        <a:sysClr val="windowText" lastClr="000000"/>
      </a:dk1>
      <a:lt1>
        <a:sysClr val="window" lastClr="FFFFFF"/>
      </a:lt1>
      <a:dk2>
        <a:srgbClr val="004646"/>
      </a:dk2>
      <a:lt2>
        <a:srgbClr val="E1F0FF"/>
      </a:lt2>
      <a:accent1>
        <a:srgbClr val="50742F"/>
      </a:accent1>
      <a:accent2>
        <a:srgbClr val="268868"/>
      </a:accent2>
      <a:accent3>
        <a:srgbClr val="33BD56"/>
      </a:accent3>
      <a:accent4>
        <a:srgbClr val="4BC5B9"/>
      </a:accent4>
      <a:accent5>
        <a:srgbClr val="3163CA"/>
      </a:accent5>
      <a:accent6>
        <a:srgbClr val="4B14AA"/>
      </a:accent6>
      <a:hlink>
        <a:srgbClr val="D9BE02"/>
      </a:hlink>
      <a:folHlink>
        <a:srgbClr val="F900F9"/>
      </a:folHlink>
    </a:clrScheme>
    <a:fontScheme name="yuda 1">
      <a:majorFont>
        <a:latin typeface="Arial Narrow"/>
        <a:ea typeface="文鼎粗圓"/>
        <a:cs typeface=""/>
      </a:majorFont>
      <a:minorFont>
        <a:latin typeface="Arial Narrow"/>
        <a:ea typeface="文鼎中圓"/>
        <a:cs typeface=""/>
      </a:minorFont>
    </a:fontScheme>
    <a:fmtScheme name="鳳舞九天">
      <a:fillStyleLst>
        <a:solidFill>
          <a:schemeClr val="phClr">
            <a:tint val="100000"/>
            <a:shade val="100000"/>
            <a:hueMod val="100000"/>
            <a:satMod val="100000"/>
          </a:schemeClr>
        </a:solidFill>
        <a:gradFill rotWithShape="1">
          <a:gsLst>
            <a:gs pos="0">
              <a:schemeClr val="phClr">
                <a:tint val="65000"/>
                <a:satMod val="180000"/>
              </a:schemeClr>
            </a:gs>
            <a:gs pos="50000">
              <a:schemeClr val="phClr">
                <a:tint val="40000"/>
                <a:satMod val="175000"/>
              </a:schemeClr>
            </a:gs>
            <a:gs pos="100000">
              <a:schemeClr val="phClr">
                <a:tint val="65000"/>
                <a:satMod val="180000"/>
              </a:schemeClr>
            </a:gs>
          </a:gsLst>
          <a:lin ang="0" scaled="1"/>
        </a:gradFill>
        <a:gradFill rotWithShape="1">
          <a:gsLst>
            <a:gs pos="0">
              <a:schemeClr val="phClr">
                <a:shade val="38000"/>
                <a:satMod val="150000"/>
              </a:schemeClr>
            </a:gs>
            <a:gs pos="50000">
              <a:schemeClr val="phClr">
                <a:shade val="100000"/>
                <a:satMod val="100000"/>
              </a:schemeClr>
            </a:gs>
            <a:gs pos="100000">
              <a:schemeClr val="phClr">
                <a:shade val="38000"/>
                <a:satMod val="150000"/>
              </a:schemeClr>
            </a:gs>
          </a:gsLst>
          <a:lin ang="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tint val="100000"/>
            <a:shade val="100000"/>
            <a:hueMod val="100000"/>
            <a:satMod val="100000"/>
          </a:schemeClr>
        </a:solidFill>
        <a:gradFill rotWithShape="1">
          <a:gsLst>
            <a:gs pos="0">
              <a:schemeClr val="phClr">
                <a:tint val="80000"/>
                <a:satMod val="400000"/>
              </a:schemeClr>
            </a:gs>
            <a:gs pos="25000">
              <a:schemeClr val="phClr">
                <a:tint val="83000"/>
                <a:satMod val="300000"/>
              </a:schemeClr>
            </a:gs>
            <a:gs pos="100000">
              <a:schemeClr val="phClr">
                <a:shade val="15000"/>
                <a:satMod val="300000"/>
              </a:schemeClr>
            </a:gs>
          </a:gsLst>
          <a:path path="circle">
            <a:fillToRect l="10000" t="180000" r="10000" b="50000"/>
          </a:path>
        </a:gradFill>
        <a:blipFill>
          <a:blip xmlns:r="http://schemas.openxmlformats.org/officeDocument/2006/relationships" r:embed="rId1">
            <a:duotone>
              <a:schemeClr val="phClr">
                <a:tint val="100000"/>
                <a:shade val="70000"/>
                <a:hueMod val="100000"/>
                <a:satMod val="100000"/>
              </a:schemeClr>
              <a:schemeClr val="phClr">
                <a:tint val="90000"/>
                <a:shade val="100000"/>
                <a:hueMod val="100000"/>
                <a:satMod val="100000"/>
              </a:schemeClr>
            </a:duotone>
          </a:blip>
          <a:tile tx="0" ty="0" sx="50000" sy="50000" flip="x" algn="tl"/>
        </a:blipFill>
      </a:bgFillStyleLst>
    </a:fmtScheme>
  </a:themeElements>
  <a:objectDefaults/>
  <a:extraClrSchemeLst/>
</a:theme>
</file>

<file path=ppt/theme/theme4.xml><?xml version="1.0" encoding="utf-8"?>
<a:theme xmlns:a="http://schemas.openxmlformats.org/drawingml/2006/main" name="8_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18237</TotalTime>
  <Words>11206</Words>
  <Application>Microsoft Office PowerPoint</Application>
  <PresentationFormat>自訂</PresentationFormat>
  <Paragraphs>1986</Paragraphs>
  <Slides>148</Slides>
  <Notes>47</Notes>
  <HiddenSlides>1</HiddenSlides>
  <MMClips>0</MMClips>
  <ScaleCrop>false</ScaleCrop>
  <HeadingPairs>
    <vt:vector size="6" baseType="variant">
      <vt:variant>
        <vt:lpstr>佈景主題</vt:lpstr>
      </vt:variant>
      <vt:variant>
        <vt:i4>5</vt:i4>
      </vt:variant>
      <vt:variant>
        <vt:lpstr>內嵌 OLE 伺服程式</vt:lpstr>
      </vt:variant>
      <vt:variant>
        <vt:i4>1</vt:i4>
      </vt:variant>
      <vt:variant>
        <vt:lpstr>投影片標題</vt:lpstr>
      </vt:variant>
      <vt:variant>
        <vt:i4>148</vt:i4>
      </vt:variant>
    </vt:vector>
  </HeadingPairs>
  <TitlesOfParts>
    <vt:vector size="154" baseType="lpstr">
      <vt:lpstr>12年國教簡報</vt:lpstr>
      <vt:lpstr>鳳舞九天</vt:lpstr>
      <vt:lpstr>1_鳳舞九天</vt:lpstr>
      <vt:lpstr>8_12年國教簡報</vt:lpstr>
      <vt:lpstr>1_12年國教簡報</vt:lpstr>
      <vt:lpstr>PhotoImpact</vt:lpstr>
      <vt:lpstr>PowerPoint 簡報</vt:lpstr>
      <vt:lpstr>          目次</vt:lpstr>
      <vt:lpstr>PowerPoint 簡報</vt:lpstr>
      <vt:lpstr>113學年度適性入學成果</vt:lpstr>
      <vt:lpstr>113學年度適性入學成果</vt:lpstr>
      <vt:lpstr>113學年度適性入學成果</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性向測驗  攻其不備</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桃連區職業類科之群科屬性</vt:lpstr>
      <vt:lpstr>分析職業類科升學進路的觀察重點</vt:lpstr>
      <vt:lpstr>機械群簡介</vt:lpstr>
      <vt:lpstr>機械群簡介</vt:lpstr>
      <vt:lpstr>機械群簡介</vt:lpstr>
      <vt:lpstr>以智慧型手機為例</vt:lpstr>
      <vt:lpstr>專業群科分析－以智慧型手機為例 1/5</vt:lpstr>
      <vt:lpstr>專業群科分析－以智慧型手機為例 2/5</vt:lpstr>
      <vt:lpstr>專業群科分析－以智慧型手機為例 3/5</vt:lpstr>
      <vt:lpstr>專業群科分析－以智慧型手機為例 4/5</vt:lpstr>
      <vt:lpstr>專業群科分析－以智慧型手機為例 5/5</vt:lpstr>
      <vt:lpstr>以便利商店為例</vt:lpstr>
      <vt:lpstr>專業群科分析－以便利超商為例 1/3</vt:lpstr>
      <vt:lpstr>專業群科分析－以便利超商為例 2/3</vt:lpstr>
      <vt:lpstr>專業群科分析－以便利超商為例 3/3</vt:lpstr>
      <vt:lpstr>適性選擇技術型高中或學術型高中</vt:lpstr>
      <vt:lpstr>PowerPoint 簡報</vt:lpstr>
      <vt:lpstr>PowerPoint 簡報</vt:lpstr>
      <vt:lpstr>PowerPoint 簡報</vt:lpstr>
      <vt:lpstr>PowerPoint 簡報</vt:lpstr>
      <vt:lpstr>PowerPoint 簡報</vt:lpstr>
      <vt:lpstr>PowerPoint 簡報</vt:lpstr>
      <vt:lpstr>PowerPoint 簡報</vt:lpstr>
      <vt:lpstr>PowerPoint 簡報</vt:lpstr>
      <vt:lpstr>教育會考何時考</vt:lpstr>
      <vt:lpstr>教育會考怎麼考</vt:lpstr>
      <vt:lpstr>能力等級與加註標示</vt:lpstr>
      <vt:lpstr>PowerPoint 簡報</vt:lpstr>
      <vt:lpstr>PowerPoint 簡報</vt:lpstr>
      <vt:lpstr>作答注意事項</vt:lpstr>
      <vt:lpstr>超出作答區</vt:lpstr>
      <vt:lpstr>規劃作答區</vt:lpstr>
      <vt:lpstr>將題目圖形畫在作答區內</vt:lpstr>
      <vt:lpstr>違規卷</vt:lpstr>
      <vt:lpstr>寫作測驗 評分說明</vt:lpstr>
      <vt:lpstr>PowerPoint 簡報</vt:lpstr>
      <vt:lpstr>PowerPoint 簡報</vt:lpstr>
      <vt:lpstr>寫作測驗評量的能力</vt:lpstr>
      <vt:lpstr>答案卷樣式</vt:lpstr>
      <vt:lpstr>PowerPoint 簡報</vt:lpstr>
      <vt:lpstr>PowerPoint 簡報</vt:lpstr>
      <vt:lpstr>PowerPoint 簡報</vt:lpstr>
      <vt:lpstr>PowerPoint 簡報</vt:lpstr>
      <vt:lpstr>五、桃連區主要入學管道</vt:lpstr>
      <vt:lpstr>國中畢業生升學管道圖</vt:lpstr>
      <vt:lpstr>113學年度桃連區適性入學管道</vt:lpstr>
      <vt:lpstr>桃園市單獨招生入學管道</vt:lpstr>
      <vt:lpstr>PowerPoint 簡報</vt:lpstr>
      <vt:lpstr>桃園市完全免試入學管道</vt:lpstr>
      <vt:lpstr>資格、做法</vt:lpstr>
      <vt:lpstr>PowerPoint 簡報</vt:lpstr>
      <vt:lpstr>招生區域與學校</vt:lpstr>
      <vt:lpstr>PowerPoint 簡報</vt:lpstr>
      <vt:lpstr>PowerPoint 簡報</vt:lpstr>
      <vt:lpstr>桃連區113年-114年重要日程表(依管道彙整)</vt:lpstr>
      <vt:lpstr>PowerPoint 簡報</vt:lpstr>
      <vt:lpstr>專業群科甄選(特色招生)</vt:lpstr>
      <vt:lpstr>PowerPoint 簡報</vt:lpstr>
      <vt:lpstr>PowerPoint 簡報</vt:lpstr>
      <vt:lpstr>PowerPoint 簡報</vt:lpstr>
      <vt:lpstr>六、桃連區免試入學</vt:lpstr>
      <vt:lpstr>PowerPoint 簡報</vt:lpstr>
      <vt:lpstr>PowerPoint 簡報</vt:lpstr>
      <vt:lpstr>PowerPoint 簡報</vt:lpstr>
      <vt:lpstr>解讀志願序</vt:lpstr>
      <vt:lpstr>選填志願序提醒</vt:lpstr>
      <vt:lpstr>選填志願序提醒</vt:lpstr>
      <vt:lpstr>志願序計分方式</vt:lpstr>
      <vt:lpstr>同群科志願跨校連續選填</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114年桃連區免試入學-同分超額比序步驟</vt:lpstr>
      <vt:lpstr>PowerPoint 簡報</vt:lpstr>
      <vt:lpstr>PowerPoint 簡報</vt:lpstr>
      <vt:lpstr>PowerPoint 簡報</vt:lpstr>
      <vt:lpstr>五專入學時程</vt:lpstr>
      <vt:lpstr>五專完全免試、優先免試與聯合免試入學方式</vt:lpstr>
      <vt:lpstr>PowerPoint 簡報</vt:lpstr>
      <vt:lpstr>PowerPoint 簡報</vt:lpstr>
      <vt:lpstr>PowerPoint 簡報</vt:lpstr>
      <vt:lpstr>PowerPoint 簡報</vt:lpstr>
      <vt:lpstr>五專優先免試與聯合免試比序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進路分析大不同</vt:lpstr>
      <vt:lpstr>諮詢專線</vt:lpstr>
      <vt:lpstr>PowerPoint 簡報</vt:lpstr>
    </vt:vector>
  </TitlesOfParts>
  <Company>Net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SA03</dc:creator>
  <cp:lastModifiedBy>徐浩峯</cp:lastModifiedBy>
  <cp:revision>1439</cp:revision>
  <cp:lastPrinted>2024-09-26T09:54:57Z</cp:lastPrinted>
  <dcterms:created xsi:type="dcterms:W3CDTF">2012-05-12T02:14:41Z</dcterms:created>
  <dcterms:modified xsi:type="dcterms:W3CDTF">2024-11-20T10:13:47Z</dcterms:modified>
</cp:coreProperties>
</file>